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handoutMasterIdLst>
    <p:handoutMasterId r:id="rId21"/>
  </p:handoutMasterIdLst>
  <p:sldIdLst>
    <p:sldId id="257" r:id="rId2"/>
    <p:sldId id="258" r:id="rId3"/>
    <p:sldId id="263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62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i/Fqy4tU0fes7HXchcd7EQ==" hashData="N1S6SmoLPsyQtvl7Jbjw4tOUm+9mfy0T5qEj1mBCEVcM9Nx1lPFxdAivYuhhhw+nTzKHFC6Iv+c+zGM3XXJjPA=="/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a Ducháčková" initials="GD" lastIdx="1" clrIdx="0">
    <p:extLst>
      <p:ext uri="{19B8F6BF-5375-455C-9EA6-DF929625EA0E}">
        <p15:presenceInfo xmlns:p15="http://schemas.microsoft.com/office/powerpoint/2012/main" userId="Gabriela Ducháč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B2D4"/>
    <a:srgbClr val="C096C4"/>
    <a:srgbClr val="C05728"/>
    <a:srgbClr val="934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9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8" y="4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89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0FF06-5CCF-4A7A-9E0E-69716E71479C}" type="datetimeFigureOut">
              <a:rPr lang="cs-CZ" smtClean="0"/>
              <a:t>26.01.2022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606CA-7BAB-45FF-82C5-48563011AA1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5289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3847-C3CD-4D15-9961-FA05194E6442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392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33488"/>
            <a:ext cx="3932237" cy="1585912"/>
          </a:xfrm>
        </p:spPr>
        <p:txBody>
          <a:bodyPr anchor="b"/>
          <a:lstStyle>
            <a:lvl1pPr>
              <a:defRPr sz="3200">
                <a:solidFill>
                  <a:srgbClr val="D1B2D4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33488"/>
            <a:ext cx="6172200" cy="4627562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D1B2D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819400"/>
            <a:ext cx="3932237" cy="3049588"/>
          </a:xfrm>
        </p:spPr>
        <p:txBody>
          <a:bodyPr/>
          <a:lstStyle>
            <a:lvl1pPr marL="0" indent="0">
              <a:buNone/>
              <a:defRPr sz="1600">
                <a:solidFill>
                  <a:srgbClr val="D1B2D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0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D1B2D4"/>
                </a:solidFill>
              </a:defRPr>
            </a:lvl1pPr>
            <a:lvl2pPr>
              <a:defRPr>
                <a:solidFill>
                  <a:srgbClr val="D1B2D4"/>
                </a:solidFill>
              </a:defRPr>
            </a:lvl2pPr>
            <a:lvl3pPr>
              <a:defRPr>
                <a:solidFill>
                  <a:srgbClr val="D1B2D4"/>
                </a:solidFill>
              </a:defRPr>
            </a:lvl3pPr>
            <a:lvl4pPr>
              <a:defRPr>
                <a:solidFill>
                  <a:srgbClr val="D1B2D4"/>
                </a:solidFill>
              </a:defRPr>
            </a:lvl4pPr>
            <a:lvl5pPr>
              <a:defRPr>
                <a:solidFill>
                  <a:srgbClr val="D1B2D4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00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215189"/>
            <a:ext cx="2628900" cy="4961774"/>
          </a:xfrm>
        </p:spPr>
        <p:txBody>
          <a:bodyPr vert="eaVert"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215189"/>
            <a:ext cx="7734300" cy="4961774"/>
          </a:xfrm>
        </p:spPr>
        <p:txBody>
          <a:bodyPr vert="eaVert"/>
          <a:lstStyle>
            <a:lvl1pPr>
              <a:defRPr>
                <a:solidFill>
                  <a:srgbClr val="D1B2D4"/>
                </a:solidFill>
              </a:defRPr>
            </a:lvl1pPr>
            <a:lvl2pPr>
              <a:defRPr>
                <a:solidFill>
                  <a:srgbClr val="D1B2D4"/>
                </a:solidFill>
              </a:defRPr>
            </a:lvl2pPr>
            <a:lvl3pPr>
              <a:defRPr>
                <a:solidFill>
                  <a:srgbClr val="D1B2D4"/>
                </a:solidFill>
              </a:defRPr>
            </a:lvl3pPr>
            <a:lvl4pPr>
              <a:defRPr>
                <a:solidFill>
                  <a:srgbClr val="D1B2D4"/>
                </a:solidFill>
              </a:defRPr>
            </a:lvl4pPr>
            <a:lvl5pPr>
              <a:defRPr>
                <a:solidFill>
                  <a:srgbClr val="D1B2D4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90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169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D1B2D4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1B2D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4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  <a:lvl2pPr>
              <a:defRPr>
                <a:solidFill>
                  <a:srgbClr val="D1B2D4"/>
                </a:solidFill>
              </a:defRPr>
            </a:lvl2pPr>
            <a:lvl3pPr>
              <a:defRPr>
                <a:solidFill>
                  <a:srgbClr val="D1B2D4"/>
                </a:solidFill>
              </a:defRPr>
            </a:lvl3pPr>
            <a:lvl4pPr>
              <a:defRPr>
                <a:solidFill>
                  <a:srgbClr val="D1B2D4"/>
                </a:solidFill>
              </a:defRPr>
            </a:lvl4pPr>
            <a:lvl5pPr>
              <a:defRPr>
                <a:solidFill>
                  <a:srgbClr val="D1B2D4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886600B4-E292-47EB-B1E7-D0B322074C89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3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D1B2D4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D1B2D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97135"/>
            <a:ext cx="5181600" cy="3679827"/>
          </a:xfrm>
        </p:spPr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  <a:lvl2pPr>
              <a:defRPr>
                <a:solidFill>
                  <a:srgbClr val="D1B2D4"/>
                </a:solidFill>
              </a:defRPr>
            </a:lvl2pPr>
            <a:lvl3pPr>
              <a:defRPr>
                <a:solidFill>
                  <a:srgbClr val="D1B2D4"/>
                </a:solidFill>
              </a:defRPr>
            </a:lvl3pPr>
            <a:lvl4pPr>
              <a:defRPr>
                <a:solidFill>
                  <a:srgbClr val="D1B2D4"/>
                </a:solidFill>
              </a:defRPr>
            </a:lvl4pPr>
            <a:lvl5pPr>
              <a:defRPr>
                <a:solidFill>
                  <a:srgbClr val="D1B2D4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97135"/>
            <a:ext cx="5181600" cy="3679828"/>
          </a:xfrm>
        </p:spPr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  <a:lvl2pPr>
              <a:defRPr>
                <a:solidFill>
                  <a:srgbClr val="D1B2D4"/>
                </a:solidFill>
              </a:defRPr>
            </a:lvl2pPr>
            <a:lvl3pPr>
              <a:defRPr>
                <a:solidFill>
                  <a:srgbClr val="D1B2D4"/>
                </a:solidFill>
              </a:defRPr>
            </a:lvl3pPr>
            <a:lvl4pPr>
              <a:defRPr>
                <a:solidFill>
                  <a:srgbClr val="D1B2D4"/>
                </a:solidFill>
              </a:defRPr>
            </a:lvl4pPr>
            <a:lvl5pPr>
              <a:defRPr>
                <a:solidFill>
                  <a:srgbClr val="D1B2D4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4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61257"/>
            <a:ext cx="10515600" cy="1325563"/>
          </a:xfrm>
        </p:spPr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653507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1B2D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644107"/>
            <a:ext cx="5157787" cy="2545556"/>
          </a:xfrm>
        </p:spPr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  <a:lvl2pPr>
              <a:defRPr>
                <a:solidFill>
                  <a:srgbClr val="D1B2D4"/>
                </a:solidFill>
              </a:defRPr>
            </a:lvl2pPr>
            <a:lvl3pPr>
              <a:defRPr>
                <a:solidFill>
                  <a:srgbClr val="D1B2D4"/>
                </a:solidFill>
              </a:defRPr>
            </a:lvl3pPr>
            <a:lvl4pPr>
              <a:defRPr>
                <a:solidFill>
                  <a:srgbClr val="D1B2D4"/>
                </a:solidFill>
              </a:defRPr>
            </a:lvl4pPr>
            <a:lvl5pPr>
              <a:defRPr>
                <a:solidFill>
                  <a:srgbClr val="D1B2D4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2" y="2653507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1B2D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644107"/>
            <a:ext cx="5183188" cy="2545556"/>
          </a:xfrm>
        </p:spPr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  <a:lvl2pPr>
              <a:defRPr>
                <a:solidFill>
                  <a:srgbClr val="D1B2D4"/>
                </a:solidFill>
              </a:defRPr>
            </a:lvl2pPr>
            <a:lvl3pPr>
              <a:defRPr>
                <a:solidFill>
                  <a:srgbClr val="D1B2D4"/>
                </a:solidFill>
              </a:defRPr>
            </a:lvl3pPr>
            <a:lvl4pPr>
              <a:defRPr>
                <a:solidFill>
                  <a:srgbClr val="D1B2D4"/>
                </a:solidFill>
              </a:defRPr>
            </a:lvl4pPr>
            <a:lvl5pPr>
              <a:defRPr>
                <a:solidFill>
                  <a:srgbClr val="D1B2D4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9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2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1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93800"/>
            <a:ext cx="3932237" cy="1125538"/>
          </a:xfrm>
        </p:spPr>
        <p:txBody>
          <a:bodyPr anchor="b"/>
          <a:lstStyle>
            <a:lvl1pPr>
              <a:defRPr sz="3200">
                <a:solidFill>
                  <a:srgbClr val="D1B2D4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93800"/>
            <a:ext cx="6172200" cy="4667250"/>
          </a:xfrm>
        </p:spPr>
        <p:txBody>
          <a:bodyPr/>
          <a:lstStyle>
            <a:lvl1pPr>
              <a:defRPr sz="3200">
                <a:solidFill>
                  <a:srgbClr val="D1B2D4"/>
                </a:solidFill>
              </a:defRPr>
            </a:lvl1pPr>
            <a:lvl2pPr>
              <a:defRPr sz="2800">
                <a:solidFill>
                  <a:srgbClr val="D1B2D4"/>
                </a:solidFill>
              </a:defRPr>
            </a:lvl2pPr>
            <a:lvl3pPr>
              <a:defRPr sz="2400">
                <a:solidFill>
                  <a:srgbClr val="D1B2D4"/>
                </a:solidFill>
              </a:defRPr>
            </a:lvl3pPr>
            <a:lvl4pPr>
              <a:defRPr sz="2000">
                <a:solidFill>
                  <a:srgbClr val="D1B2D4"/>
                </a:solidFill>
              </a:defRPr>
            </a:lvl4pPr>
            <a:lvl5pPr>
              <a:defRPr sz="2000">
                <a:solidFill>
                  <a:srgbClr val="D1B2D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49500"/>
            <a:ext cx="3932237" cy="3519488"/>
          </a:xfrm>
        </p:spPr>
        <p:txBody>
          <a:bodyPr/>
          <a:lstStyle>
            <a:lvl1pPr marL="0" indent="0">
              <a:buNone/>
              <a:defRPr sz="1600">
                <a:solidFill>
                  <a:srgbClr val="D1B2D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B2D4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9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71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05099"/>
            <a:ext cx="10515600" cy="3471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886600B4-E292-47EB-B1E7-D0B322074C89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"/>
            <a:ext cx="21907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8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stinaveslovniku.cz/pohadka/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z.pinterest.com/pin/502362533408550736/" TargetMode="External"/><Relationship Id="rId3" Type="http://schemas.openxmlformats.org/officeDocument/2006/relationships/hyperlink" Target="https://www.databazeknih.cz/knihy/o-pejskovi-a-kocicce-povidani-o-pejskovi-a-kocicce-12009?c=all" TargetMode="External"/><Relationship Id="rId7" Type="http://schemas.openxmlformats.org/officeDocument/2006/relationships/hyperlink" Target="https://www.i-creative.cz/wp-content/uploads/2009/04/25-vila-amalka.jpg" TargetMode="External"/><Relationship Id="rId2" Type="http://schemas.openxmlformats.org/officeDocument/2006/relationships/hyperlink" Target="https://czechmatediary.com/2009/08/05/another-czech-fairytale-classics-cook-mug-cook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z.pinterest.com/pin/303852306084206045/" TargetMode="External"/><Relationship Id="rId5" Type="http://schemas.openxmlformats.org/officeDocument/2006/relationships/hyperlink" Target="http://alougo.com/pohadky/pohadky/cervena_karkulka_1.htm" TargetMode="External"/><Relationship Id="rId4" Type="http://schemas.openxmlformats.org/officeDocument/2006/relationships/hyperlink" Target="https://nasregion.cz/jih/pamatujete-jeste-na-kocoura-mikese-jdete-v-jeho-stopach-pres-laduv-kraj-ma-tam-vlastni-cestu/" TargetMode="External"/><Relationship Id="rId9" Type="http://schemas.openxmlformats.org/officeDocument/2006/relationships/hyperlink" Target="https://cz.pinterest.com/pin/310326230576926922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>
            <a:extLst>
              <a:ext uri="{FF2B5EF4-FFF2-40B4-BE49-F238E27FC236}">
                <a16:creationId xmlns:a16="http://schemas.microsoft.com/office/drawing/2014/main" id="{728FC7D8-8EA9-4675-B18D-1F5DA5ABF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 pohádky do pohádky</a:t>
            </a:r>
            <a:r>
              <a:rPr lang="cs-CZ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aneb vysvoboď prince ze zajetí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750252A-784C-46EC-9654-9B8EFE850B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5066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987B76E-97B6-4534-9776-00FB3481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32" r="3" b="3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DD8E15-A1E7-48B3-85A2-2DEB7C7BF7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6" r="20640" b="-4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D6B1717-EE3E-4B3F-82FC-DD2CF2837F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929" r="-2" b="18220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133A3B-6108-40D9-9679-FAAF695E6C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07" r="22403" b="-4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9278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A71298C-EF32-4131-B490-1CE4BD6B8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156" y="1550719"/>
            <a:ext cx="3196372" cy="3756561"/>
          </a:xfrm>
        </p:spPr>
      </p:pic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9AAEEBE1-E170-482C-A917-E61DE2687422}"/>
              </a:ext>
            </a:extLst>
          </p:cNvPr>
          <p:cNvSpPr/>
          <p:nvPr/>
        </p:nvSpPr>
        <p:spPr>
          <a:xfrm>
            <a:off x="3036575" y="232717"/>
            <a:ext cx="2308194" cy="218390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 teď se podíváme na to, jak jste dávali pozor.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B4DCB85-63FA-4B1E-8022-BB52C6A61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573" y="1763155"/>
            <a:ext cx="6260172" cy="3952601"/>
          </a:xfrm>
          <a:prstGeom prst="rect">
            <a:avLst/>
          </a:prstGeom>
        </p:spPr>
      </p:pic>
      <p:sp>
        <p:nvSpPr>
          <p:cNvPr id="9" name="Myšlenková bublina: obláček 8">
            <a:extLst>
              <a:ext uri="{FF2B5EF4-FFF2-40B4-BE49-F238E27FC236}">
                <a16:creationId xmlns:a16="http://schemas.microsoft.com/office/drawing/2014/main" id="{9D002A3D-9E71-4F8E-B028-9DFCEF82D3F0}"/>
              </a:ext>
            </a:extLst>
          </p:cNvPr>
          <p:cNvSpPr/>
          <p:nvPr/>
        </p:nvSpPr>
        <p:spPr>
          <a:xfrm rot="651263">
            <a:off x="8419388" y="590137"/>
            <a:ext cx="2797173" cy="234603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Prosím snažte se! Když se Vám povede splnit následující úkoly bez chybičky, zbavíte mě mého zakletí!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087B03D-F588-44EC-81B6-51820FD8FDAE}"/>
              </a:ext>
            </a:extLst>
          </p:cNvPr>
          <p:cNvSpPr txBox="1"/>
          <p:nvPr/>
        </p:nvSpPr>
        <p:spPr>
          <a:xfrm>
            <a:off x="3488924" y="5715756"/>
            <a:ext cx="150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2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FEC229A-5654-4E6C-9DA9-35ACA62B93A6}"/>
              </a:ext>
            </a:extLst>
          </p:cNvPr>
          <p:cNvSpPr txBox="1"/>
          <p:nvPr/>
        </p:nvSpPr>
        <p:spPr>
          <a:xfrm>
            <a:off x="8407152" y="5900422"/>
            <a:ext cx="208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1</a:t>
            </a:r>
          </a:p>
        </p:txBody>
      </p:sp>
    </p:spTree>
    <p:extLst>
      <p:ext uri="{BB962C8B-B14F-4D97-AF65-F5344CB8AC3E}">
        <p14:creationId xmlns:p14="http://schemas.microsoft.com/office/powerpoint/2010/main" val="3130805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AD671A-10BA-4CE1-8524-59FEE3EEC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1. Poznávačka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6EEB75D-F0E3-47D6-807E-D7FA6F08E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1755" y="3042451"/>
            <a:ext cx="2954129" cy="3471863"/>
          </a:xfrm>
        </p:spPr>
      </p:pic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2FF6B43C-1061-4573-B378-AF6FBFB06683}"/>
              </a:ext>
            </a:extLst>
          </p:cNvPr>
          <p:cNvSpPr/>
          <p:nvPr/>
        </p:nvSpPr>
        <p:spPr>
          <a:xfrm>
            <a:off x="9281760" y="1741747"/>
            <a:ext cx="2519916" cy="166931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Poznáte jaké pohádky jsou na obrázku?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7D069BC-0DB0-46BC-801A-FDD4EF78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64" y="2255449"/>
            <a:ext cx="2803642" cy="192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A5C7EEE-B968-47DC-90BE-C939DD032786}"/>
              </a:ext>
            </a:extLst>
          </p:cNvPr>
          <p:cNvSpPr txBox="1"/>
          <p:nvPr/>
        </p:nvSpPr>
        <p:spPr>
          <a:xfrm>
            <a:off x="1429305" y="4518734"/>
            <a:ext cx="222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7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9DB83ED-0E6C-44DB-823B-595EBC99625C}"/>
              </a:ext>
            </a:extLst>
          </p:cNvPr>
          <p:cNvSpPr txBox="1"/>
          <p:nvPr/>
        </p:nvSpPr>
        <p:spPr>
          <a:xfrm>
            <a:off x="4880112" y="2999636"/>
            <a:ext cx="22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8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E73B8D4-14E4-4452-AFCF-D8DE4AB9A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472" y="283548"/>
            <a:ext cx="1653306" cy="235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00F6FE0-494C-4F97-8E73-AF848F439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573" y="3369290"/>
            <a:ext cx="1700979" cy="198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83F6A80-6137-49B5-B74E-E03B2ADDD974}"/>
              </a:ext>
            </a:extLst>
          </p:cNvPr>
          <p:cNvSpPr txBox="1"/>
          <p:nvPr/>
        </p:nvSpPr>
        <p:spPr>
          <a:xfrm>
            <a:off x="7176745" y="5501761"/>
            <a:ext cx="1462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9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E91E47B-6C4C-4896-AA9B-8805769F0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853" y="3655608"/>
            <a:ext cx="1700979" cy="172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5AEE87F2-E0A6-4F9C-86B6-D198CC7A1921}"/>
              </a:ext>
            </a:extLst>
          </p:cNvPr>
          <p:cNvSpPr txBox="1"/>
          <p:nvPr/>
        </p:nvSpPr>
        <p:spPr>
          <a:xfrm>
            <a:off x="4880112" y="5686427"/>
            <a:ext cx="154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10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939D4B7-3A40-4575-9C66-6EC6F73C361E}"/>
              </a:ext>
            </a:extLst>
          </p:cNvPr>
          <p:cNvSpPr txBox="1"/>
          <p:nvPr/>
        </p:nvSpPr>
        <p:spPr>
          <a:xfrm>
            <a:off x="10040644" y="6329648"/>
            <a:ext cx="1447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2</a:t>
            </a:r>
          </a:p>
        </p:txBody>
      </p:sp>
    </p:spTree>
    <p:extLst>
      <p:ext uri="{BB962C8B-B14F-4D97-AF65-F5344CB8AC3E}">
        <p14:creationId xmlns:p14="http://schemas.microsoft.com/office/powerpoint/2010/main" val="164198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A38145-2EC6-4111-9BA5-A5A114BA2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2. Pravda/lež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E7B4A9-A4E8-4FA1-969B-D1741C627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5099"/>
            <a:ext cx="7382522" cy="34718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V pohádkách vystupují nadpřirozené bytosti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V pohádkách vítězí zlo nad dobrem.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V moderních pohádkách jsou nadpřirozené bytosti.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Lidová pohádka má autora.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Pohádky vypravuje vždy moderátor.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V pohádce Madagaskar jsou nadpřirozené bytosti. 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9883F6-CA69-496F-87C0-F2281AD91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741" y="2996507"/>
            <a:ext cx="2950720" cy="3475021"/>
          </a:xfrm>
          <a:prstGeom prst="rect">
            <a:avLst/>
          </a:prstGeom>
        </p:spPr>
      </p:pic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5F8AABD9-86E8-4BCC-A46F-6DE1600156CE}"/>
              </a:ext>
            </a:extLst>
          </p:cNvPr>
          <p:cNvSpPr/>
          <p:nvPr/>
        </p:nvSpPr>
        <p:spPr>
          <a:xfrm>
            <a:off x="9112741" y="1251751"/>
            <a:ext cx="2950720" cy="174475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Určete které tvrzení o pohádce je pravdivé nebo nepravdivé !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ECBEAE7-6A24-4413-8891-468D266E1604}"/>
              </a:ext>
            </a:extLst>
          </p:cNvPr>
          <p:cNvSpPr txBox="1"/>
          <p:nvPr/>
        </p:nvSpPr>
        <p:spPr>
          <a:xfrm>
            <a:off x="9651507" y="6409384"/>
            <a:ext cx="1873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2</a:t>
            </a:r>
          </a:p>
        </p:txBody>
      </p:sp>
    </p:spTree>
    <p:extLst>
      <p:ext uri="{BB962C8B-B14F-4D97-AF65-F5344CB8AC3E}">
        <p14:creationId xmlns:p14="http://schemas.microsoft.com/office/powerpoint/2010/main" val="168840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7213AA-345C-4714-8107-624B6A21C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3. Dvojice pohádkových postav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A7D25F9C-7C52-46F8-9375-8867C5F11A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7119053"/>
              </p:ext>
            </p:extLst>
          </p:nvPr>
        </p:nvGraphicFramePr>
        <p:xfrm>
          <a:off x="838200" y="2705100"/>
          <a:ext cx="78867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80151833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65916632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3969375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Čert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217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Červená karkulka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086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392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532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Křemílek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149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Šebestová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200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Pejsek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745746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5C63DE1C-D0F0-49D1-857D-A28FCE3AF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848" y="2792320"/>
            <a:ext cx="2950720" cy="3475021"/>
          </a:xfrm>
          <a:prstGeom prst="rect">
            <a:avLst/>
          </a:prstGeom>
        </p:spPr>
      </p:pic>
      <p:sp>
        <p:nvSpPr>
          <p:cNvPr id="7" name="Myšlenková bublina: obláček 6">
            <a:extLst>
              <a:ext uri="{FF2B5EF4-FFF2-40B4-BE49-F238E27FC236}">
                <a16:creationId xmlns:a16="http://schemas.microsoft.com/office/drawing/2014/main" id="{0CC8FD49-5D2F-48B3-A1B4-37C98625C30A}"/>
              </a:ext>
            </a:extLst>
          </p:cNvPr>
          <p:cNvSpPr/>
          <p:nvPr/>
        </p:nvSpPr>
        <p:spPr>
          <a:xfrm>
            <a:off x="9484404" y="1320696"/>
            <a:ext cx="2707596" cy="179329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Znáte dobře pohádkové dvojice? Do tabulky doplňte správné  dvojice .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9C3E10-8990-4CFD-A0B3-5AE1B7177D99}"/>
              </a:ext>
            </a:extLst>
          </p:cNvPr>
          <p:cNvSpPr txBox="1"/>
          <p:nvPr/>
        </p:nvSpPr>
        <p:spPr>
          <a:xfrm>
            <a:off x="8504808" y="6391922"/>
            <a:ext cx="1802167" cy="38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2</a:t>
            </a:r>
          </a:p>
        </p:txBody>
      </p:sp>
    </p:spTree>
    <p:extLst>
      <p:ext uri="{BB962C8B-B14F-4D97-AF65-F5344CB8AC3E}">
        <p14:creationId xmlns:p14="http://schemas.microsoft.com/office/powerpoint/2010/main" val="63128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07F688-625E-4D54-863B-FD67D21F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4. Hádanka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645BFFF-39AC-421F-B1DC-4BFB34B94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527"/>
          <a:stretch/>
        </p:blipFill>
        <p:spPr>
          <a:xfrm rot="16200000">
            <a:off x="2291676" y="310423"/>
            <a:ext cx="3188969" cy="7391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E96D5C4-F4B7-4E1D-8835-AD42AEB6E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150" y="2708759"/>
            <a:ext cx="2950720" cy="3475021"/>
          </a:xfrm>
          <a:prstGeom prst="rect">
            <a:avLst/>
          </a:prstGeom>
        </p:spPr>
      </p:pic>
      <p:sp>
        <p:nvSpPr>
          <p:cNvPr id="10" name="Myšlenková bublina: obláček 9">
            <a:extLst>
              <a:ext uri="{FF2B5EF4-FFF2-40B4-BE49-F238E27FC236}">
                <a16:creationId xmlns:a16="http://schemas.microsoft.com/office/drawing/2014/main" id="{724FA84F-2A38-4D91-BA21-8EE42E4F0CD2}"/>
              </a:ext>
            </a:extLst>
          </p:cNvPr>
          <p:cNvSpPr/>
          <p:nvPr/>
        </p:nvSpPr>
        <p:spPr>
          <a:xfrm>
            <a:off x="9006840" y="765810"/>
            <a:ext cx="2548890" cy="216027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Přečtěte si úryvek a zkuste určit o jakou pohádku se jedná.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5ED5475-E65E-45FF-828D-185918812F99}"/>
              </a:ext>
            </a:extLst>
          </p:cNvPr>
          <p:cNvSpPr txBox="1"/>
          <p:nvPr/>
        </p:nvSpPr>
        <p:spPr>
          <a:xfrm>
            <a:off x="5255896" y="5682851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(Erben, 1974)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ED51B9E-3519-49CB-BE86-BF618A3A5300}"/>
              </a:ext>
            </a:extLst>
          </p:cNvPr>
          <p:cNvSpPr txBox="1"/>
          <p:nvPr/>
        </p:nvSpPr>
        <p:spPr>
          <a:xfrm>
            <a:off x="8327254" y="6290997"/>
            <a:ext cx="195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2</a:t>
            </a:r>
          </a:p>
        </p:txBody>
      </p:sp>
    </p:spTree>
    <p:extLst>
      <p:ext uri="{BB962C8B-B14F-4D97-AF65-F5344CB8AC3E}">
        <p14:creationId xmlns:p14="http://schemas.microsoft.com/office/powerpoint/2010/main" val="37553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81113CB-16D6-4651-ABBB-92C293DCC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212" y="1200150"/>
            <a:ext cx="6966088" cy="53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F0854D6-572F-44D8-99AB-E04502FB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90" y="1714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5. Správné pořadí pohádky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9FFFD82-58FA-4657-9DAD-4EE9DEA1591C}"/>
              </a:ext>
            </a:extLst>
          </p:cNvPr>
          <p:cNvSpPr txBox="1"/>
          <p:nvPr/>
        </p:nvSpPr>
        <p:spPr>
          <a:xfrm>
            <a:off x="7463790" y="6501884"/>
            <a:ext cx="208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11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68631C2-28FC-4D6D-8A28-1782EF7DC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920" y="3382979"/>
            <a:ext cx="2950720" cy="3475021"/>
          </a:xfrm>
          <a:prstGeom prst="rect">
            <a:avLst/>
          </a:prstGeom>
        </p:spPr>
      </p:pic>
      <p:sp>
        <p:nvSpPr>
          <p:cNvPr id="11" name="Myšlenková bublina: obláček 10">
            <a:extLst>
              <a:ext uri="{FF2B5EF4-FFF2-40B4-BE49-F238E27FC236}">
                <a16:creationId xmlns:a16="http://schemas.microsoft.com/office/drawing/2014/main" id="{FF9CDE24-F5A7-45C8-A9EE-E6E1334C5E42}"/>
              </a:ext>
            </a:extLst>
          </p:cNvPr>
          <p:cNvSpPr/>
          <p:nvPr/>
        </p:nvSpPr>
        <p:spPr>
          <a:xfrm>
            <a:off x="8620622" y="560070"/>
            <a:ext cx="3571378" cy="240014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Víte jak mají jít za sebou správně tyto obrázky  z pohádky o Červené Karkulce? Seřaďte je a pak si společně pohádku povyprávějte? </a:t>
            </a:r>
          </a:p>
        </p:txBody>
      </p:sp>
    </p:spTree>
    <p:extLst>
      <p:ext uri="{BB962C8B-B14F-4D97-AF65-F5344CB8AC3E}">
        <p14:creationId xmlns:p14="http://schemas.microsoft.com/office/powerpoint/2010/main" val="971992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104B059-21B0-452D-8BFE-FB56E52E0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042" y="1691489"/>
            <a:ext cx="4522498" cy="5315101"/>
          </a:xfrm>
          <a:prstGeom prst="rect">
            <a:avLst/>
          </a:prstGeom>
        </p:spPr>
      </p:pic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B2E2A1A6-3271-4BED-B394-5D9AE519E28D}"/>
              </a:ext>
            </a:extLst>
          </p:cNvPr>
          <p:cNvSpPr/>
          <p:nvPr/>
        </p:nvSpPr>
        <p:spPr>
          <a:xfrm>
            <a:off x="4526382" y="725729"/>
            <a:ext cx="3566160" cy="193151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Výborně jste šikulky ! Všechny úkoly jste splnili bez chybičky. A tak jste zlomili kletbu našeho prince. Abraka dabraka!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A39F3B4-FA86-43FA-BA5A-9C1EC4C3E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212" y="2912783"/>
            <a:ext cx="6261135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31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16639E30-78AD-4CC0-9BCC-D116DA08A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2" y="1434464"/>
            <a:ext cx="4845368" cy="5634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Myšlenková bublina: obláček 17">
            <a:extLst>
              <a:ext uri="{FF2B5EF4-FFF2-40B4-BE49-F238E27FC236}">
                <a16:creationId xmlns:a16="http://schemas.microsoft.com/office/drawing/2014/main" id="{C004F3DC-902D-48E9-800C-293159110C3C}"/>
              </a:ext>
            </a:extLst>
          </p:cNvPr>
          <p:cNvSpPr/>
          <p:nvPr/>
        </p:nvSpPr>
        <p:spPr>
          <a:xfrm rot="1124634">
            <a:off x="3153601" y="1033416"/>
            <a:ext cx="3911694" cy="241442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Moc Vám děkuji za záchranu kamarádi. Vedli jste si velmi dobře.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BDF2210-AAB5-407A-9B2B-6CCBEDBA7F7E}"/>
              </a:ext>
            </a:extLst>
          </p:cNvPr>
          <p:cNvSpPr txBox="1"/>
          <p:nvPr/>
        </p:nvSpPr>
        <p:spPr>
          <a:xfrm>
            <a:off x="4347210" y="6097583"/>
            <a:ext cx="300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12</a:t>
            </a:r>
          </a:p>
        </p:txBody>
      </p:sp>
    </p:spTree>
    <p:extLst>
      <p:ext uri="{BB962C8B-B14F-4D97-AF65-F5344CB8AC3E}">
        <p14:creationId xmlns:p14="http://schemas.microsoft.com/office/powerpoint/2010/main" val="2727244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946990-E3C7-4AC3-B875-18BD682AC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Použitá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A79AA9-BCD9-41D9-9422-1B95C8078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4933"/>
            <a:ext cx="10515600" cy="3471863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Martinek, O. (2019). Pohádka. Čeština Ve Slovníku. Retrieved October 28, 2020, from </a:t>
            </a:r>
            <a:r>
              <a:rPr lang="cs-CZ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https://www.cestinaveslovniku.cz/pohadka</a:t>
            </a:r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Erben, K. J. (1974). Hrnečku vař. In K. J. Erben, Zlatovláska: A jiné české pohádky (2.nd ed., p. 40). Albatros.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976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EEFDC-C4DC-430E-8FCD-F006219D6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Seznam použitých obrázků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A31AD8-78FE-477E-AB5A-0CE083DCE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>
                <a:solidFill>
                  <a:schemeClr val="tx1"/>
                </a:solidFill>
              </a:rPr>
              <a:t>Obrázek č. 1: Žabák s korunou. In Microsoft.office.cz</a:t>
            </a:r>
          </a:p>
          <a:p>
            <a:r>
              <a:rPr lang="cs-CZ" dirty="0">
                <a:solidFill>
                  <a:schemeClr val="tx1"/>
                </a:solidFill>
              </a:rPr>
              <a:t>Obrázek č. 2:Čaroděj. In Ilustrace Microsoft.office.cz  </a:t>
            </a:r>
          </a:p>
          <a:p>
            <a:r>
              <a:rPr lang="cs-CZ" dirty="0">
                <a:solidFill>
                  <a:schemeClr val="tx1"/>
                </a:solidFill>
              </a:rPr>
              <a:t>Obrázek č. 3: </a:t>
            </a:r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https://czechmatediary.com/2009/08/05/another-czech-fairytale-classics-cook-mug-cook/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Obrázek č. 4:Scheiner, A. (1974). Zlatovláska. In K. J. Erben, Zlatovláska: A jiné české pohádky (2.nd ed., p. 65). Albatros. </a:t>
            </a:r>
          </a:p>
          <a:p>
            <a:r>
              <a:rPr lang="cs-CZ" dirty="0">
                <a:solidFill>
                  <a:schemeClr val="tx1"/>
                </a:solidFill>
              </a:rPr>
              <a:t>Obrázek č. 5: Povídání O pejskovi a kočičce. (2009 - 2020). In Databáze knih. Databáze knih. </a:t>
            </a:r>
            <a:r>
              <a:rPr lang="cs-CZ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https://www.databazeknih.cz/knihy/o-pejskovi-a-kocicce-povidani-o-pejskovi-a-kocicce-12009?c=all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r>
              <a:rPr lang="cs-CZ" dirty="0">
                <a:solidFill>
                  <a:schemeClr val="tx1"/>
                </a:solidFill>
              </a:rPr>
              <a:t>Obrázek č. 6: Kocour Mikeš, Brejžek, B. (2020). Kocour Mikeš. In Náš region jih. </a:t>
            </a:r>
            <a:r>
              <a:rPr lang="cs-CZ" dirty="0">
                <a:solidFill>
                  <a:schemeClr val="tx1"/>
                </a:solidFill>
                <a:hlinkClick r:id="rId4"/>
              </a:rPr>
              <a:t>https://nasregion.cz/jih/pamatujete-jeste-na-kocoura-mikese-jdete-v-jeho-stopach-pres-laduv-kraj-ma-tam-vlastni-cestu/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Obrázek č. 7: </a:t>
            </a:r>
            <a:r>
              <a:rPr lang="cs-CZ" dirty="0"/>
              <a:t> </a:t>
            </a:r>
            <a:r>
              <a:rPr lang="cs-CZ" dirty="0">
                <a:solidFill>
                  <a:schemeClr val="tx1"/>
                </a:solidFill>
              </a:rPr>
              <a:t>Červená Karkulka. (2020). In Alougo: Pohádky. </a:t>
            </a:r>
            <a:r>
              <a:rPr lang="cs-CZ" dirty="0">
                <a:solidFill>
                  <a:schemeClr val="tx1"/>
                </a:solidFill>
                <a:hlinkClick r:id="rId5"/>
              </a:rPr>
              <a:t>http://alougo.com/pohadky/pohadky/cervena_karkulka_1.htm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Obrázek č. 8:pohledy.cz. (2020). Maková panenka a motýl Emanuel. In Pohledy. cz. </a:t>
            </a:r>
            <a:r>
              <a:rPr lang="cs-CZ" dirty="0">
                <a:solidFill>
                  <a:schemeClr val="tx1"/>
                </a:solidFill>
                <a:hlinkClick r:id="rId6"/>
              </a:rPr>
              <a:t>https://cz.pinterest.com/pin/303852306084206045/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r>
              <a:rPr lang="cs-CZ" dirty="0">
                <a:solidFill>
                  <a:schemeClr val="tx1"/>
                </a:solidFill>
              </a:rPr>
              <a:t> Obrázek č. 9: </a:t>
            </a:r>
            <a:r>
              <a:rPr lang="it-IT" dirty="0">
                <a:solidFill>
                  <a:schemeClr val="tx1"/>
                </a:solidFill>
              </a:rPr>
              <a:t>Víla Amálka. In I-creative.cz. </a:t>
            </a:r>
            <a:r>
              <a:rPr lang="it-IT" dirty="0">
                <a:solidFill>
                  <a:schemeClr val="tx1"/>
                </a:solidFill>
                <a:hlinkClick r:id="rId7"/>
              </a:rPr>
              <a:t>https://www.i-creative.cz/wp-content/uploads/2009/04/25-vila-amalka.jpg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Obrázek č. 10: O Koblížkovi. In Pinterest.cz. </a:t>
            </a:r>
            <a:r>
              <a:rPr lang="cs-CZ" dirty="0">
                <a:solidFill>
                  <a:schemeClr val="tx1"/>
                </a:solidFill>
                <a:hlinkClick r:id="rId8"/>
              </a:rPr>
              <a:t>https://cz.pinterest.com/pin/502362533408550736/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r>
              <a:rPr lang="cs-CZ" dirty="0">
                <a:solidFill>
                  <a:schemeClr val="tx1"/>
                </a:solidFill>
              </a:rPr>
              <a:t>Obrázek č. 11: Správné pořadí pohádky, In Pinterest.cz. </a:t>
            </a:r>
            <a:r>
              <a:rPr lang="cs-CZ" dirty="0">
                <a:solidFill>
                  <a:schemeClr val="tx1"/>
                </a:solidFill>
                <a:hlinkClick r:id="rId9"/>
              </a:rPr>
              <a:t>https://cz.pinterest.com/pin/310326230576926922/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r>
              <a:rPr lang="cs-CZ" dirty="0">
                <a:solidFill>
                  <a:schemeClr val="tx1"/>
                </a:solidFill>
              </a:rPr>
              <a:t> Obrázek č. 12: Princ. In Ilustrace Microsoft.office.cz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9181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524000" y="2611799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pPr algn="ctr"/>
            <a:endParaRPr lang="cs-CZ" sz="5400" b="1" dirty="0">
              <a:solidFill>
                <a:srgbClr val="C096C4"/>
              </a:solidFill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9345FAC-3629-47F6-86C9-A27393F20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149" y="2129312"/>
            <a:ext cx="7108552" cy="380423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8A2C06-3D48-4290-A6D1-3860FEAE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058" y="1962544"/>
            <a:ext cx="3377477" cy="217646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E344934-C779-419F-A7F2-1F305246688B}"/>
              </a:ext>
            </a:extLst>
          </p:cNvPr>
          <p:cNvSpPr txBox="1"/>
          <p:nvPr/>
        </p:nvSpPr>
        <p:spPr>
          <a:xfrm>
            <a:off x="6258757" y="5308847"/>
            <a:ext cx="2272684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1</a:t>
            </a:r>
          </a:p>
        </p:txBody>
      </p:sp>
    </p:spTree>
    <p:extLst>
      <p:ext uri="{BB962C8B-B14F-4D97-AF65-F5344CB8AC3E}">
        <p14:creationId xmlns:p14="http://schemas.microsoft.com/office/powerpoint/2010/main" val="139285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6820348" y="1247888"/>
            <a:ext cx="5171174" cy="58575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888069" y="1092199"/>
            <a:ext cx="8430798" cy="1193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pPr algn="ctr"/>
            <a:endParaRPr lang="cs-CZ" sz="5400" b="1" dirty="0">
              <a:solidFill>
                <a:srgbClr val="C096C4"/>
              </a:solidFill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8E1B5B1-92C8-49BC-B242-2A539EDED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999"/>
            <a:ext cx="6457076" cy="3455588"/>
          </a:xfrm>
          <a:prstGeom prst="rect">
            <a:avLst/>
          </a:prstGeom>
        </p:spPr>
      </p:pic>
      <p:sp>
        <p:nvSpPr>
          <p:cNvPr id="4" name="Myšlenková bublina: obláček 3">
            <a:extLst>
              <a:ext uri="{FF2B5EF4-FFF2-40B4-BE49-F238E27FC236}">
                <a16:creationId xmlns:a16="http://schemas.microsoft.com/office/drawing/2014/main" id="{FC8CC873-A7F9-4047-8275-4DAA77E645A2}"/>
              </a:ext>
            </a:extLst>
          </p:cNvPr>
          <p:cNvSpPr/>
          <p:nvPr/>
        </p:nvSpPr>
        <p:spPr>
          <a:xfrm>
            <a:off x="2442288" y="430604"/>
            <a:ext cx="4014788" cy="210820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Nedával jsem ve škole při hodině o pohádkách pozor, a proto mě pan učitel zaklel v žabáka.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AED165-A70B-451F-8B5A-48F6FCA62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4304" l="9973" r="89973">
                        <a14:foregroundMark x1="38976" y1="36197" x2="50512" y2="14699"/>
                        <a14:foregroundMark x1="50512" y1="14699" x2="60647" y2="5834"/>
                        <a14:foregroundMark x1="60647" y1="5834" x2="57790" y2="29720"/>
                        <a14:foregroundMark x1="57790" y1="29720" x2="66199" y2="38815"/>
                        <a14:foregroundMark x1="66199" y1="38815" x2="92776" y2="32292"/>
                        <a14:foregroundMark x1="92776" y1="32292" x2="83235" y2="41479"/>
                        <a14:foregroundMark x1="83235" y1="41479" x2="80108" y2="64814"/>
                        <a14:foregroundMark x1="80108" y1="64814" x2="65013" y2="62747"/>
                        <a14:foregroundMark x1="65013" y1="62747" x2="76658" y2="85347"/>
                        <a14:foregroundMark x1="76658" y1="85347" x2="75687" y2="97060"/>
                        <a14:foregroundMark x1="75687" y1="97060" x2="33046" y2="98438"/>
                        <a14:foregroundMark x1="33046" y1="98438" x2="20162" y2="94580"/>
                        <a14:foregroundMark x1="20162" y1="94580" x2="29272" y2="84933"/>
                        <a14:foregroundMark x1="29272" y1="84933" x2="34447" y2="59715"/>
                        <a14:foregroundMark x1="34447" y1="59715" x2="21725" y2="55949"/>
                        <a14:foregroundMark x1="21725" y1="55949" x2="13962" y2="94304"/>
                        <a14:foregroundMark x1="13962" y1="94304" x2="17682" y2="18190"/>
                        <a14:foregroundMark x1="17682" y1="18190" x2="38976" y2="35186"/>
                        <a14:foregroundMark x1="38976" y1="35186" x2="39892" y2="35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5496" y="2057467"/>
            <a:ext cx="3549346" cy="4165459"/>
          </a:xfrm>
          <a:prstGeom prst="rect">
            <a:avLst/>
          </a:prstGeom>
          <a:noFill/>
        </p:spPr>
      </p:pic>
      <p:sp>
        <p:nvSpPr>
          <p:cNvPr id="9" name="Řečová bublina: oválný bublinový popisek 8">
            <a:extLst>
              <a:ext uri="{FF2B5EF4-FFF2-40B4-BE49-F238E27FC236}">
                <a16:creationId xmlns:a16="http://schemas.microsoft.com/office/drawing/2014/main" id="{58F7D1D5-1E60-47DB-99E0-24C165CE2293}"/>
              </a:ext>
            </a:extLst>
          </p:cNvPr>
          <p:cNvSpPr/>
          <p:nvPr/>
        </p:nvSpPr>
        <p:spPr>
          <a:xfrm rot="566295">
            <a:off x="8170963" y="925522"/>
            <a:ext cx="2546503" cy="2108201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Princ Klouzek u zkoušek propadl. Vy mu můžete pomoci, když budete dávat pozor.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D62EF6C-0768-4D22-AA7A-DE48C4A0B3C5}"/>
              </a:ext>
            </a:extLst>
          </p:cNvPr>
          <p:cNvSpPr txBox="1"/>
          <p:nvPr/>
        </p:nvSpPr>
        <p:spPr>
          <a:xfrm>
            <a:off x="2621928" y="4908087"/>
            <a:ext cx="188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1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EDDC4B-F3C9-4CD5-8F9E-F07B51329EAD}"/>
              </a:ext>
            </a:extLst>
          </p:cNvPr>
          <p:cNvSpPr txBox="1"/>
          <p:nvPr/>
        </p:nvSpPr>
        <p:spPr>
          <a:xfrm>
            <a:off x="9170633" y="5450889"/>
            <a:ext cx="211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2</a:t>
            </a:r>
          </a:p>
        </p:txBody>
      </p:sp>
    </p:spTree>
    <p:extLst>
      <p:ext uri="{BB962C8B-B14F-4D97-AF65-F5344CB8AC3E}">
        <p14:creationId xmlns:p14="http://schemas.microsoft.com/office/powerpoint/2010/main" val="3628186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289805" y="806981"/>
            <a:ext cx="7592756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tx1"/>
                </a:solidFill>
                <a:latin typeface="+mn-lt"/>
              </a:rPr>
              <a:t>Pohádka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58286" y="1771025"/>
            <a:ext cx="7592756" cy="48324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C694287-3784-4E1A-9AB2-77A8E2682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456" y="2831590"/>
            <a:ext cx="3548180" cy="4163929"/>
          </a:xfrm>
          <a:prstGeom prst="rect">
            <a:avLst/>
          </a:prstGeom>
        </p:spPr>
      </p:pic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57B51CE5-32B2-454F-A831-EE99C49E553C}"/>
              </a:ext>
            </a:extLst>
          </p:cNvPr>
          <p:cNvSpPr/>
          <p:nvPr/>
        </p:nvSpPr>
        <p:spPr>
          <a:xfrm>
            <a:off x="9036424" y="1151068"/>
            <a:ext cx="3155575" cy="210581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Teď si řekneme něco o pohádce. Víte děti, jak poznáme pohádku ?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9EE584E7-6145-4210-80A1-58202A58F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86" y="2038125"/>
            <a:ext cx="7592756" cy="3471863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chemeClr val="tx1"/>
                </a:solidFill>
              </a:rPr>
              <a:t>V pohádkách se objevují </a:t>
            </a:r>
            <a:r>
              <a:rPr lang="cs-CZ" dirty="0">
                <a:solidFill>
                  <a:srgbClr val="FF0000"/>
                </a:solidFill>
              </a:rPr>
              <a:t>nadpřirozené bytosti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>
                <a:solidFill>
                  <a:srgbClr val="FF0000"/>
                </a:solidFill>
              </a:rPr>
              <a:t>magická čísla</a:t>
            </a:r>
            <a:r>
              <a:rPr lang="cs-CZ" dirty="0">
                <a:solidFill>
                  <a:schemeClr val="tx1"/>
                </a:solidFill>
              </a:rPr>
              <a:t> ( např. sedmero krkavců, tři bratři,)</a:t>
            </a:r>
            <a:r>
              <a:rPr lang="cs-CZ" dirty="0">
                <a:solidFill>
                  <a:srgbClr val="FF0000"/>
                </a:solidFill>
              </a:rPr>
              <a:t>kouzla</a:t>
            </a:r>
          </a:p>
          <a:p>
            <a:r>
              <a:rPr lang="cs-CZ" dirty="0">
                <a:solidFill>
                  <a:schemeClr val="tx1"/>
                </a:solidFill>
              </a:rPr>
              <a:t>Pohádka má </a:t>
            </a:r>
            <a:r>
              <a:rPr lang="cs-CZ" dirty="0">
                <a:solidFill>
                  <a:srgbClr val="FF0000"/>
                </a:solidFill>
              </a:rPr>
              <a:t>vždy dobrý konec</a:t>
            </a:r>
          </a:p>
          <a:p>
            <a:r>
              <a:rPr lang="cs-CZ" dirty="0">
                <a:solidFill>
                  <a:srgbClr val="FF0000"/>
                </a:solidFill>
              </a:rPr>
              <a:t>Boj dobra a zla, zlo je potrestáno</a:t>
            </a:r>
          </a:p>
          <a:p>
            <a:r>
              <a:rPr lang="cs-CZ" dirty="0">
                <a:solidFill>
                  <a:schemeClr val="tx1"/>
                </a:solidFill>
              </a:rPr>
              <a:t>Pohádky vypráví </a:t>
            </a:r>
            <a:r>
              <a:rPr lang="cs-CZ" dirty="0">
                <a:solidFill>
                  <a:srgbClr val="FF0000"/>
                </a:solidFill>
              </a:rPr>
              <a:t>vypravěč</a:t>
            </a:r>
          </a:p>
          <a:p>
            <a:r>
              <a:rPr lang="cs-CZ" dirty="0">
                <a:solidFill>
                  <a:schemeClr val="tx1"/>
                </a:solidFill>
              </a:rPr>
              <a:t>Bývají nadčasové </a:t>
            </a:r>
          </a:p>
          <a:p>
            <a:r>
              <a:rPr lang="cs-CZ" dirty="0">
                <a:solidFill>
                  <a:schemeClr val="tx1"/>
                </a:solidFill>
              </a:rPr>
              <a:t>Hlavní hrdina plní </a:t>
            </a:r>
            <a:r>
              <a:rPr lang="cs-CZ" dirty="0">
                <a:solidFill>
                  <a:srgbClr val="FF0000"/>
                </a:solidFill>
              </a:rPr>
              <a:t>úkoly</a:t>
            </a:r>
          </a:p>
          <a:p>
            <a:r>
              <a:rPr lang="cs-CZ" dirty="0">
                <a:solidFill>
                  <a:schemeClr val="tx1"/>
                </a:solidFill>
              </a:rPr>
              <a:t>Pohádky vznikaly </a:t>
            </a:r>
            <a:r>
              <a:rPr lang="cs-CZ" dirty="0">
                <a:solidFill>
                  <a:srgbClr val="FF0000"/>
                </a:solidFill>
              </a:rPr>
              <a:t>v dávných dobách </a:t>
            </a:r>
          </a:p>
          <a:p>
            <a:pPr marL="0" indent="0" algn="r">
              <a:buNone/>
            </a:pPr>
            <a:r>
              <a:rPr lang="cs-CZ" dirty="0">
                <a:solidFill>
                  <a:schemeClr val="tx1"/>
                </a:solidFill>
              </a:rPr>
              <a:t>(Martinek, 2019)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799F446-5E6D-4382-9CC9-EE3FFCFC8122}"/>
              </a:ext>
            </a:extLst>
          </p:cNvPr>
          <p:cNvSpPr txBox="1"/>
          <p:nvPr/>
        </p:nvSpPr>
        <p:spPr>
          <a:xfrm>
            <a:off x="7172096" y="6245510"/>
            <a:ext cx="190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2: </a:t>
            </a:r>
          </a:p>
        </p:txBody>
      </p:sp>
    </p:spTree>
    <p:extLst>
      <p:ext uri="{BB962C8B-B14F-4D97-AF65-F5344CB8AC3E}">
        <p14:creationId xmlns:p14="http://schemas.microsoft.com/office/powerpoint/2010/main" val="4133440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024808" y="1532235"/>
            <a:ext cx="8313821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tx1"/>
                </a:solidFill>
                <a:latin typeface="+mn-lt"/>
              </a:rPr>
              <a:t>1.2 Druhy pohádek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33138" y="1847659"/>
            <a:ext cx="7165841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6C9100-BA6C-4007-BB3F-615B44456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5099"/>
            <a:ext cx="7165841" cy="3471863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Lidové </a:t>
            </a:r>
            <a:r>
              <a:rPr lang="cs-CZ" dirty="0">
                <a:solidFill>
                  <a:schemeClr val="tx1"/>
                </a:solidFill>
              </a:rPr>
              <a:t> = byly součástí ústní lidové slovesnosti a kultury= předávali se ústně z generace na generaci, </a:t>
            </a:r>
          </a:p>
          <a:p>
            <a:r>
              <a:rPr lang="cs-CZ" dirty="0">
                <a:solidFill>
                  <a:srgbClr val="FF0000"/>
                </a:solidFill>
              </a:rPr>
              <a:t>Pozor neznáme jejich autora, pouze jejich sběratele.  </a:t>
            </a:r>
          </a:p>
          <a:p>
            <a:r>
              <a:rPr lang="cs-CZ" dirty="0">
                <a:solidFill>
                  <a:srgbClr val="FF0000"/>
                </a:solidFill>
              </a:rPr>
              <a:t>Umělé</a:t>
            </a:r>
            <a:r>
              <a:rPr lang="cs-CZ" dirty="0">
                <a:solidFill>
                  <a:schemeClr val="tx1"/>
                </a:solidFill>
              </a:rPr>
              <a:t> (vymyšlené spisovatelem)= mají autora</a:t>
            </a:r>
          </a:p>
          <a:p>
            <a:r>
              <a:rPr lang="cs-CZ" dirty="0">
                <a:solidFill>
                  <a:srgbClr val="FF0000"/>
                </a:solidFill>
              </a:rPr>
              <a:t>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nadpřirozenými bytostmi </a:t>
            </a:r>
            <a:r>
              <a:rPr lang="cs-CZ" dirty="0">
                <a:solidFill>
                  <a:schemeClr val="tx1"/>
                </a:solidFill>
              </a:rPr>
              <a:t>(objevují se zde např. draci, vodníci, čerti)</a:t>
            </a:r>
          </a:p>
          <a:p>
            <a:r>
              <a:rPr lang="cs-CZ" dirty="0">
                <a:solidFill>
                  <a:srgbClr val="FF0000"/>
                </a:solidFill>
              </a:rPr>
              <a:t>Bez nadpřirozených bytostí </a:t>
            </a:r>
            <a:r>
              <a:rPr lang="cs-CZ" dirty="0">
                <a:solidFill>
                  <a:schemeClr val="tx1"/>
                </a:solidFill>
              </a:rPr>
              <a:t>(moderní)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2FC28AE-B310-49D7-8284-E25937293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003" y="2641283"/>
            <a:ext cx="3548180" cy="4170025"/>
          </a:xfrm>
          <a:prstGeom prst="rect">
            <a:avLst/>
          </a:prstGeom>
        </p:spPr>
      </p:pic>
      <p:sp>
        <p:nvSpPr>
          <p:cNvPr id="10" name="Myšlenková bublina: obláček 9">
            <a:extLst>
              <a:ext uri="{FF2B5EF4-FFF2-40B4-BE49-F238E27FC236}">
                <a16:creationId xmlns:a16="http://schemas.microsoft.com/office/drawing/2014/main" id="{BE62E82F-9C4D-4AA1-8D4C-58A9B64A592E}"/>
              </a:ext>
            </a:extLst>
          </p:cNvPr>
          <p:cNvSpPr/>
          <p:nvPr/>
        </p:nvSpPr>
        <p:spPr>
          <a:xfrm>
            <a:off x="8595711" y="559399"/>
            <a:ext cx="3596289" cy="248501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Pohádky můžeme rozdělit do několika skupin. Pojďte se podívat!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2E4ADA5-B3C2-4C43-917A-22B50EA12284}"/>
              </a:ext>
            </a:extLst>
          </p:cNvPr>
          <p:cNvSpPr txBox="1"/>
          <p:nvPr/>
        </p:nvSpPr>
        <p:spPr>
          <a:xfrm>
            <a:off x="8218826" y="6257310"/>
            <a:ext cx="217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2</a:t>
            </a:r>
          </a:p>
        </p:txBody>
      </p:sp>
    </p:spTree>
    <p:extLst>
      <p:ext uri="{BB962C8B-B14F-4D97-AF65-F5344CB8AC3E}">
        <p14:creationId xmlns:p14="http://schemas.microsoft.com/office/powerpoint/2010/main" val="195792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D91C20-1E52-42FB-AE8F-DAEA35DDE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Lidové pohádky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1AF72C-A787-4506-A19D-F7998BB64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5099"/>
            <a:ext cx="7620000" cy="34718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Sběratelé</a:t>
            </a:r>
            <a:r>
              <a:rPr lang="cs-CZ" dirty="0">
                <a:solidFill>
                  <a:schemeClr val="tx1"/>
                </a:solidFill>
              </a:rPr>
              <a:t>: </a:t>
            </a:r>
            <a:r>
              <a:rPr lang="cs-CZ" dirty="0">
                <a:solidFill>
                  <a:srgbClr val="FF0000"/>
                </a:solidFill>
              </a:rPr>
              <a:t>Karel Jaromír Erben</a:t>
            </a:r>
            <a:r>
              <a:rPr lang="cs-CZ" dirty="0">
                <a:solidFill>
                  <a:schemeClr val="tx1"/>
                </a:solidFill>
              </a:rPr>
              <a:t>:  Hrnečku vař, Tři zlaté vlasy děda Vševěda, Dlouhý, Široký a Bystrozraký, Zlatovláska</a:t>
            </a:r>
          </a:p>
          <a:p>
            <a:r>
              <a:rPr lang="cs-CZ" dirty="0">
                <a:solidFill>
                  <a:srgbClr val="FF0000"/>
                </a:solidFill>
              </a:rPr>
              <a:t>Božena Němcová</a:t>
            </a:r>
            <a:r>
              <a:rPr lang="cs-CZ" dirty="0">
                <a:solidFill>
                  <a:schemeClr val="tx1"/>
                </a:solidFill>
              </a:rPr>
              <a:t>: Sedmero krkavců, O perníkové chaloupce, O Smolíčkovi, O kohoutkovi a slepičce</a:t>
            </a:r>
            <a:r>
              <a:rPr lang="cs-CZ" dirty="0">
                <a:solidFill>
                  <a:schemeClr val="bg1"/>
                </a:solidFill>
              </a:rPr>
              <a:t>,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1DB315-DB36-43E6-8546-4848AF735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872" y="53050"/>
            <a:ext cx="3854722" cy="265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091E9CF-0A43-4E9D-ACE9-6D7915444D12}"/>
              </a:ext>
            </a:extLst>
          </p:cNvPr>
          <p:cNvSpPr txBox="1"/>
          <p:nvPr/>
        </p:nvSpPr>
        <p:spPr>
          <a:xfrm>
            <a:off x="9208546" y="2819848"/>
            <a:ext cx="277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3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8640EC5-22CB-408B-BAC0-824B2507C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7" t="2350" r="11887" b="20305"/>
          <a:stretch/>
        </p:blipFill>
        <p:spPr>
          <a:xfrm>
            <a:off x="9348395" y="3615659"/>
            <a:ext cx="2192971" cy="281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112D7CA-291A-4AD7-B2EF-D96F0167A171}"/>
              </a:ext>
            </a:extLst>
          </p:cNvPr>
          <p:cNvSpPr txBox="1"/>
          <p:nvPr/>
        </p:nvSpPr>
        <p:spPr>
          <a:xfrm>
            <a:off x="8458200" y="6158619"/>
            <a:ext cx="219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Obrázek č. 4</a:t>
            </a:r>
          </a:p>
        </p:txBody>
      </p:sp>
    </p:spTree>
    <p:extLst>
      <p:ext uri="{BB962C8B-B14F-4D97-AF65-F5344CB8AC3E}">
        <p14:creationId xmlns:p14="http://schemas.microsoft.com/office/powerpoint/2010/main" val="3122956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56D7E-BCFB-4F71-B550-87A1975EA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Umělé pohádky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C26388-73B0-4285-B380-651D01C67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2895"/>
            <a:ext cx="7552765" cy="386406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Spisovatelé :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Miloš Kratochvíl </a:t>
            </a:r>
            <a:r>
              <a:rPr lang="cs-CZ" dirty="0">
                <a:solidFill>
                  <a:schemeClr val="tx1"/>
                </a:solidFill>
              </a:rPr>
              <a:t>( O mrňavém obrovi, Čerte, tady straší,)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Josef Čapek</a:t>
            </a:r>
            <a:r>
              <a:rPr lang="cs-CZ" dirty="0">
                <a:solidFill>
                  <a:schemeClr val="tx1"/>
                </a:solidFill>
              </a:rPr>
              <a:t>( Pejsek a Kočička)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Josef Lada </a:t>
            </a:r>
            <a:r>
              <a:rPr lang="cs-CZ" dirty="0">
                <a:solidFill>
                  <a:schemeClr val="tx1"/>
                </a:solidFill>
              </a:rPr>
              <a:t>( Bubáci a hastrmani, Kocour Mikeš, …)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Jan Karafiát </a:t>
            </a:r>
            <a:r>
              <a:rPr lang="cs-CZ" dirty="0">
                <a:solidFill>
                  <a:schemeClr val="tx1"/>
                </a:solidFill>
              </a:rPr>
              <a:t>(Broučci)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Zdeněk Miler </a:t>
            </a:r>
            <a:r>
              <a:rPr lang="cs-CZ" dirty="0">
                <a:solidFill>
                  <a:schemeClr val="tx1"/>
                </a:solidFill>
              </a:rPr>
              <a:t>(O Krtkovi)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Jiří Žáček </a:t>
            </a:r>
            <a:r>
              <a:rPr lang="cs-CZ" dirty="0">
                <a:solidFill>
                  <a:schemeClr val="tx1"/>
                </a:solidFill>
              </a:rPr>
              <a:t>( Krysáci, Jak liška napálila medvídky,…)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E242C9C-7C65-4314-B8DC-1928A3505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298741"/>
            <a:ext cx="1765318" cy="254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BDDBF06-C485-4C21-9527-08D50CB2CADA}"/>
              </a:ext>
            </a:extLst>
          </p:cNvPr>
          <p:cNvSpPr txBox="1"/>
          <p:nvPr/>
        </p:nvSpPr>
        <p:spPr>
          <a:xfrm>
            <a:off x="9014908" y="2841381"/>
            <a:ext cx="296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Obrázek č. 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731649-7EFD-4BC5-943C-13B25A2CB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908" y="4092963"/>
            <a:ext cx="2426993" cy="189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5E07E07-D80C-4157-B127-569F7203042A}"/>
              </a:ext>
            </a:extLst>
          </p:cNvPr>
          <p:cNvSpPr txBox="1"/>
          <p:nvPr/>
        </p:nvSpPr>
        <p:spPr>
          <a:xfrm>
            <a:off x="9181097" y="6123800"/>
            <a:ext cx="209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6 </a:t>
            </a:r>
          </a:p>
        </p:txBody>
      </p:sp>
    </p:spTree>
    <p:extLst>
      <p:ext uri="{BB962C8B-B14F-4D97-AF65-F5344CB8AC3E}">
        <p14:creationId xmlns:p14="http://schemas.microsoft.com/office/powerpoint/2010/main" val="3056642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F64BE-3584-4D4A-B876-AA274176D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3" y="789833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Pohádky s nadpřirozenými bytostmi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97A9F7-77E7-4324-8D2A-8D01C376B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5099"/>
            <a:ext cx="7320379" cy="3471863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Patří zde některé lidové i umělé pohádky </a:t>
            </a:r>
          </a:p>
          <a:p>
            <a:r>
              <a:rPr lang="cs-CZ" dirty="0">
                <a:solidFill>
                  <a:schemeClr val="tx1"/>
                </a:solidFill>
              </a:rPr>
              <a:t> Popelka, O Šípkové Růžence,  O hloupém Honzovi, </a:t>
            </a:r>
          </a:p>
          <a:p>
            <a:r>
              <a:rPr lang="cs-CZ" dirty="0">
                <a:solidFill>
                  <a:schemeClr val="tx1"/>
                </a:solidFill>
              </a:rPr>
              <a:t>Pohádky z mechu a kapradí (Křemílek a Vochomůrka), Rákosníček, Bubáci a hastrmani, Sněhurka a sedm trpaslíků, Krkonošské pohádky,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CBEE0F-2114-4C25-B15F-A5B8B7C60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054" y="2773291"/>
            <a:ext cx="3548180" cy="4170025"/>
          </a:xfrm>
          <a:prstGeom prst="rect">
            <a:avLst/>
          </a:prstGeom>
        </p:spPr>
      </p:pic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E69936AD-8F8B-466A-AD4C-C538A0F1E96B}"/>
              </a:ext>
            </a:extLst>
          </p:cNvPr>
          <p:cNvSpPr/>
          <p:nvPr/>
        </p:nvSpPr>
        <p:spPr>
          <a:xfrm>
            <a:off x="9389426" y="1171573"/>
            <a:ext cx="2701960" cy="229663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Znáte děti nějaké pohádky, ve kterých vystupují nadpřirozené bytosti?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0A68FC6-3196-43BA-B86B-E79E630A1FE5}"/>
              </a:ext>
            </a:extLst>
          </p:cNvPr>
          <p:cNvSpPr txBox="1"/>
          <p:nvPr/>
        </p:nvSpPr>
        <p:spPr>
          <a:xfrm>
            <a:off x="7901126" y="6596109"/>
            <a:ext cx="148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č. 2</a:t>
            </a:r>
          </a:p>
        </p:txBody>
      </p:sp>
    </p:spTree>
    <p:extLst>
      <p:ext uri="{BB962C8B-B14F-4D97-AF65-F5344CB8AC3E}">
        <p14:creationId xmlns:p14="http://schemas.microsoft.com/office/powerpoint/2010/main" val="910914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4420B13-3FA0-43EF-BF2A-D93D7E77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Pohádky bez nadpřirozených bytostí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D4E281D-EC7F-4EF0-AF20-5BDC9276A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Říkáme jim také </a:t>
            </a:r>
            <a:r>
              <a:rPr lang="cs-CZ" dirty="0">
                <a:solidFill>
                  <a:srgbClr val="FF0000"/>
                </a:solidFill>
              </a:rPr>
              <a:t>moderní pohádky </a:t>
            </a:r>
          </a:p>
          <a:p>
            <a:r>
              <a:rPr lang="cs-CZ" dirty="0">
                <a:solidFill>
                  <a:schemeClr val="tx1"/>
                </a:solidFill>
              </a:rPr>
              <a:t>Prolínání dobra a zla</a:t>
            </a:r>
          </a:p>
          <a:p>
            <a:r>
              <a:rPr lang="cs-CZ" dirty="0">
                <a:solidFill>
                  <a:schemeClr val="tx1"/>
                </a:solidFill>
              </a:rPr>
              <a:t>Nemusí mít vždy šťastný konec</a:t>
            </a:r>
          </a:p>
          <a:p>
            <a:r>
              <a:rPr lang="cs-CZ" dirty="0">
                <a:solidFill>
                  <a:schemeClr val="tx1"/>
                </a:solidFill>
              </a:rPr>
              <a:t>Místo nadpřirozených postav se v nich objevují </a:t>
            </a:r>
            <a:r>
              <a:rPr lang="cs-CZ" dirty="0">
                <a:solidFill>
                  <a:srgbClr val="FF0000"/>
                </a:solidFill>
              </a:rPr>
              <a:t>obyčejní lidé, zvířata</a:t>
            </a:r>
            <a:r>
              <a:rPr lang="cs-CZ" dirty="0">
                <a:solidFill>
                  <a:schemeClr val="tx1"/>
                </a:solidFill>
              </a:rPr>
              <a:t>, </a:t>
            </a:r>
          </a:p>
          <a:p>
            <a:r>
              <a:rPr lang="cs-CZ" dirty="0">
                <a:solidFill>
                  <a:schemeClr val="tx1"/>
                </a:solidFill>
              </a:rPr>
              <a:t>Vychází </a:t>
            </a:r>
            <a:r>
              <a:rPr lang="cs-CZ" dirty="0">
                <a:solidFill>
                  <a:srgbClr val="FF0000"/>
                </a:solidFill>
              </a:rPr>
              <a:t>ze skutečného života</a:t>
            </a:r>
          </a:p>
          <a:p>
            <a:r>
              <a:rPr lang="cs-CZ" dirty="0">
                <a:solidFill>
                  <a:schemeClr val="tx1"/>
                </a:solidFill>
              </a:rPr>
              <a:t>Např. Madagaskar, O Červené karkulce, O třech prasátkách, </a:t>
            </a:r>
          </a:p>
        </p:txBody>
      </p:sp>
    </p:spTree>
    <p:extLst>
      <p:ext uri="{BB962C8B-B14F-4D97-AF65-F5344CB8AC3E}">
        <p14:creationId xmlns:p14="http://schemas.microsoft.com/office/powerpoint/2010/main" val="8751960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1066</Words>
  <Application>Microsoft Office PowerPoint</Application>
  <PresentationFormat>Widescreen</PresentationFormat>
  <Paragraphs>116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Source Sans Pro Semibold</vt:lpstr>
      <vt:lpstr>Motiv Office</vt:lpstr>
      <vt:lpstr>Z pohádky do pohádky aneb vysvoboď prince ze zajetí</vt:lpstr>
      <vt:lpstr>PowerPoint Presentation</vt:lpstr>
      <vt:lpstr>PowerPoint Presentation</vt:lpstr>
      <vt:lpstr>PowerPoint Presentation</vt:lpstr>
      <vt:lpstr>PowerPoint Presentation</vt:lpstr>
      <vt:lpstr>Lidové pohádky </vt:lpstr>
      <vt:lpstr>Umělé pohádky</vt:lpstr>
      <vt:lpstr>Pohádky s nadpřirozenými bytostmi</vt:lpstr>
      <vt:lpstr>Pohádky bez nadpřirozených bytostí</vt:lpstr>
      <vt:lpstr>PowerPoint Presentation</vt:lpstr>
      <vt:lpstr>1. Poznávačka</vt:lpstr>
      <vt:lpstr>2. Pravda/lež</vt:lpstr>
      <vt:lpstr>3. Dvojice pohádkových postav</vt:lpstr>
      <vt:lpstr>4. Hádanka</vt:lpstr>
      <vt:lpstr>5. Správné pořadí pohádky</vt:lpstr>
      <vt:lpstr>PowerPoint Presentation</vt:lpstr>
      <vt:lpstr>PowerPoint Presentation</vt:lpstr>
      <vt:lpstr>Použitá literatura</vt:lpstr>
      <vt:lpstr>Seznam použitých obrázků</vt:lpstr>
    </vt:vector>
  </TitlesOfParts>
  <Company>Univerzita Tomáše Bati ve Zlíně, Fakulta humanitních studií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 pohádky do pohádky</dc:title>
  <dc:creator>Gabriela Ducháčková</dc:creator>
  <cp:lastModifiedBy>Juraj Obonya</cp:lastModifiedBy>
  <cp:revision>6</cp:revision>
  <dcterms:created xsi:type="dcterms:W3CDTF">2020-10-31T13:47:09Z</dcterms:created>
  <dcterms:modified xsi:type="dcterms:W3CDTF">2022-01-26T22:45:16Z</dcterms:modified>
</cp:coreProperties>
</file>