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6" d="100"/>
          <a:sy n="106"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cs-CZ" smtClean="0"/>
              <a:t>Kliknutím lze upravit styl.</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D8332787-847D-46F0-A383-921DE0652B6F}"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95661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8332787-847D-46F0-A383-921DE0652B6F}"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378716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8332787-847D-46F0-A383-921DE0652B6F}"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02504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8332787-847D-46F0-A383-921DE0652B6F}"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40874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cs-CZ" smtClean="0"/>
              <a:t>Kliknutím lze upravit styl.</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D8332787-847D-46F0-A383-921DE0652B6F}"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176286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8332787-847D-46F0-A383-921DE0652B6F}"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92253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smtClean="0"/>
              <a:t>Upravte styly předlohy textu.</a:t>
            </a:r>
          </a:p>
        </p:txBody>
      </p:sp>
      <p:sp>
        <p:nvSpPr>
          <p:cNvPr id="4" name="Content Placeholder 3"/>
          <p:cNvSpPr>
            <a:spLocks noGrp="1"/>
          </p:cNvSpPr>
          <p:nvPr>
            <p:ph sz="half" idx="2"/>
          </p:nvPr>
        </p:nvSpPr>
        <p:spPr>
          <a:xfrm>
            <a:off x="736456" y="2761381"/>
            <a:ext cx="4523137" cy="406157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smtClean="0"/>
              <a:t>Upravte styly předlohy textu.</a:t>
            </a:r>
          </a:p>
        </p:txBody>
      </p:sp>
      <p:sp>
        <p:nvSpPr>
          <p:cNvPr id="6" name="Content Placeholder 5"/>
          <p:cNvSpPr>
            <a:spLocks noGrp="1"/>
          </p:cNvSpPr>
          <p:nvPr>
            <p:ph sz="quarter" idx="4"/>
          </p:nvPr>
        </p:nvSpPr>
        <p:spPr>
          <a:xfrm>
            <a:off x="5412731" y="2761381"/>
            <a:ext cx="4545413" cy="406157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332787-847D-46F0-A383-921DE0652B6F}" type="datetimeFigureOut">
              <a:rPr lang="cs-CZ" smtClean="0"/>
              <a:t>19.07.2023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36280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8332787-847D-46F0-A383-921DE0652B6F}" type="datetimeFigureOut">
              <a:rPr lang="cs-CZ" smtClean="0"/>
              <a:t>19.07.2023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110361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32787-847D-46F0-A383-921DE0652B6F}" type="datetimeFigureOut">
              <a:rPr lang="cs-CZ" smtClean="0"/>
              <a:t>19.07.2023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10147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smtClean="0"/>
              <a:t>Kliknutím lze upravit styl.</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smtClean="0"/>
              <a:t>Upravte styly předlohy textu.</a:t>
            </a:r>
          </a:p>
        </p:txBody>
      </p:sp>
      <p:sp>
        <p:nvSpPr>
          <p:cNvPr id="5" name="Date Placeholder 4"/>
          <p:cNvSpPr>
            <a:spLocks noGrp="1"/>
          </p:cNvSpPr>
          <p:nvPr>
            <p:ph type="dt" sz="half" idx="10"/>
          </p:nvPr>
        </p:nvSpPr>
        <p:spPr/>
        <p:txBody>
          <a:bodyPr/>
          <a:lstStyle/>
          <a:p>
            <a:fld id="{D8332787-847D-46F0-A383-921DE0652B6F}"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333620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smtClean="0"/>
              <a:t>Upravte styly předlohy textu.</a:t>
            </a:r>
          </a:p>
        </p:txBody>
      </p:sp>
      <p:sp>
        <p:nvSpPr>
          <p:cNvPr id="5" name="Date Placeholder 4"/>
          <p:cNvSpPr>
            <a:spLocks noGrp="1"/>
          </p:cNvSpPr>
          <p:nvPr>
            <p:ph type="dt" sz="half" idx="10"/>
          </p:nvPr>
        </p:nvSpPr>
        <p:spPr/>
        <p:txBody>
          <a:bodyPr/>
          <a:lstStyle/>
          <a:p>
            <a:fld id="{D8332787-847D-46F0-A383-921DE0652B6F}"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E183F1-B7C1-4AAD-93A8-A83C8FDCE3A4}" type="slidenum">
              <a:rPr lang="cs-CZ" smtClean="0"/>
              <a:t>‹#›</a:t>
            </a:fld>
            <a:endParaRPr lang="cs-CZ"/>
          </a:p>
        </p:txBody>
      </p:sp>
    </p:spTree>
    <p:extLst>
      <p:ext uri="{BB962C8B-B14F-4D97-AF65-F5344CB8AC3E}">
        <p14:creationId xmlns:p14="http://schemas.microsoft.com/office/powerpoint/2010/main" val="251059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D8332787-847D-46F0-A383-921DE0652B6F}" type="datetimeFigureOut">
              <a:rPr lang="cs-CZ" smtClean="0"/>
              <a:t>19.07.2023</a:t>
            </a:fld>
            <a:endParaRPr lang="cs-C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AE183F1-B7C1-4AAD-93A8-A83C8FDCE3A4}" type="slidenum">
              <a:rPr lang="cs-CZ" smtClean="0"/>
              <a:t>‹#›</a:t>
            </a:fld>
            <a:endParaRPr lang="cs-CZ"/>
          </a:p>
        </p:txBody>
      </p:sp>
    </p:spTree>
    <p:extLst>
      <p:ext uri="{BB962C8B-B14F-4D97-AF65-F5344CB8AC3E}">
        <p14:creationId xmlns:p14="http://schemas.microsoft.com/office/powerpoint/2010/main" val="2516651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818891" cy="7641125"/>
          </a:xfrm>
          <a:prstGeom prst="rect">
            <a:avLst/>
          </a:prstGeom>
        </p:spPr>
      </p:pic>
      <p:sp>
        <p:nvSpPr>
          <p:cNvPr id="5" name="TextovéPole 4"/>
          <p:cNvSpPr txBox="1"/>
          <p:nvPr/>
        </p:nvSpPr>
        <p:spPr>
          <a:xfrm>
            <a:off x="3132398" y="1633222"/>
            <a:ext cx="4970585" cy="584775"/>
          </a:xfrm>
          <a:prstGeom prst="rect">
            <a:avLst/>
          </a:prstGeom>
          <a:noFill/>
        </p:spPr>
        <p:txBody>
          <a:bodyPr wrap="square" rtlCol="0">
            <a:spAutoFit/>
          </a:bodyPr>
          <a:lstStyle/>
          <a:p>
            <a:pPr algn="ctr"/>
            <a:r>
              <a:rPr lang="cs-CZ" sz="3200" b="1" dirty="0">
                <a:solidFill>
                  <a:srgbClr val="AF7556"/>
                </a:solidFill>
                <a:latin typeface="Arial" panose="020B0604020202020204" pitchFamily="34" charset="0"/>
                <a:cs typeface="Arial" panose="020B0604020202020204" pitchFamily="34" charset="0"/>
              </a:rPr>
              <a:t>Název semináře/školení</a:t>
            </a:r>
            <a:endParaRPr lang="cs-CZ" sz="3200" b="1" dirty="0">
              <a:solidFill>
                <a:srgbClr val="AF7556"/>
              </a:solidFill>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611" y="615443"/>
            <a:ext cx="2740158" cy="402337"/>
          </a:xfrm>
          <a:prstGeom prst="rect">
            <a:avLst/>
          </a:prstGeom>
        </p:spPr>
      </p:pic>
      <p:sp>
        <p:nvSpPr>
          <p:cNvPr id="7" name="Obdélník 6"/>
          <p:cNvSpPr/>
          <p:nvPr/>
        </p:nvSpPr>
        <p:spPr>
          <a:xfrm>
            <a:off x="3132398" y="2825461"/>
            <a:ext cx="4953001" cy="682238"/>
          </a:xfrm>
          <a:prstGeom prst="rect">
            <a:avLst/>
          </a:prstGeom>
        </p:spPr>
        <p:txBody>
          <a:bodyPr>
            <a:spAutoFit/>
          </a:bodyPr>
          <a:lstStyle/>
          <a:p>
            <a:pPr algn="ctr">
              <a:lnSpc>
                <a:spcPts val="2300"/>
              </a:lnSpc>
            </a:pPr>
            <a:r>
              <a:rPr lang="cs-CZ" b="1" dirty="0" err="1">
                <a:latin typeface="Arial" panose="020B0604020202020204" pitchFamily="34" charset="0"/>
                <a:ea typeface="Microsoft YaHei" panose="020B0503020204020204" pitchFamily="34" charset="-122"/>
                <a:cs typeface="Arial" panose="020B0604020202020204" pitchFamily="34" charset="0"/>
              </a:rPr>
              <a:t>Lecture</a:t>
            </a:r>
            <a:r>
              <a:rPr lang="cs-CZ" b="1" dirty="0">
                <a:latin typeface="Arial" panose="020B0604020202020204" pitchFamily="34" charset="0"/>
                <a:ea typeface="Microsoft YaHei" panose="020B0503020204020204" pitchFamily="34" charset="-122"/>
                <a:cs typeface="Arial" panose="020B0604020202020204" pitchFamily="34" charset="0"/>
              </a:rPr>
              <a:t>: </a:t>
            </a:r>
            <a:r>
              <a:rPr lang="cs-CZ" b="1" dirty="0" err="1">
                <a:latin typeface="Arial" panose="020B0604020202020204" pitchFamily="34" charset="0"/>
                <a:ea typeface="Microsoft YaHei" panose="020B0503020204020204" pitchFamily="34" charset="-122"/>
                <a:cs typeface="Arial" panose="020B0604020202020204" pitchFamily="34" charset="0"/>
              </a:rPr>
              <a:t>Oct</a:t>
            </a:r>
            <a:r>
              <a:rPr lang="cs-CZ" b="1" dirty="0">
                <a:latin typeface="Arial" panose="020B0604020202020204" pitchFamily="34" charset="0"/>
                <a:ea typeface="Microsoft YaHei" panose="020B0503020204020204" pitchFamily="34" charset="-122"/>
                <a:cs typeface="Arial" panose="020B0604020202020204" pitchFamily="34" charset="0"/>
              </a:rPr>
              <a:t>. 12th 2021</a:t>
            </a:r>
          </a:p>
          <a:p>
            <a:pPr algn="ctr">
              <a:lnSpc>
                <a:spcPts val="2300"/>
              </a:lnSpc>
            </a:pPr>
            <a:r>
              <a:rPr lang="cs-CZ" b="1" dirty="0">
                <a:latin typeface="Arial" panose="020B0604020202020204" pitchFamily="34" charset="0"/>
                <a:ea typeface="Microsoft YaHei" panose="020B0503020204020204" pitchFamily="34" charset="-122"/>
                <a:cs typeface="Arial" panose="020B0604020202020204" pitchFamily="34" charset="0"/>
              </a:rPr>
              <a:t>Workshop: </a:t>
            </a:r>
            <a:r>
              <a:rPr lang="cs-CZ" b="1" dirty="0" err="1">
                <a:latin typeface="Arial" panose="020B0604020202020204" pitchFamily="34" charset="0"/>
                <a:ea typeface="Microsoft YaHei" panose="020B0503020204020204" pitchFamily="34" charset="-122"/>
                <a:cs typeface="Arial" panose="020B0604020202020204" pitchFamily="34" charset="0"/>
              </a:rPr>
              <a:t>Oct</a:t>
            </a:r>
            <a:r>
              <a:rPr lang="cs-CZ" b="1" dirty="0">
                <a:latin typeface="Arial" panose="020B0604020202020204" pitchFamily="34" charset="0"/>
                <a:ea typeface="Microsoft YaHei" panose="020B0503020204020204" pitchFamily="34" charset="-122"/>
                <a:cs typeface="Arial" panose="020B0604020202020204" pitchFamily="34" charset="0"/>
              </a:rPr>
              <a:t>. 13th </a:t>
            </a:r>
            <a:r>
              <a:rPr lang="cs-CZ" b="1" dirty="0" err="1">
                <a:latin typeface="Arial" panose="020B0604020202020204" pitchFamily="34" charset="0"/>
                <a:ea typeface="Microsoft YaHei" panose="020B0503020204020204" pitchFamily="34" charset="-122"/>
                <a:cs typeface="Arial" panose="020B0604020202020204" pitchFamily="34" charset="0"/>
              </a:rPr>
              <a:t>or</a:t>
            </a:r>
            <a:r>
              <a:rPr lang="cs-CZ" b="1" dirty="0">
                <a:latin typeface="Arial" panose="020B0604020202020204" pitchFamily="34" charset="0"/>
                <a:ea typeface="Microsoft YaHei" panose="020B0503020204020204" pitchFamily="34" charset="-122"/>
                <a:cs typeface="Arial" panose="020B0604020202020204" pitchFamily="34" charset="0"/>
              </a:rPr>
              <a:t> 14th 2021</a:t>
            </a:r>
            <a:endParaRPr lang="cs-CZ" b="1" dirty="0">
              <a:latin typeface="Arial" panose="020B0604020202020204" pitchFamily="34" charset="0"/>
              <a:ea typeface="Microsoft YaHei" panose="020B0503020204020204" pitchFamily="34" charset="-122"/>
              <a:cs typeface="Arial" panose="020B0604020202020204" pitchFamily="34" charset="0"/>
            </a:endParaRPr>
          </a:p>
        </p:txBody>
      </p:sp>
      <p:sp>
        <p:nvSpPr>
          <p:cNvPr id="8" name="Obdélník 7"/>
          <p:cNvSpPr/>
          <p:nvPr/>
        </p:nvSpPr>
        <p:spPr>
          <a:xfrm>
            <a:off x="2616669" y="4428058"/>
            <a:ext cx="5984458" cy="3284874"/>
          </a:xfrm>
          <a:prstGeom prst="rect">
            <a:avLst/>
          </a:prstGeom>
        </p:spPr>
        <p:txBody>
          <a:bodyPr wrap="square">
            <a:spAutoFit/>
          </a:bodyPr>
          <a:lstStyle/>
          <a:p>
            <a:pPr algn="ct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Sharon</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a:t>
            </a: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Mc</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a:t>
            </a: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Culloch</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PhD.</a:t>
            </a:r>
          </a:p>
          <a:p>
            <a:pPr algn="ctr"/>
            <a:r>
              <a:rPr lang="en-GB" sz="1400" b="1" dirty="0">
                <a:latin typeface="Arial" panose="020B0604020202020204" pitchFamily="34" charset="0"/>
                <a:cs typeface="Arial" panose="020B0604020202020204" pitchFamily="34" charset="0"/>
              </a:rPr>
              <a:t>The School of Language and Global Studies at the University of Central Lancashire, UK.</a:t>
            </a:r>
            <a:endParaRPr lang="cs-CZ" sz="1400" dirty="0">
              <a:latin typeface="Arial" panose="020B0604020202020204" pitchFamily="34" charset="0"/>
              <a:cs typeface="Arial" panose="020B0604020202020204" pitchFamily="34" charset="0"/>
            </a:endParaRPr>
          </a:p>
          <a:p>
            <a:pPr algn="ctr">
              <a:lnSpc>
                <a:spcPct val="107000"/>
              </a:lnSpc>
              <a:spcAft>
                <a:spcPts val="800"/>
              </a:spcAft>
            </a:pPr>
            <a:r>
              <a:rPr lang="en-GB" sz="1300" i="1" dirty="0" err="1">
                <a:latin typeface="Arial" panose="020B0604020202020204" pitchFamily="34" charset="0"/>
                <a:ea typeface="Calibri" panose="020F0502020204030204" pitchFamily="34" charset="0"/>
                <a:cs typeface="Arial" panose="020B0604020202020204" pitchFamily="34" charset="0"/>
              </a:rPr>
              <a:t>Dr.</a:t>
            </a:r>
            <a:r>
              <a:rPr lang="en-GB" sz="1300" i="1" dirty="0">
                <a:latin typeface="Arial" panose="020B0604020202020204" pitchFamily="34" charset="0"/>
                <a:ea typeface="Calibri" panose="020F0502020204030204" pitchFamily="34" charset="0"/>
                <a:cs typeface="Arial" panose="020B0604020202020204" pitchFamily="34" charset="0"/>
              </a:rPr>
              <a:t> Sharon McCulloch is a senior lecturer in the School of Language and Global Studies at the University of Central Lancashire. Her research interests lie mainly in L2 writing and academic discourse; in particular how students engage with reading, use source material in their writing, and develop their authorial voice. She is also interested in professional academic writing practices and how institutional and social contexts affect writers</a:t>
            </a:r>
            <a:r>
              <a:rPr lang="en-GB" sz="1400" i="1" dirty="0">
                <a:latin typeface="Arial" panose="020B0604020202020204" pitchFamily="34" charset="0"/>
                <a:ea typeface="Calibri" panose="020F0502020204030204" pitchFamily="34" charset="0"/>
                <a:cs typeface="Arial" panose="020B0604020202020204" pitchFamily="34" charset="0"/>
              </a:rPr>
              <a:t>.</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dirty="0">
                <a:solidFill>
                  <a:srgbClr val="833C0B"/>
                </a:solidFill>
                <a:latin typeface="Arial" panose="020B0604020202020204" pitchFamily="34" charset="0"/>
                <a:ea typeface="Calibri" panose="020F0502020204030204" pitchFamily="34" charset="0"/>
                <a:cs typeface="Arial" panose="020B0604020202020204" pitchFamily="34" charset="0"/>
              </a:rPr>
              <a:t>Students in PhD study programs and TBU academic staff are invited to take part in this online education course.</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The virtual platform: </a:t>
            </a:r>
            <a:r>
              <a:rPr lang="en-GB" sz="1400" b="1" dirty="0">
                <a:latin typeface="Arial" panose="020B0604020202020204" pitchFamily="34" charset="0"/>
                <a:ea typeface="Calibri" panose="020F0502020204030204" pitchFamily="34" charset="0"/>
                <a:cs typeface="Arial" panose="020B0604020202020204" pitchFamily="34" charset="0"/>
              </a:rPr>
              <a:t>MS TEAMS</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endParaRPr lang="cs-CZ" sz="1400" b="1" dirty="0">
              <a:solidFill>
                <a:srgbClr val="95461F"/>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rcRect l="40100"/>
          <a:stretch>
            <a:fillRect/>
          </a:stretch>
        </p:blipFill>
        <p:spPr>
          <a:xfrm>
            <a:off x="0" y="380145"/>
            <a:ext cx="1946031" cy="3248809"/>
          </a:xfrm>
          <a:custGeom>
            <a:avLst/>
            <a:gdLst>
              <a:gd name="connsiteX0" fmla="*/ 0 w 2254095"/>
              <a:gd name="connsiteY0" fmla="*/ 0 h 3763108"/>
              <a:gd name="connsiteX1" fmla="*/ 2254095 w 2254095"/>
              <a:gd name="connsiteY1" fmla="*/ 0 h 3763108"/>
              <a:gd name="connsiteX2" fmla="*/ 2254095 w 2254095"/>
              <a:gd name="connsiteY2" fmla="*/ 3763108 h 3763108"/>
              <a:gd name="connsiteX3" fmla="*/ 0 w 2254095"/>
              <a:gd name="connsiteY3" fmla="*/ 3763108 h 3763108"/>
            </a:gdLst>
            <a:ahLst/>
            <a:cxnLst>
              <a:cxn ang="0">
                <a:pos x="connsiteX0" y="connsiteY0"/>
              </a:cxn>
              <a:cxn ang="0">
                <a:pos x="connsiteX1" y="connsiteY1"/>
              </a:cxn>
              <a:cxn ang="0">
                <a:pos x="connsiteX2" y="connsiteY2"/>
              </a:cxn>
              <a:cxn ang="0">
                <a:pos x="connsiteX3" y="connsiteY3"/>
              </a:cxn>
            </a:cxnLst>
            <a:rect l="l" t="t" r="r" b="b"/>
            <a:pathLst>
              <a:path w="2254095" h="3763108">
                <a:moveTo>
                  <a:pt x="0" y="0"/>
                </a:moveTo>
                <a:lnTo>
                  <a:pt x="2254095" y="0"/>
                </a:lnTo>
                <a:lnTo>
                  <a:pt x="2254095" y="3763108"/>
                </a:lnTo>
                <a:lnTo>
                  <a:pt x="0" y="3763108"/>
                </a:lnTo>
                <a:close/>
              </a:path>
            </a:pathLst>
          </a:custGeom>
        </p:spPr>
      </p:pic>
      <p:pic>
        <p:nvPicPr>
          <p:cNvPr id="14" name="Obrázek 13"/>
          <p:cNvPicPr>
            <a:picLocks noChangeAspect="1"/>
          </p:cNvPicPr>
          <p:nvPr/>
        </p:nvPicPr>
        <p:blipFill>
          <a:blip r:embed="rId6" cstate="print">
            <a:extLst>
              <a:ext uri="{28A0092B-C50C-407E-A947-70E740481C1C}">
                <a14:useLocalDpi xmlns:a14="http://schemas.microsoft.com/office/drawing/2010/main" val="0"/>
              </a:ext>
            </a:extLst>
          </a:blip>
          <a:srcRect r="47321"/>
          <a:stretch>
            <a:fillRect/>
          </a:stretch>
        </p:blipFill>
        <p:spPr>
          <a:xfrm>
            <a:off x="9812841" y="5977682"/>
            <a:ext cx="876286" cy="1663442"/>
          </a:xfrm>
          <a:custGeom>
            <a:avLst/>
            <a:gdLst>
              <a:gd name="connsiteX0" fmla="*/ 0 w 876286"/>
              <a:gd name="connsiteY0" fmla="*/ 0 h 1663442"/>
              <a:gd name="connsiteX1" fmla="*/ 876286 w 876286"/>
              <a:gd name="connsiteY1" fmla="*/ 0 h 1663442"/>
              <a:gd name="connsiteX2" fmla="*/ 876286 w 876286"/>
              <a:gd name="connsiteY2" fmla="*/ 1663442 h 1663442"/>
              <a:gd name="connsiteX3" fmla="*/ 0 w 876286"/>
              <a:gd name="connsiteY3" fmla="*/ 1663442 h 1663442"/>
            </a:gdLst>
            <a:ahLst/>
            <a:cxnLst>
              <a:cxn ang="0">
                <a:pos x="connsiteX0" y="connsiteY0"/>
              </a:cxn>
              <a:cxn ang="0">
                <a:pos x="connsiteX1" y="connsiteY1"/>
              </a:cxn>
              <a:cxn ang="0">
                <a:pos x="connsiteX2" y="connsiteY2"/>
              </a:cxn>
              <a:cxn ang="0">
                <a:pos x="connsiteX3" y="connsiteY3"/>
              </a:cxn>
            </a:cxnLst>
            <a:rect l="l" t="t" r="r" b="b"/>
            <a:pathLst>
              <a:path w="876286" h="1663442">
                <a:moveTo>
                  <a:pt x="0" y="0"/>
                </a:moveTo>
                <a:lnTo>
                  <a:pt x="876286" y="0"/>
                </a:lnTo>
                <a:lnTo>
                  <a:pt x="876286" y="1663442"/>
                </a:lnTo>
                <a:lnTo>
                  <a:pt x="0" y="1663442"/>
                </a:lnTo>
                <a:close/>
              </a:path>
            </a:pathLst>
          </a:custGeom>
        </p:spPr>
      </p:pic>
    </p:spTree>
    <p:extLst>
      <p:ext uri="{BB962C8B-B14F-4D97-AF65-F5344CB8AC3E}">
        <p14:creationId xmlns:p14="http://schemas.microsoft.com/office/powerpoint/2010/main" val="602830846"/>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138</Words>
  <Application>Microsoft Office PowerPoint</Application>
  <PresentationFormat>Vlastní</PresentationFormat>
  <Paragraphs>8</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Microsoft YaHei</vt:lpstr>
      <vt:lpstr>Arial</vt:lpstr>
      <vt:lpstr>Calibri</vt:lpstr>
      <vt:lpstr>Calibri Light</vt:lpstr>
      <vt:lpstr>Motiv Office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Polešáková</dc:creator>
  <cp:lastModifiedBy>Hana Polešáková</cp:lastModifiedBy>
  <cp:revision>3</cp:revision>
  <dcterms:created xsi:type="dcterms:W3CDTF">2023-07-19T12:17:05Z</dcterms:created>
  <dcterms:modified xsi:type="dcterms:W3CDTF">2023-07-19T13:32:51Z</dcterms:modified>
</cp:coreProperties>
</file>