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4" r:id="rId9"/>
    <p:sldId id="265" r:id="rId10"/>
    <p:sldId id="266" r:id="rId11"/>
    <p:sldId id="262" r:id="rId12"/>
    <p:sldId id="268" r:id="rId13"/>
    <p:sldId id="267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m4jCzplMCNL8FxLvSA39KA==" hashData="RxErheiiY7UO+ZTUoIhXpcJqbJMxKfysIRwad3AfwBqOimMBTK3qpTIGRlpnkCDTx60evLQJ9NXINTc0naHSd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977-8831-4A20-9FEA-9908647F934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F3AA-1B48-403A-A315-98F1D0289FB5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25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977-8831-4A20-9FEA-9908647F934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F3AA-1B48-403A-A315-98F1D0289F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626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977-8831-4A20-9FEA-9908647F934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F3AA-1B48-403A-A315-98F1D0289F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743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977-8831-4A20-9FEA-9908647F934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F3AA-1B48-403A-A315-98F1D0289F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977-8831-4A20-9FEA-9908647F934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F3AA-1B48-403A-A315-98F1D0289FB5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56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977-8831-4A20-9FEA-9908647F934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F3AA-1B48-403A-A315-98F1D0289F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7443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977-8831-4A20-9FEA-9908647F934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F3AA-1B48-403A-A315-98F1D0289F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955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977-8831-4A20-9FEA-9908647F934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F3AA-1B48-403A-A315-98F1D0289F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0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977-8831-4A20-9FEA-9908647F934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F3AA-1B48-403A-A315-98F1D0289F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227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5D78977-8831-4A20-9FEA-9908647F934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F1F3AA-1B48-403A-A315-98F1D0289F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357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78977-8831-4A20-9FEA-9908647F934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1F3AA-1B48-403A-A315-98F1D0289F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597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5D78977-8831-4A20-9FEA-9908647F9346}" type="datetimeFigureOut">
              <a:rPr lang="cs-CZ" smtClean="0"/>
              <a:t>27.01.2022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4F1F3AA-1B48-403A-A315-98F1D0289FB5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1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T1bXtu0gak&amp;feature=emb_title" TargetMode="External"/><Relationship Id="rId2" Type="http://schemas.openxmlformats.org/officeDocument/2006/relationships/hyperlink" Target="https://www.storyboardthat.com/storyboard-creator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Pověsti</a:t>
            </a:r>
          </a:p>
        </p:txBody>
      </p:sp>
    </p:spTree>
    <p:extLst>
      <p:ext uri="{BB962C8B-B14F-4D97-AF65-F5344CB8AC3E}">
        <p14:creationId xmlns:p14="http://schemas.microsoft.com/office/powerpoint/2010/main" val="2397057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Příklad, jak by mohl komiks vypadat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47" y="2016322"/>
            <a:ext cx="4634998" cy="4102097"/>
          </a:xfrm>
        </p:spPr>
      </p:pic>
    </p:spTree>
    <p:extLst>
      <p:ext uri="{BB962C8B-B14F-4D97-AF65-F5344CB8AC3E}">
        <p14:creationId xmlns:p14="http://schemas.microsoft.com/office/powerpoint/2010/main" val="1632734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Ukázka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303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dirty="0"/>
              <a:t>	Poslové se vydali na cestu. Libušin Šemík je vedl jistým krokem. Tomu se všichni nemálo divili a šeptali si. „Ten jistě s kněžnou nejednou tuto cestu přeměřil!“ Po třech dnech se blížili k Stadicím. Nedaleko vsi spatřili oráče se dvěma strakatými voly. Šemík zamířil k němu. Když se blížili, koník vesele zařehtal.</a:t>
            </a:r>
            <a:endParaRPr lang="cs-CZ" sz="1200" dirty="0"/>
          </a:p>
          <a:p>
            <a:pPr marL="0" indent="0">
              <a:buNone/>
            </a:pPr>
            <a:r>
              <a:rPr lang="cs-CZ" sz="1600" dirty="0"/>
              <a:t>	Mladý muž měl na sobě hrubou košili, na nohou lýčené střevíce a chystal se k obědu. Z lýčené mošny vyndal chléb a sýr, obrátil pluh radlicí nahoru, položil na radlici jídlo a zval je k obědu. Poslové si šeptali: „To je ten železný stůl!“</a:t>
            </a:r>
          </a:p>
          <a:p>
            <a:pPr marL="0" indent="0">
              <a:buNone/>
            </a:pPr>
            <a:r>
              <a:rPr lang="cs-CZ" sz="1600" dirty="0"/>
              <a:t>	Hned vzali drahocenné roucho, přistoupili k Přemyslovi a řekli: „Zdráv buď, náš kníže! Libuše ti posílá pozdrav a my tě prosíme, abys byl naším vladařem a soudcem.“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6126480" y="3320740"/>
            <a:ext cx="6127845" cy="3166281"/>
          </a:xfrm>
        </p:spPr>
        <p:txBody>
          <a:bodyPr/>
          <a:lstStyle/>
          <a:p>
            <a:r>
              <a:rPr lang="cs-CZ" sz="1600" dirty="0"/>
              <a:t>1. Co Přemysl obrátil, aby na to následně položil jídlo?</a:t>
            </a:r>
          </a:p>
          <a:p>
            <a:r>
              <a:rPr lang="cs-CZ" sz="1600" dirty="0"/>
              <a:t>2. Kdo poslal pro Přemysla?</a:t>
            </a:r>
          </a:p>
          <a:p>
            <a:r>
              <a:rPr lang="cs-CZ" sz="1600" dirty="0"/>
              <a:t>3. U které vesnice našli Přemysla?</a:t>
            </a:r>
          </a:p>
          <a:p>
            <a:r>
              <a:rPr lang="cs-CZ" sz="1600" dirty="0"/>
              <a:t>4. Po kolika dnech přišla výprava ke vsi?</a:t>
            </a:r>
          </a:p>
          <a:p>
            <a:r>
              <a:rPr lang="cs-CZ" sz="1600" dirty="0"/>
              <a:t>5. Jaké zvíře měl Přemysl zapražené?</a:t>
            </a:r>
          </a:p>
          <a:p>
            <a:r>
              <a:rPr lang="cs-CZ" sz="1600" dirty="0"/>
              <a:t>6. S čím přistoupili k Přemyslovi? Drahocenné …</a:t>
            </a:r>
          </a:p>
          <a:p>
            <a:r>
              <a:rPr lang="cs-CZ" sz="1600" dirty="0"/>
              <a:t>7. Co měl Přemysl na sobě, když jej spatřili?</a:t>
            </a:r>
          </a:p>
          <a:p>
            <a:r>
              <a:rPr lang="cs-CZ" sz="1600" dirty="0"/>
              <a:t>8. Jak se jmenoval kůň, který výpravu dovedl k Přemyslovi?</a:t>
            </a:r>
          </a:p>
          <a:p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7" t="40997" r="13297" b="26181"/>
          <a:stretch/>
        </p:blipFill>
        <p:spPr>
          <a:xfrm>
            <a:off x="6126480" y="153980"/>
            <a:ext cx="5308979" cy="316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21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Nikl, B. (2015). </a:t>
            </a:r>
            <a:r>
              <a:rPr lang="cs-CZ" i="1" dirty="0"/>
              <a:t>Nejkrásnější české pověsti. Praha: </a:t>
            </a:r>
            <a:r>
              <a:rPr lang="cs-CZ" dirty="0"/>
              <a:t>XYZ.</a:t>
            </a:r>
          </a:p>
        </p:txBody>
      </p:sp>
    </p:spTree>
    <p:extLst>
      <p:ext uri="{BB962C8B-B14F-4D97-AF65-F5344CB8AC3E}">
        <p14:creationId xmlns:p14="http://schemas.microsoft.com/office/powerpoint/2010/main" val="2974942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Obrázky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5953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Obr. 1 https://www.tyden.cz/obrazek/201105/4dda1736ac30e/crop-85447-4dda1beca0936-vypraveni-pohadky.jpg</a:t>
            </a:r>
          </a:p>
          <a:p>
            <a:pPr marL="0" indent="0">
              <a:buNone/>
            </a:pPr>
            <a:r>
              <a:rPr lang="cs-CZ" dirty="0"/>
              <a:t>Obr. 2 https://lh3.googleusercontent.com/proxy/2dO0XAg6niFpfu-KxW_5uooVSqQ2QxS6-NLVkD0Q67MJOLw5YPmxmP-jWzjsXzGuiL9kOah0pCwMSMsCK_OEQN4U33RMWkzFspccEA</a:t>
            </a:r>
          </a:p>
          <a:p>
            <a:pPr marL="0" indent="0">
              <a:buNone/>
            </a:pPr>
            <a:r>
              <a:rPr lang="cs-CZ" dirty="0"/>
              <a:t>Obr. 3 https://st2.depositphotos.com/3700043/5796/v/950/depositphotos_57966995-stock-illustration-baba-yaga.jpg</a:t>
            </a:r>
          </a:p>
          <a:p>
            <a:pPr marL="0" indent="0">
              <a:buNone/>
            </a:pPr>
            <a:r>
              <a:rPr lang="cs-CZ" dirty="0"/>
              <a:t>Obr. 4 https://cdn.pixabay.com/photo/2018/04/02/04/46/cartoon-3282986_1280.png</a:t>
            </a:r>
          </a:p>
          <a:p>
            <a:pPr marL="0" indent="0">
              <a:buNone/>
            </a:pPr>
            <a:r>
              <a:rPr lang="cs-CZ" dirty="0"/>
              <a:t>Obr. 5 https://png.clipart.me/istock/previews/2539/25391507-water-sprite.jpg</a:t>
            </a:r>
          </a:p>
          <a:p>
            <a:pPr marL="0" indent="0">
              <a:buNone/>
            </a:pPr>
            <a:r>
              <a:rPr lang="cs-CZ" dirty="0"/>
              <a:t>Obr. 6 https://www.tyden.cz/obrazek/201105/4dda1736ac30e/crop-85447-4dda1beca0936-vypraveni-pohadky.jpg</a:t>
            </a:r>
          </a:p>
          <a:p>
            <a:pPr marL="0" indent="0">
              <a:buNone/>
            </a:pPr>
            <a:r>
              <a:rPr lang="cs-CZ" dirty="0"/>
              <a:t>Obr. 7 https://eshop.mlha.gr/fotky35200/fotos/_vyr_4969dm1467zr.jpg</a:t>
            </a:r>
          </a:p>
          <a:p>
            <a:pPr marL="0" indent="0">
              <a:buNone/>
            </a:pPr>
            <a:r>
              <a:rPr lang="cs-CZ" dirty="0"/>
              <a:t>Obr. 8 https://www.vetesnictviukopretinky.cz/fotky53398/fotos/_vyr_1745P6307501.jpg</a:t>
            </a:r>
          </a:p>
          <a:p>
            <a:pPr marL="0" indent="0">
              <a:buNone/>
            </a:pPr>
            <a:r>
              <a:rPr lang="cs-CZ" dirty="0"/>
              <a:t>Obr. 9 https://upload.wikimedia.org/wikipedia/commons/e/e9/Josef_Mathauser_-_Praotec_%C4%8Cech_na_ho%C5%99e_%C5%98%C3%ADp.jpg</a:t>
            </a:r>
          </a:p>
          <a:p>
            <a:pPr marL="0" indent="0">
              <a:buNone/>
            </a:pPr>
            <a:r>
              <a:rPr lang="cs-CZ" dirty="0"/>
              <a:t>Obr. 10 https://i1.wp.com/enigmaplus.cz/wp-content/uploads/2018/06/enigma-nove-6.jpg?fit=482%2C310&amp;ssl=1</a:t>
            </a:r>
          </a:p>
          <a:p>
            <a:pPr marL="0" indent="0">
              <a:buNone/>
            </a:pPr>
            <a:r>
              <a:rPr lang="cs-CZ" dirty="0"/>
              <a:t>Obr. 11 https://krasyzemeceske.files.wordpress.com/2014/12/horymc3adr.jpg</a:t>
            </a:r>
          </a:p>
        </p:txBody>
      </p:sp>
    </p:spTree>
    <p:extLst>
      <p:ext uri="{BB962C8B-B14F-4D97-AF65-F5344CB8AC3E}">
        <p14:creationId xmlns:p14="http://schemas.microsoft.com/office/powerpoint/2010/main" val="4026025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3594" y="422574"/>
            <a:ext cx="4360220" cy="1303867"/>
          </a:xfrm>
        </p:spPr>
        <p:txBody>
          <a:bodyPr>
            <a:normAutofit/>
          </a:bodyPr>
          <a:lstStyle/>
          <a:p>
            <a:r>
              <a:rPr lang="cs-CZ" dirty="0"/>
              <a:t>Co je to pověst?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Příběh, který má: 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historický podklad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pravdivé jádro</a:t>
            </a:r>
          </a:p>
          <a:p>
            <a:pPr lvl="1">
              <a:lnSpc>
                <a:spcPct val="150000"/>
              </a:lnSpc>
            </a:pPr>
            <a:r>
              <a:rPr lang="cs-CZ" dirty="0"/>
              <a:t>nadpřirozené bytosti</a:t>
            </a:r>
          </a:p>
          <a:p>
            <a:pPr>
              <a:lnSpc>
                <a:spcPct val="150000"/>
              </a:lnSpc>
            </a:pPr>
            <a:r>
              <a:rPr lang="cs-CZ" dirty="0"/>
              <a:t>Často nevěrohodné.</a:t>
            </a:r>
          </a:p>
          <a:p>
            <a:pPr>
              <a:lnSpc>
                <a:spcPct val="150000"/>
              </a:lnSpc>
            </a:pPr>
            <a:r>
              <a:rPr lang="cs-CZ" dirty="0"/>
              <a:t>Pověsti se vztahují na lidi, místa, zvířata, rostliny, věci.</a:t>
            </a:r>
          </a:p>
          <a:p>
            <a:endParaRPr lang="cs-CZ" dirty="0"/>
          </a:p>
        </p:txBody>
      </p:sp>
      <p:pic>
        <p:nvPicPr>
          <p:cNvPr id="1026" name="Picture 2" descr="Starověké báje a pověs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622" y="668693"/>
            <a:ext cx="50482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985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5344" y="111462"/>
            <a:ext cx="8244383" cy="1303867"/>
          </a:xfrm>
        </p:spPr>
        <p:txBody>
          <a:bodyPr>
            <a:normAutofit fontScale="90000"/>
          </a:bodyPr>
          <a:lstStyle/>
          <a:p>
            <a:r>
              <a:rPr lang="cs-CZ" dirty="0"/>
              <a:t>Znáš nějaké nadpřirozené bytosti?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Čert, Čertík, Zlý, Zlobivý, Strašení, Jazyk, Roh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968" y="1406876"/>
            <a:ext cx="2628663" cy="28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odník klipartové obrázky | Prémiové obrázky s vysokým rozlišení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511" y="593292"/>
            <a:ext cx="2022143" cy="220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 bílé paní - Český ráj dě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40" y="3237898"/>
            <a:ext cx="1926608" cy="314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ežibaba - FotoTapeta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969" y="1861397"/>
            <a:ext cx="2643508" cy="325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reslený Film Víla Pohádka - Obrázek zdarma na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147" y="3487115"/>
            <a:ext cx="4681182" cy="310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90961" y="4145291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Čert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55344" y="641104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Bílá paní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91900" y="4880551"/>
            <a:ext cx="98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Ježibaba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222220" y="6226380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Víla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754738" y="2818694"/>
            <a:ext cx="82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Vodník</a:t>
            </a:r>
          </a:p>
        </p:txBody>
      </p:sp>
    </p:spTree>
    <p:extLst>
      <p:ext uri="{BB962C8B-B14F-4D97-AF65-F5344CB8AC3E}">
        <p14:creationId xmlns:p14="http://schemas.microsoft.com/office/powerpoint/2010/main" val="10320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8232" y="602817"/>
            <a:ext cx="9601196" cy="1303867"/>
          </a:xfrm>
        </p:spPr>
        <p:txBody>
          <a:bodyPr/>
          <a:lstStyle/>
          <a:p>
            <a:r>
              <a:rPr lang="cs-CZ" dirty="0"/>
              <a:t>Jak pověsti vznikaly?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44033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V zimě se lidé scházeli v chalupách např. při příležitosti drhnutí peří, nebo jiné příležitosti a přitom si </a:t>
            </a:r>
          </a:p>
          <a:p>
            <a:pPr>
              <a:lnSpc>
                <a:spcPct val="150000"/>
              </a:lnSpc>
            </a:pPr>
            <a:r>
              <a:rPr lang="cs-CZ" dirty="0"/>
              <a:t>vyprávěli příběhy.</a:t>
            </a:r>
          </a:p>
          <a:p>
            <a:pPr>
              <a:lnSpc>
                <a:spcPct val="150000"/>
              </a:lnSpc>
            </a:pPr>
            <a:r>
              <a:rPr lang="cs-CZ" dirty="0"/>
              <a:t>Každý si pak příběh nějak přikrášlil, nebo upravil.</a:t>
            </a:r>
          </a:p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pic>
        <p:nvPicPr>
          <p:cNvPr id="3074" name="Picture 2" descr="Vyprávění pohádky oslnilo italské sběratele | Týden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291609"/>
            <a:ext cx="57150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818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2" y="541867"/>
            <a:ext cx="7602938" cy="1303867"/>
          </a:xfrm>
        </p:spPr>
        <p:txBody>
          <a:bodyPr/>
          <a:lstStyle/>
          <a:p>
            <a:r>
              <a:rPr lang="cs-CZ" dirty="0"/>
              <a:t>Kdo psal pověsti?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/>
              <a:t>Božena Němcová</a:t>
            </a:r>
          </a:p>
          <a:p>
            <a:pPr>
              <a:lnSpc>
                <a:spcPct val="150000"/>
              </a:lnSpc>
            </a:pPr>
            <a:r>
              <a:rPr lang="cs-CZ" dirty="0"/>
              <a:t>K. J. Erben</a:t>
            </a:r>
          </a:p>
          <a:p>
            <a:pPr>
              <a:lnSpc>
                <a:spcPct val="150000"/>
              </a:lnSpc>
            </a:pPr>
            <a:r>
              <a:rPr lang="cs-CZ" dirty="0"/>
              <a:t>Václav Cibula</a:t>
            </a:r>
          </a:p>
          <a:p>
            <a:pPr>
              <a:lnSpc>
                <a:spcPct val="150000"/>
              </a:lnSpc>
            </a:pPr>
            <a:r>
              <a:rPr lang="cs-CZ" dirty="0"/>
              <a:t>Eduard Petiška</a:t>
            </a:r>
          </a:p>
          <a:p>
            <a:pPr>
              <a:lnSpc>
                <a:spcPct val="150000"/>
              </a:lnSpc>
            </a:pPr>
            <a:r>
              <a:rPr lang="cs-CZ" dirty="0"/>
              <a:t>Alois Jirásek</a:t>
            </a:r>
          </a:p>
        </p:txBody>
      </p:sp>
      <p:pic>
        <p:nvPicPr>
          <p:cNvPr id="6148" name="Picture 4" descr="Pohádky a pověsti | Vetešnictví U Kopretinky - antik, antikvariát, bleší  trhy, second han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477" y="583490"/>
            <a:ext cx="3184876" cy="401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ražské pověsti - Václav Cibula | Antikvariát MLHA - Žďár nad Sázavo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83" y="2117415"/>
            <a:ext cx="2949247" cy="419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781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99867" y="410063"/>
            <a:ext cx="7179858" cy="1303867"/>
          </a:xfrm>
        </p:spPr>
        <p:txBody>
          <a:bodyPr/>
          <a:lstStyle/>
          <a:p>
            <a:r>
              <a:rPr lang="cs-CZ" dirty="0"/>
              <a:t>Znáš nějaké pověsti?</a:t>
            </a:r>
          </a:p>
        </p:txBody>
      </p:sp>
      <p:pic>
        <p:nvPicPr>
          <p:cNvPr id="4098" name="Picture 2" descr="Praotec Čech – Wikipedi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274" y="614812"/>
            <a:ext cx="4260854" cy="275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ověst o Horymírovi | krasyzemecesk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"/>
          <a:stretch/>
        </p:blipFill>
        <p:spPr bwMode="auto">
          <a:xfrm>
            <a:off x="798180" y="1992547"/>
            <a:ext cx="4307672" cy="250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ajemství zakladatele přemyslovského rodu: Přemysl Oráč nemá s kupcem Sámem  nic společného! – EnigmaPlus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420" y="3436818"/>
            <a:ext cx="459105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23584" y="1713930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Příchod Čechů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06798" y="4543862"/>
            <a:ext cx="143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 Horymírovi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806771" y="4812014"/>
            <a:ext cx="140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 Přemyslovi</a:t>
            </a:r>
          </a:p>
        </p:txBody>
      </p:sp>
    </p:spTree>
    <p:extLst>
      <p:ext uri="{BB962C8B-B14F-4D97-AF65-F5344CB8AC3E}">
        <p14:creationId xmlns:p14="http://schemas.microsoft.com/office/powerpoint/2010/main" val="30761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213" y="-28575"/>
            <a:ext cx="10515600" cy="1325563"/>
          </a:xfrm>
        </p:spPr>
        <p:txBody>
          <a:bodyPr/>
          <a:lstStyle/>
          <a:p>
            <a:r>
              <a:rPr lang="cs-CZ" dirty="0"/>
              <a:t>Pověst příchod Čechů</a:t>
            </a:r>
          </a:p>
        </p:txBody>
      </p:sp>
      <p:pic>
        <p:nvPicPr>
          <p:cNvPr id="4" name="Pavel Koutský 08 Praotec Čech Dějiny udatného českého národa (201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6988" y="1296988"/>
            <a:ext cx="9607550" cy="5403850"/>
          </a:xfrm>
        </p:spPr>
      </p:pic>
    </p:spTree>
    <p:extLst>
      <p:ext uri="{BB962C8B-B14F-4D97-AF65-F5344CB8AC3E}">
        <p14:creationId xmlns:p14="http://schemas.microsoft.com/office/powerpoint/2010/main" val="309797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Komiks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zhlédnutí videa vytvoř na následující stránce komiks, který bude zachycovat určitý moment z videa nebo vytvoř svoji vlastní verzi této pověsti.</a:t>
            </a:r>
          </a:p>
          <a:p>
            <a:endParaRPr lang="cs-CZ" dirty="0"/>
          </a:p>
          <a:p>
            <a:r>
              <a:rPr lang="cs-CZ" dirty="0"/>
              <a:t>Odkaz na vytvoření komiksu: </a:t>
            </a:r>
            <a:r>
              <a:rPr lang="cs-CZ" dirty="0">
                <a:hlinkClick r:id="rId2"/>
              </a:rPr>
              <a:t>https://www.storyboardthat.com/storyboard-creator</a:t>
            </a:r>
            <a:endParaRPr lang="cs-CZ" dirty="0"/>
          </a:p>
          <a:p>
            <a:endParaRPr lang="cs-CZ" dirty="0"/>
          </a:p>
          <a:p>
            <a:r>
              <a:rPr lang="cs-CZ" dirty="0"/>
              <a:t>Odkaz na video, jak pracovat s aplikací: </a:t>
            </a:r>
            <a:r>
              <a:rPr lang="cs-CZ" dirty="0">
                <a:hlinkClick r:id="rId3"/>
              </a:rPr>
              <a:t>https://www.youtube.com/watch?v=TT1bXtu0gak&amp;feature=emb_title</a:t>
            </a:r>
            <a:endParaRPr lang="cs-CZ" dirty="0"/>
          </a:p>
          <a:p>
            <a:endParaRPr lang="cs-CZ" dirty="0"/>
          </a:p>
          <a:p>
            <a:r>
              <a:rPr lang="cs-CZ" dirty="0"/>
              <a:t>Jak změnit jazyk stránky na češtinu je na dalším snímku -&gt;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1995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270" r="-384" b="-1"/>
          <a:stretch/>
        </p:blipFill>
        <p:spPr>
          <a:xfrm>
            <a:off x="583383" y="450376"/>
            <a:ext cx="7155003" cy="3671699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6"/>
          <a:stretch/>
        </p:blipFill>
        <p:spPr>
          <a:xfrm>
            <a:off x="4445702" y="1282889"/>
            <a:ext cx="7223875" cy="38764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3" t="4797" b="35111"/>
          <a:stretch/>
        </p:blipFill>
        <p:spPr>
          <a:xfrm>
            <a:off x="805218" y="2757297"/>
            <a:ext cx="4817660" cy="3398293"/>
          </a:xfrm>
          <a:prstGeom prst="rect">
            <a:avLst/>
          </a:prstGeom>
        </p:spPr>
      </p:pic>
      <p:cxnSp>
        <p:nvCxnSpPr>
          <p:cNvPr id="10" name="Přímá spojnice se šipkou 9"/>
          <p:cNvCxnSpPr/>
          <p:nvPr/>
        </p:nvCxnSpPr>
        <p:spPr>
          <a:xfrm flipH="1" flipV="1">
            <a:off x="4012442" y="3330054"/>
            <a:ext cx="433260" cy="436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Ovál 10"/>
          <p:cNvSpPr/>
          <p:nvPr/>
        </p:nvSpPr>
        <p:spPr>
          <a:xfrm>
            <a:off x="3439236" y="2757297"/>
            <a:ext cx="721648" cy="6955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1876508" y="636104"/>
            <a:ext cx="4945711" cy="1510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/>
          <p:cNvSpPr/>
          <p:nvPr/>
        </p:nvSpPr>
        <p:spPr>
          <a:xfrm>
            <a:off x="6687403" y="409433"/>
            <a:ext cx="382137" cy="31389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5772647" y="1470991"/>
            <a:ext cx="3713259" cy="1446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9280478" y="1296537"/>
            <a:ext cx="2183641" cy="81886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805218" y="3038899"/>
            <a:ext cx="1769540" cy="1821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386261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308</TotalTime>
  <Words>689</Words>
  <Application>Microsoft Office PowerPoint</Application>
  <PresentationFormat>Widescreen</PresentationFormat>
  <Paragraphs>65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Calibri Light</vt:lpstr>
      <vt:lpstr>Retrospektiva</vt:lpstr>
      <vt:lpstr>Pověsti</vt:lpstr>
      <vt:lpstr>Co je to pověst?</vt:lpstr>
      <vt:lpstr>Znáš nějaké nadpřirozené bytosti?</vt:lpstr>
      <vt:lpstr>Jak pověsti vznikaly?</vt:lpstr>
      <vt:lpstr>Kdo psal pověsti?</vt:lpstr>
      <vt:lpstr>Znáš nějaké pověsti?</vt:lpstr>
      <vt:lpstr>Pověst příchod Čechů</vt:lpstr>
      <vt:lpstr>Komiks</vt:lpstr>
      <vt:lpstr>PowerPoint Presentation</vt:lpstr>
      <vt:lpstr>Příklad, jak by mohl komiks vypadat</vt:lpstr>
      <vt:lpstr>Ukázka</vt:lpstr>
      <vt:lpstr>Literatura</vt:lpstr>
      <vt:lpstr>Obrázky</vt:lpstr>
    </vt:vector>
  </TitlesOfParts>
  <Manager>Adriana Wiegerová</Manager>
  <Company>Univerzita Tomáše Bati ve Zlíně, Fakulta humanitních studií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Pověsti</dc:title>
  <dc:creator>Acer</dc:creator>
  <cp:lastModifiedBy>Juraj Obonya</cp:lastModifiedBy>
  <cp:revision>29</cp:revision>
  <dcterms:created xsi:type="dcterms:W3CDTF">2020-11-02T18:11:00Z</dcterms:created>
  <dcterms:modified xsi:type="dcterms:W3CDTF">2022-01-27T01:11:43Z</dcterms:modified>
</cp:coreProperties>
</file>