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63" r:id="rId11"/>
    <p:sldId id="267" r:id="rId12"/>
    <p:sldId id="268" r:id="rId13"/>
    <p:sldId id="269" r:id="rId14"/>
    <p:sldId id="270" r:id="rId15"/>
    <p:sldId id="272" r:id="rId16"/>
    <p:sldId id="274" r:id="rId17"/>
    <p:sldId id="275" r:id="rId18"/>
    <p:sldId id="283" r:id="rId19"/>
    <p:sldId id="271" r:id="rId20"/>
    <p:sldId id="276" r:id="rId21"/>
    <p:sldId id="277" r:id="rId22"/>
    <p:sldId id="279" r:id="rId23"/>
    <p:sldId id="278" r:id="rId24"/>
    <p:sldId id="280" r:id="rId25"/>
    <p:sldId id="281" r:id="rId26"/>
    <p:sldId id="284" r:id="rId27"/>
    <p:sldId id="285" r:id="rId28"/>
    <p:sldId id="286" r:id="rId29"/>
    <p:sldId id="287" r:id="rId30"/>
    <p:sldId id="25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dNgPMKixf64BpXjqy0CaQ==" hashData="xqhbCVD51XqlKj+bwwjB9CyvaklL7OZAEYSeeGp7BUdAKrbIBQz60DlOTqP2us8DUiy7QZrCmoZSlBNo60xpm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jecestina.cz/be-pe-v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olakov.eu/cesky-jazyk/2-trida/pismeno-%C4%9B/slova-s-de-te-ne/znamkovane-diktaty/cviceni1.htm" TargetMode="External"/><Relationship Id="rId5" Type="http://schemas.openxmlformats.org/officeDocument/2006/relationships/hyperlink" Target="https://www.onlinecviceni.cz/exc/pub_list_exc.php?action=show&amp;subject=%C4%8Cesk%C3%BD%20jazyk&amp;search_mode=search&amp;search1=Skupiny#selid" TargetMode="External"/><Relationship Id="rId4" Type="http://schemas.openxmlformats.org/officeDocument/2006/relationships/hyperlink" Target="https://skolakov.eu/cesky-jazyk-2-trida/pismeno-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z.depositphotos.com/vector-images/kreslen%C3%A1-postava-chlapec.html?filter=illustration&amp;qview=12382808" TargetMode="External"/><Relationship Id="rId2" Type="http://schemas.openxmlformats.org/officeDocument/2006/relationships/hyperlink" Target="https://cz.depositphotos.com/vector-images/kreslen%C3%A1-postava-d%C3%ADvka.html?filter=illustration&amp;qview=6576539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nlinecviceni.cz/exc/pub_list_exc.php?action=show&amp;class=2&amp;subject=%C4%8Cesk%C3%BD%20jazyk&amp;search1=07.+P%C3%ADsmeno+%C4%9B&amp;topic=01.+Skupiny+d%C4%9B,+t%C4%9B,+n%C4%9B#seli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000" dirty="0"/>
              <a:t>Slabiky </a:t>
            </a:r>
            <a:r>
              <a:rPr lang="cs-CZ" sz="8000" dirty="0" err="1"/>
              <a:t>dě</a:t>
            </a:r>
            <a:r>
              <a:rPr lang="cs-CZ" sz="8000" dirty="0"/>
              <a:t>, tě, ně, </a:t>
            </a:r>
            <a:r>
              <a:rPr lang="cs-CZ" sz="8000" dirty="0" err="1"/>
              <a:t>bě</a:t>
            </a:r>
            <a:r>
              <a:rPr lang="cs-CZ" sz="8000" dirty="0"/>
              <a:t>, </a:t>
            </a:r>
            <a:r>
              <a:rPr lang="cs-CZ" sz="8000" dirty="0" err="1"/>
              <a:t>pě</a:t>
            </a:r>
            <a:r>
              <a:rPr lang="cs-CZ" sz="8000" dirty="0"/>
              <a:t>, </a:t>
            </a:r>
            <a:r>
              <a:rPr lang="cs-CZ" sz="8000" dirty="0" err="1"/>
              <a:t>vě</a:t>
            </a:r>
            <a:br>
              <a:rPr lang="cs-CZ" sz="8000" dirty="0"/>
            </a:br>
            <a:br>
              <a:rPr lang="cs-CZ" sz="8000" dirty="0"/>
            </a:br>
            <a:r>
              <a:rPr lang="cs-CZ" sz="3200" dirty="0"/>
              <a:t>materiál pro domácí výuku</a:t>
            </a:r>
            <a:br>
              <a:rPr lang="cs-CZ" sz="3200" dirty="0"/>
            </a:br>
            <a:r>
              <a:rPr lang="cs-CZ" sz="3200" dirty="0"/>
              <a:t>2. ročník ZŠ</a:t>
            </a:r>
            <a:endParaRPr lang="cs-CZ" sz="8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Michaela Stružková</a:t>
            </a:r>
          </a:p>
          <a:p>
            <a:r>
              <a:rPr lang="cs-CZ" dirty="0"/>
              <a:t>Učitelství pro 1. stupeň ZŠ, 4. ročník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4" b="100000" l="0" r="100000">
                        <a14:foregroundMark x1="70122" y1="32540" x2="70122" y2="32540"/>
                        <a14:foregroundMark x1="73171" y1="17460" x2="73171" y2="17460"/>
                        <a14:foregroundMark x1="46341" y1="32540" x2="46341" y2="32540"/>
                        <a14:foregroundMark x1="48171" y1="41270" x2="48171" y2="41270"/>
                        <a14:foregroundMark x1="74390" y1="62698" x2="74390" y2="62698"/>
                        <a14:foregroundMark x1="70732" y1="52381" x2="70732" y2="52381"/>
                        <a14:foregroundMark x1="65854" y1="57143" x2="65854" y2="57143"/>
                        <a14:foregroundMark x1="65854" y1="73016" x2="65854" y2="73016"/>
                        <a14:foregroundMark x1="73780" y1="80159" x2="73780" y2="80159"/>
                        <a14:foregroundMark x1="3049" y1="65873" x2="3049" y2="65873"/>
                        <a14:foregroundMark x1="43293" y1="64286" x2="43293" y2="64286"/>
                        <a14:foregroundMark x1="75610" y1="67460" x2="75610" y2="67460"/>
                        <a14:foregroundMark x1="92683" y1="61905" x2="92683" y2="61905"/>
                        <a14:foregroundMark x1="44512" y1="27778" x2="44512" y2="27778"/>
                        <a14:foregroundMark x1="60366" y1="93651" x2="60366" y2="93651"/>
                        <a14:foregroundMark x1="62805" y1="86508" x2="62805" y2="86508"/>
                        <a14:foregroundMark x1="64024" y1="56349" x2="64024" y2="56349"/>
                        <a14:foregroundMark x1="9146" y1="32540" x2="9146" y2="32540"/>
                        <a14:foregroundMark x1="14024" y1="20635" x2="14024" y2="20635"/>
                        <a14:foregroundMark x1="33537" y1="45238" x2="33537" y2="45238"/>
                        <a14:foregroundMark x1="7927" y1="44444" x2="7927" y2="44444"/>
                        <a14:foregroundMark x1="17073" y1="54762" x2="17073" y2="54762"/>
                        <a14:foregroundMark x1="12805" y1="94444" x2="12805" y2="94444"/>
                        <a14:foregroundMark x1="31098" y1="95238" x2="31098" y2="952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2953" y="4996070"/>
            <a:ext cx="2423464" cy="18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Správná řešení – 1. den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" y="1652588"/>
            <a:ext cx="5073543" cy="249078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72202" y="4600575"/>
            <a:ext cx="5100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kytička: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děda, lodě, děti, 						mládě, pozdě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Druhá kytička: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tělo, kotě,  těsto, dítě,  					koště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871" y="1652588"/>
            <a:ext cx="6216261" cy="366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0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609601"/>
            <a:ext cx="10178322" cy="58972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den</a:t>
            </a:r>
          </a:p>
          <a:p>
            <a:pPr marL="0" indent="0" algn="ctr">
              <a:buNone/>
            </a:pPr>
            <a:r>
              <a:rPr lang="cs-CZ" sz="115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Slabiky </a:t>
            </a:r>
            <a:r>
              <a:rPr lang="cs-CZ" sz="115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bě</a:t>
            </a:r>
            <a:r>
              <a:rPr lang="cs-CZ" sz="115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115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pě</a:t>
            </a:r>
            <a:r>
              <a:rPr lang="cs-CZ" sz="115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115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</a:t>
            </a:r>
            <a:endParaRPr lang="cs-CZ" sz="115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02" r="100000">
                        <a14:foregroundMark x1="36036" y1="26056" x2="36036" y2="26056"/>
                        <a14:foregroundMark x1="60360" y1="33099" x2="60360" y2="330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9299" y="4329584"/>
            <a:ext cx="1976438" cy="25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0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2" b="99528" l="575" r="100000">
                        <a14:foregroundMark x1="52299" y1="21226" x2="52299" y2="212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901" y="3578087"/>
            <a:ext cx="2792613" cy="3402494"/>
          </a:xfrm>
          <a:prstGeom prst="rect">
            <a:avLst/>
          </a:prstGeom>
        </p:spPr>
      </p:pic>
      <p:sp>
        <p:nvSpPr>
          <p:cNvPr id="5" name="Oválný bublinový popisek 4"/>
          <p:cNvSpPr/>
          <p:nvPr/>
        </p:nvSpPr>
        <p:spPr>
          <a:xfrm>
            <a:off x="2650435" y="225287"/>
            <a:ext cx="4452731" cy="335280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Ahoj, ahoj! Jste připraveni na další část učiva? Já ano! Dnes jsem si pro vás připravil slabiky </a:t>
            </a:r>
            <a:r>
              <a:rPr lang="cs-CZ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</a:t>
            </a:r>
            <a:r>
              <a:rPr lang="cs-CZ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pě</a:t>
            </a:r>
            <a:r>
              <a:rPr lang="cs-CZ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</a:t>
            </a:r>
            <a:r>
              <a:rPr lang="cs-CZ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Vzpomeneš si, jaké tři slabiky jsme probírali předchozí hodinu? </a:t>
            </a:r>
          </a:p>
        </p:txBody>
      </p:sp>
      <p:sp>
        <p:nvSpPr>
          <p:cNvPr id="6" name="Obdélník 5"/>
          <p:cNvSpPr/>
          <p:nvPr/>
        </p:nvSpPr>
        <p:spPr>
          <a:xfrm>
            <a:off x="4584584" y="3185490"/>
            <a:ext cx="2782957" cy="10469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584583" y="4391438"/>
            <a:ext cx="2782957" cy="10469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584583" y="5597386"/>
            <a:ext cx="2782957" cy="10469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5790530" y="2692675"/>
            <a:ext cx="597017" cy="80838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7686674" y="571501"/>
            <a:ext cx="3114675" cy="1928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bě</a:t>
            </a:r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686674" y="2708411"/>
            <a:ext cx="3114675" cy="1928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pě</a:t>
            </a:r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686674" y="4914899"/>
            <a:ext cx="3114675" cy="1928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</a:t>
            </a:r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18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9" b="100000" l="2381" r="100000">
                        <a14:foregroundMark x1="18254" y1="79474" x2="18254" y2="79474"/>
                        <a14:foregroundMark x1="25397" y1="82632" x2="25397" y2="82632"/>
                        <a14:foregroundMark x1="30159" y1="86316" x2="30159" y2="86316"/>
                        <a14:foregroundMark x1="11111" y1="87368" x2="11111" y2="87368"/>
                        <a14:foregroundMark x1="76984" y1="46842" x2="76984" y2="46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558" y="3634357"/>
            <a:ext cx="2137784" cy="322364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71538" y="642938"/>
            <a:ext cx="10687050" cy="2114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slabikách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bě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pě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vě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[slyšíme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bje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pje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píšeme </a:t>
            </a:r>
            <a:r>
              <a:rPr 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háček nad ě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(např.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lásek,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pě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šina,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 apod.). Písmeno j do slov nepíšeme. </a:t>
            </a:r>
          </a:p>
        </p:txBody>
      </p:sp>
      <p:sp>
        <p:nvSpPr>
          <p:cNvPr id="7" name="Oválný bublinový popisek 6"/>
          <p:cNvSpPr/>
          <p:nvPr/>
        </p:nvSpPr>
        <p:spPr>
          <a:xfrm>
            <a:off x="2760342" y="2831591"/>
            <a:ext cx="3157537" cy="2414587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Dnes si zapamatuj tyto slabiky!</a:t>
            </a:r>
          </a:p>
        </p:txBody>
      </p:sp>
      <p:sp>
        <p:nvSpPr>
          <p:cNvPr id="9" name="Ovál 8"/>
          <p:cNvSpPr/>
          <p:nvPr/>
        </p:nvSpPr>
        <p:spPr>
          <a:xfrm>
            <a:off x="7262706" y="3741229"/>
            <a:ext cx="1585913" cy="15001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bě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ál 9"/>
          <p:cNvSpPr/>
          <p:nvPr/>
        </p:nvSpPr>
        <p:spPr>
          <a:xfrm>
            <a:off x="9062563" y="5110163"/>
            <a:ext cx="1585913" cy="15001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ál 10"/>
          <p:cNvSpPr/>
          <p:nvPr/>
        </p:nvSpPr>
        <p:spPr>
          <a:xfrm>
            <a:off x="9570243" y="3183732"/>
            <a:ext cx="1585913" cy="15001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pě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86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800" dirty="0"/>
              <a:t>Procvičování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25767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Doplň do slov správně slabiky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bě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pě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vě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cs-CZ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vák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kolo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cs-CZ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žka</a:t>
            </a: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cs-CZ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				k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cs-CZ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cs-CZ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trník</a:t>
            </a: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cs-CZ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tka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cs-CZ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žec</a:t>
            </a: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7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3799" y="4733925"/>
            <a:ext cx="2421964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5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15" l="0" r="100000">
                        <a14:foregroundMark x1="51875" y1="22222" x2="51875" y2="22222"/>
                        <a14:foregroundMark x1="75000" y1="27485" x2="75000" y2="27485"/>
                        <a14:foregroundMark x1="41875" y1="79532" x2="41875" y2="79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5682" y="3566403"/>
            <a:ext cx="3079858" cy="3291597"/>
          </a:xfrm>
          <a:prstGeom prst="rect">
            <a:avLst/>
          </a:prstGeom>
        </p:spPr>
      </p:pic>
      <p:sp>
        <p:nvSpPr>
          <p:cNvPr id="5" name="Oválný bublinový popisek 4"/>
          <p:cNvSpPr/>
          <p:nvPr/>
        </p:nvSpPr>
        <p:spPr>
          <a:xfrm>
            <a:off x="4463943" y="208841"/>
            <a:ext cx="3843337" cy="3357562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Nyní si vezmi sešit a psací potřeby. Do sešitu napiš co nejvíce slov, které tě ke slabikám </a:t>
            </a:r>
            <a:r>
              <a:rPr lang="cs-CZ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</a:t>
            </a:r>
            <a:r>
              <a:rPr lang="cs-CZ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pě</a:t>
            </a:r>
            <a:r>
              <a:rPr lang="cs-CZ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</a:t>
            </a:r>
            <a:r>
              <a:rPr lang="cs-CZ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napadají.</a:t>
            </a:r>
          </a:p>
        </p:txBody>
      </p:sp>
    </p:spTree>
    <p:extLst>
      <p:ext uri="{BB962C8B-B14F-4D97-AF65-F5344CB8AC3E}">
        <p14:creationId xmlns:p14="http://schemas.microsoft.com/office/powerpoint/2010/main" val="4274548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414339"/>
            <a:ext cx="10178322" cy="6043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Pečlivě si prohlédni všechna jablka. Vlož si do košíku jen ta jablíčka, která obsahují slabiky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bě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pě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vě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Obrázek 3" descr="Free photo Snack Food Cartoon Clipart Doughnut Fast-foo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77" y="1366836"/>
            <a:ext cx="5491164" cy="549116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8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1441" y="4747669"/>
            <a:ext cx="1771325" cy="175522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9025" y="4412856"/>
            <a:ext cx="1939879" cy="242484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531" l="12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1670" y="4008943"/>
            <a:ext cx="1766022" cy="1766022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19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4896" y="1959971"/>
            <a:ext cx="1825199" cy="224639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2820" y="2144011"/>
            <a:ext cx="2350559" cy="19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62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 Opět si zvládl/a další tři slabiky!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9" b="100000" l="2381" r="100000">
                        <a14:foregroundMark x1="18254" y1="79474" x2="18254" y2="79474"/>
                        <a14:foregroundMark x1="25397" y1="82632" x2="25397" y2="82632"/>
                        <a14:foregroundMark x1="30159" y1="86316" x2="30159" y2="86316"/>
                        <a14:foregroundMark x1="11111" y1="87368" x2="11111" y2="87368"/>
                        <a14:foregroundMark x1="76984" y1="46842" x2="76984" y2="46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107" y="3487848"/>
            <a:ext cx="2234943" cy="3370152"/>
          </a:xfrm>
          <a:prstGeom prst="rect">
            <a:avLst/>
          </a:prstGeom>
        </p:spPr>
      </p:pic>
      <p:sp>
        <p:nvSpPr>
          <p:cNvPr id="5" name="Oválný bublinový popisek 4"/>
          <p:cNvSpPr/>
          <p:nvPr/>
        </p:nvSpPr>
        <p:spPr>
          <a:xfrm>
            <a:off x="2200275" y="2131692"/>
            <a:ext cx="3228975" cy="217170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2"/>
                </a:solidFill>
              </a:rPr>
              <a:t>Jakým </a:t>
            </a:r>
            <a:r>
              <a:rPr lang="cs-CZ" sz="2000" b="1" dirty="0" err="1">
                <a:solidFill>
                  <a:schemeClr val="tx2"/>
                </a:solidFill>
              </a:rPr>
              <a:t>smajlíkem</a:t>
            </a:r>
            <a:r>
              <a:rPr lang="cs-CZ" sz="2000" b="1" dirty="0">
                <a:solidFill>
                  <a:schemeClr val="tx2"/>
                </a:solidFill>
              </a:rPr>
              <a:t> bys dnes svou práci hodnotil/a? Zakroužkuj ho.</a:t>
            </a:r>
          </a:p>
        </p:txBody>
      </p:sp>
      <p:pic>
        <p:nvPicPr>
          <p:cNvPr id="6" name="Obrázek 5" descr="Daumen Hoch Smiley Gesicht Emoji - Kostenlose Vektorgrafik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839" y="2446016"/>
            <a:ext cx="2209290" cy="1543051"/>
          </a:xfrm>
          <a:prstGeom prst="rect">
            <a:avLst/>
          </a:prstGeom>
        </p:spPr>
      </p:pic>
      <p:pic>
        <p:nvPicPr>
          <p:cNvPr id="7" name="Obrázek 6" descr="Smili Smiley Smiliy Daumen - Kostenloses Bild auf Pixaba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188" y="3643313"/>
            <a:ext cx="2495618" cy="1987660"/>
          </a:xfrm>
          <a:prstGeom prst="rect">
            <a:avLst/>
          </a:prstGeom>
        </p:spPr>
      </p:pic>
      <p:pic>
        <p:nvPicPr>
          <p:cNvPr id="10" name="Obrázek 9" descr="Smiley Emoticons · Kostenlose Vektorgrafik auf Pixabay"/>
          <p:cNvPicPr>
            <a:picLocks noChangeAspect="1"/>
          </p:cNvPicPr>
          <p:nvPr/>
        </p:nvPicPr>
        <p:blipFill rotWithShape="1">
          <a:blip r:embed="rId6"/>
          <a:srcRect r="52148" b="3125"/>
          <a:stretch/>
        </p:blipFill>
        <p:spPr>
          <a:xfrm>
            <a:off x="6577844" y="4560566"/>
            <a:ext cx="1735280" cy="1756513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3380005" y="3817038"/>
            <a:ext cx="2771775" cy="2711772"/>
          </a:xfrm>
          <a:prstGeom prst="ellipse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879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9" b="100000" l="2381" r="100000">
                        <a14:foregroundMark x1="18254" y1="79474" x2="18254" y2="79474"/>
                        <a14:foregroundMark x1="25397" y1="82632" x2="25397" y2="82632"/>
                        <a14:foregroundMark x1="30159" y1="86316" x2="30159" y2="86316"/>
                        <a14:foregroundMark x1="11111" y1="87368" x2="11111" y2="87368"/>
                        <a14:foregroundMark x1="76984" y1="46842" x2="76984" y2="46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107" y="3487848"/>
            <a:ext cx="2234943" cy="3370152"/>
          </a:xfrm>
          <a:prstGeom prst="rect">
            <a:avLst/>
          </a:prstGeom>
        </p:spPr>
      </p:pic>
      <p:sp>
        <p:nvSpPr>
          <p:cNvPr id="5" name="Oválný bublinový popisek 4"/>
          <p:cNvSpPr/>
          <p:nvPr/>
        </p:nvSpPr>
        <p:spPr>
          <a:xfrm>
            <a:off x="2200275" y="571500"/>
            <a:ext cx="5243513" cy="3731892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si na předchozím snímku zakroužkoval mračícího se </a:t>
            </a:r>
            <a:r>
              <a:rPr lang="cs-CZ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smajlíka</a:t>
            </a:r>
            <a:r>
              <a:rPr lang="cs-CZ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zkus si učivo procvičit ještě jiným způsobem! Ať se daří!</a:t>
            </a:r>
          </a:p>
        </p:txBody>
      </p:sp>
      <p:sp>
        <p:nvSpPr>
          <p:cNvPr id="3" name="Mrak 2">
            <a:hlinkClick r:id="rId4"/>
          </p:cNvPr>
          <p:cNvSpPr/>
          <p:nvPr/>
        </p:nvSpPr>
        <p:spPr>
          <a:xfrm>
            <a:off x="6872288" y="3273536"/>
            <a:ext cx="3843337" cy="198426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443788" y="4000500"/>
            <a:ext cx="270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https://www.mojecestina.cz/be-pe-ve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62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425248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Správná řešení – 2. den</a:t>
            </a:r>
            <a:endParaRPr lang="cs-CZ" sz="6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4" y="1595438"/>
            <a:ext cx="5400675" cy="27241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150" y="2819400"/>
            <a:ext cx="5517928" cy="37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1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dirty="0"/>
              <a:t>Co nás bude čekat?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57313" y="1874517"/>
            <a:ext cx="3514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/>
          </a:p>
        </p:txBody>
      </p:sp>
      <p:sp>
        <p:nvSpPr>
          <p:cNvPr id="9" name="Zkosené hrany 8"/>
          <p:cNvSpPr/>
          <p:nvPr/>
        </p:nvSpPr>
        <p:spPr>
          <a:xfrm>
            <a:off x="1251678" y="1755247"/>
            <a:ext cx="5361539" cy="465880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cs-CZ" sz="3200" b="1" dirty="0">
                <a:solidFill>
                  <a:schemeClr val="bg1"/>
                </a:solidFill>
              </a:rPr>
              <a:t>den – slabiky </a:t>
            </a:r>
            <a:r>
              <a:rPr lang="cs-CZ" sz="3200" b="1" dirty="0" err="1">
                <a:solidFill>
                  <a:schemeClr val="accent3">
                    <a:lumMod val="75000"/>
                  </a:schemeClr>
                </a:solidFill>
              </a:rPr>
              <a:t>dě</a:t>
            </a:r>
            <a:r>
              <a:rPr lang="cs-CZ" sz="3200" b="1" dirty="0">
                <a:solidFill>
                  <a:schemeClr val="accent3">
                    <a:lumMod val="75000"/>
                  </a:schemeClr>
                </a:solidFill>
              </a:rPr>
              <a:t>, tě, ně</a:t>
            </a:r>
          </a:p>
          <a:p>
            <a:pPr marL="514350" indent="-514350" algn="ctr">
              <a:buAutoNum type="arabicPeriod"/>
            </a:pPr>
            <a:r>
              <a:rPr lang="cs-CZ" sz="3200" b="1" dirty="0">
                <a:solidFill>
                  <a:schemeClr val="bg1"/>
                </a:solidFill>
              </a:rPr>
              <a:t>den – slabiky </a:t>
            </a:r>
            <a:r>
              <a:rPr lang="cs-CZ" sz="3200" b="1" dirty="0" err="1">
                <a:solidFill>
                  <a:schemeClr val="accent3">
                    <a:lumMod val="75000"/>
                  </a:schemeClr>
                </a:solidFill>
              </a:rPr>
              <a:t>bě</a:t>
            </a:r>
            <a:r>
              <a:rPr lang="cs-CZ" sz="32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3200" b="1" dirty="0" err="1">
                <a:solidFill>
                  <a:schemeClr val="accent3">
                    <a:lumMod val="75000"/>
                  </a:schemeClr>
                </a:solidFill>
              </a:rPr>
              <a:t>pě</a:t>
            </a:r>
            <a:r>
              <a:rPr lang="cs-CZ" sz="32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3200" b="1" dirty="0" err="1">
                <a:solidFill>
                  <a:schemeClr val="accent3">
                    <a:lumMod val="75000"/>
                  </a:schemeClr>
                </a:solidFill>
              </a:rPr>
              <a:t>vě</a:t>
            </a:r>
            <a:endParaRPr lang="cs-CZ" sz="3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 algn="ctr">
              <a:buAutoNum type="arabicPeriod"/>
            </a:pPr>
            <a:r>
              <a:rPr lang="cs-CZ" sz="3200" b="1" dirty="0">
                <a:solidFill>
                  <a:schemeClr val="bg1"/>
                </a:solidFill>
              </a:rPr>
              <a:t>den - opakování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105" l="0" r="100000">
                        <a14:foregroundMark x1="79888" y1="33566" x2="79888" y2="33566"/>
                        <a14:foregroundMark x1="65922" y1="32867" x2="65922" y2="32867"/>
                      </a14:backgroundRemoval>
                    </a14:imgEffect>
                    <a14:imgEffect>
                      <a14:sharpenSoften amount="67000"/>
                    </a14:imgEffect>
                  </a14:imgLayer>
                </a14:imgProps>
              </a:ext>
            </a:extLst>
          </a:blip>
          <a:srcRect b="4394"/>
          <a:stretch/>
        </p:blipFill>
        <p:spPr>
          <a:xfrm>
            <a:off x="7120154" y="3473264"/>
            <a:ext cx="4431559" cy="3384736"/>
          </a:xfrm>
          <a:prstGeom prst="rect">
            <a:avLst/>
          </a:prstGeom>
          <a:noFill/>
        </p:spPr>
      </p:pic>
      <p:sp>
        <p:nvSpPr>
          <p:cNvPr id="11" name="Oválný bublinový popisek 10"/>
          <p:cNvSpPr/>
          <p:nvPr/>
        </p:nvSpPr>
        <p:spPr>
          <a:xfrm>
            <a:off x="8206648" y="1457326"/>
            <a:ext cx="3328987" cy="1685925"/>
          </a:xfrm>
          <a:prstGeom prst="wedgeEllipse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Ahoj děti! Moje jméno je Štěpán a budu vás provázet během této prezentace. </a:t>
            </a:r>
          </a:p>
        </p:txBody>
      </p:sp>
    </p:spTree>
    <p:extLst>
      <p:ext uri="{BB962C8B-B14F-4D97-AF65-F5344CB8AC3E}">
        <p14:creationId xmlns:p14="http://schemas.microsoft.com/office/powerpoint/2010/main" val="1911037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689113"/>
            <a:ext cx="10178322" cy="5190479"/>
          </a:xfrm>
        </p:spPr>
        <p:txBody>
          <a:bodyPr/>
          <a:lstStyle/>
          <a:p>
            <a:pPr marL="0" indent="0" algn="ctr">
              <a:buNone/>
            </a:pPr>
            <a:r>
              <a:rPr lang="cs-CZ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den</a:t>
            </a:r>
          </a:p>
          <a:p>
            <a:pPr marL="0" indent="0" algn="ctr">
              <a:buNone/>
            </a:pPr>
            <a:r>
              <a:rPr lang="cs-CZ" sz="13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Opakování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02" r="100000">
                        <a14:foregroundMark x1="36036" y1="26056" x2="36036" y2="26056"/>
                        <a14:foregroundMark x1="60360" y1="33099" x2="60360" y2="330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231" y="4442125"/>
            <a:ext cx="1976438" cy="25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71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2" b="99528" l="575" r="100000">
                        <a14:foregroundMark x1="52299" y1="21226" x2="52299" y2="212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901" y="3812345"/>
            <a:ext cx="2600345" cy="3168236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2548142" y="159026"/>
            <a:ext cx="4187603" cy="382987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Dnes přichází na řadu závěrečné opakování. Vzpomeneš si na slabiky, které jsme spolu probrali? Pokud si nevíš rady, klikni ještě jednou myší.</a:t>
            </a:r>
          </a:p>
        </p:txBody>
      </p:sp>
      <p:sp>
        <p:nvSpPr>
          <p:cNvPr id="9" name="Obdélník 8"/>
          <p:cNvSpPr/>
          <p:nvPr/>
        </p:nvSpPr>
        <p:spPr>
          <a:xfrm>
            <a:off x="6877296" y="387524"/>
            <a:ext cx="2798611" cy="173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083782" y="999093"/>
            <a:ext cx="2798611" cy="173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877295" y="2479818"/>
            <a:ext cx="2798611" cy="173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259992" y="4584073"/>
            <a:ext cx="2798611" cy="173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9083782" y="4594564"/>
            <a:ext cx="2798611" cy="173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735746" y="4594565"/>
            <a:ext cx="2798611" cy="173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056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2" b="99528" l="575" r="100000">
                        <a14:foregroundMark x1="52299" y1="21226" x2="52299" y2="212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901" y="3812345"/>
            <a:ext cx="2600345" cy="3168236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2481881" y="596348"/>
            <a:ext cx="2726223" cy="274320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Tady máš přehled:</a:t>
            </a:r>
          </a:p>
        </p:txBody>
      </p:sp>
      <p:sp>
        <p:nvSpPr>
          <p:cNvPr id="9" name="Obdélník 8"/>
          <p:cNvSpPr/>
          <p:nvPr/>
        </p:nvSpPr>
        <p:spPr>
          <a:xfrm>
            <a:off x="6877296" y="387524"/>
            <a:ext cx="2798611" cy="173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</a:t>
            </a:r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083782" y="999093"/>
            <a:ext cx="2798611" cy="173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877295" y="2479818"/>
            <a:ext cx="2798611" cy="173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259992" y="4584073"/>
            <a:ext cx="2798611" cy="173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bě</a:t>
            </a:r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9083782" y="4594564"/>
            <a:ext cx="2798611" cy="173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</a:t>
            </a:r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735746" y="4594565"/>
            <a:ext cx="2798611" cy="173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pě</a:t>
            </a:r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708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/>
              <a:t>Tak se pustíme do závěrečného opakování! Jsi připraven/a?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220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Přečti si následující ukázku.</a:t>
            </a:r>
          </a:p>
          <a:p>
            <a:pPr marL="0" indent="0">
              <a:buNone/>
            </a:pPr>
            <a:endParaRPr lang="cs-C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Malý Štěpán žil s dědou ve městě. Rád poslouchal příběh o Sněhové královně, která přijíždí s první sněhovou vločkou na svých bílých saních. Saně jsou celé zledovatělé a děti už se nemohou dočkat, až se budou sněhem brodit a stavět sněhuláky. Mají štěstí, Sněhová královna totiž letos přijela skutečně brzy.</a:t>
            </a:r>
          </a:p>
          <a:p>
            <a:pPr marL="0" indent="0" algn="just">
              <a:buNone/>
            </a:pPr>
            <a:endParaRPr lang="cs-C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85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/>
              <a:t>Úkoly k textu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357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 textu barevně vyznač slabiky </a:t>
            </a:r>
            <a:r>
              <a:rPr lang="cs-CZ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tě – ně – </a:t>
            </a:r>
            <a:r>
              <a:rPr lang="cs-CZ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pě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Nyní si připrav sešit a odpověz na otázky, týkající se textu, do sešitu.</a:t>
            </a: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Kdy přijíždí Sněhová královna?</a:t>
            </a:r>
            <a:endParaRPr lang="cs-CZ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Co děti dělají, když začne padat sníh? </a:t>
            </a:r>
            <a:endParaRPr lang="cs-CZ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Zkus vymyslet název příběhu. </a:t>
            </a: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15" l="0" r="100000">
                        <a14:foregroundMark x1="51875" y1="22222" x2="51875" y2="22222"/>
                        <a14:foregroundMark x1="75000" y1="27485" x2="75000" y2="27485"/>
                        <a14:foregroundMark x1="41875" y1="79532" x2="41875" y2="79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9406" y="4623678"/>
            <a:ext cx="2090594" cy="223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21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Správná řešení – 3. den</a:t>
            </a:r>
            <a:endParaRPr lang="cs-CZ" sz="6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977" y="1444279"/>
            <a:ext cx="8405192" cy="25826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373" y="4195555"/>
            <a:ext cx="9480400" cy="22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50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7200" dirty="0"/>
              <a:t>Gratuluji! </a:t>
            </a:r>
            <a:r>
              <a:rPr lang="cs-CZ" sz="7200"/>
              <a:t>Zvládl/a </a:t>
            </a:r>
            <a:r>
              <a:rPr lang="cs-CZ" sz="7200" dirty="0"/>
              <a:t>si učivo!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Napiš, které cvičení tě nejvíce bavilo.</a:t>
            </a: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Napiš, které cvičení ti naopak dělalo největší obtíže.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02" r="100000">
                        <a14:foregroundMark x1="36036" y1="26056" x2="36036" y2="26056"/>
                        <a14:foregroundMark x1="60360" y1="33099" x2="60360" y2="330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9299" y="4329584"/>
            <a:ext cx="1976438" cy="25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07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6000" dirty="0"/>
              <a:t>Potřebuješ toto učivo ještě procvičovat?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2" b="99528" l="575" r="100000">
                        <a14:foregroundMark x1="52299" y1="21226" x2="52299" y2="212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359" y="3689764"/>
            <a:ext cx="2600345" cy="3168236"/>
          </a:xfrm>
          <a:prstGeom prst="rect">
            <a:avLst/>
          </a:prstGeom>
        </p:spPr>
      </p:pic>
      <p:sp>
        <p:nvSpPr>
          <p:cNvPr id="5" name="Oválný bublinový popisek 4"/>
          <p:cNvSpPr/>
          <p:nvPr/>
        </p:nvSpPr>
        <p:spPr>
          <a:xfrm>
            <a:off x="2842265" y="2160106"/>
            <a:ext cx="3803374" cy="2146852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ano, tady Ti nabízím několik odkazů. Stačí jen kliknout!</a:t>
            </a:r>
          </a:p>
        </p:txBody>
      </p:sp>
      <p:sp>
        <p:nvSpPr>
          <p:cNvPr id="6" name="Mrak 5"/>
          <p:cNvSpPr/>
          <p:nvPr/>
        </p:nvSpPr>
        <p:spPr>
          <a:xfrm>
            <a:off x="7421217" y="2037900"/>
            <a:ext cx="3419061" cy="161676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Mrak 6"/>
          <p:cNvSpPr/>
          <p:nvPr/>
        </p:nvSpPr>
        <p:spPr>
          <a:xfrm>
            <a:off x="8116956" y="4300996"/>
            <a:ext cx="3419061" cy="255700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Mrak 7"/>
          <p:cNvSpPr/>
          <p:nvPr/>
        </p:nvSpPr>
        <p:spPr>
          <a:xfrm>
            <a:off x="4412973" y="4864215"/>
            <a:ext cx="3419061" cy="161676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901901" y="2487591"/>
            <a:ext cx="26901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 </a:t>
            </a:r>
            <a:r>
              <a:rPr lang="cs-CZ" sz="1600" dirty="0">
                <a:hlinkClick r:id="rId4"/>
              </a:rPr>
              <a:t>https://skolakov.eu/cesky-jazyk-2-trida/pismeno-e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776545" y="4625099"/>
            <a:ext cx="20637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hlinkClick r:id="rId5"/>
              </a:rPr>
              <a:t>https://www.onlinecviceni.cz/exc/pub_list_exc.php?action=show&amp;subject=%C4%8Cesk%C3%BD%20jazyk&amp;search_mode=search&amp;search1=Skupiny#selid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009320" y="5087821"/>
            <a:ext cx="22263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6"/>
              </a:rPr>
              <a:t>https://skolakov.eu/cesky-jazyk/2-trida/pismeno-%C4%9B/slova-s-de-te-ne/znamkovane-diktaty/cviceni1.htm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02570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9" b="100000" l="2381" r="100000">
                        <a14:foregroundMark x1="18254" y1="79474" x2="18254" y2="79474"/>
                        <a14:foregroundMark x1="25397" y1="82632" x2="25397" y2="82632"/>
                        <a14:foregroundMark x1="30159" y1="86316" x2="30159" y2="86316"/>
                        <a14:foregroundMark x1="11111" y1="87368" x2="11111" y2="87368"/>
                        <a14:foregroundMark x1="76984" y1="46842" x2="76984" y2="46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052" y="3487848"/>
            <a:ext cx="2234943" cy="3370152"/>
          </a:xfrm>
          <a:prstGeom prst="rect">
            <a:avLst/>
          </a:prstGeom>
        </p:spPr>
      </p:pic>
      <p:sp>
        <p:nvSpPr>
          <p:cNvPr id="5" name="Oválný bublinový popisek 4"/>
          <p:cNvSpPr/>
          <p:nvPr/>
        </p:nvSpPr>
        <p:spPr>
          <a:xfrm>
            <a:off x="2411897" y="344557"/>
            <a:ext cx="4667140" cy="3580613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Pokud ne, je to ode mě pro dnešek vše! Měj se krásně a pevně věřím, že tě vyučování se mnou bavilo! Tak třeba příště u dalšího učiva, ahoj!</a:t>
            </a:r>
          </a:p>
        </p:txBody>
      </p:sp>
    </p:spTree>
    <p:extLst>
      <p:ext uri="{BB962C8B-B14F-4D97-AF65-F5344CB8AC3E}">
        <p14:creationId xmlns:p14="http://schemas.microsoft.com/office/powerpoint/2010/main" val="942317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62527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>
                <a:solidFill>
                  <a:schemeClr val="bg1"/>
                </a:solidFill>
              </a:rPr>
              <a:t>Text o Sněhové královně: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Benešová, L. </a:t>
            </a:r>
            <a:r>
              <a:rPr lang="cs-CZ" i="1" dirty="0">
                <a:solidFill>
                  <a:schemeClr val="bg1"/>
                </a:solidFill>
              </a:rPr>
              <a:t>Skupiny </a:t>
            </a:r>
            <a:r>
              <a:rPr lang="cs-CZ" i="1" dirty="0" err="1">
                <a:solidFill>
                  <a:schemeClr val="bg1"/>
                </a:solidFill>
              </a:rPr>
              <a:t>dě</a:t>
            </a:r>
            <a:r>
              <a:rPr lang="cs-CZ" i="1" dirty="0">
                <a:solidFill>
                  <a:schemeClr val="bg1"/>
                </a:solidFill>
              </a:rPr>
              <a:t>-tě-ně: ZŠ Koperníkova</a:t>
            </a:r>
            <a:r>
              <a:rPr lang="cs-CZ" dirty="0">
                <a:solidFill>
                  <a:schemeClr val="bg1"/>
                </a:solidFill>
              </a:rPr>
              <a:t> [Online]. Dostupné z: https://www.yumpu.com/xx/document/read/4511464/skupiny-de-te-ne-zakladni-skola-kopernikova</a:t>
            </a:r>
          </a:p>
        </p:txBody>
      </p:sp>
    </p:spTree>
    <p:extLst>
      <p:ext uri="{BB962C8B-B14F-4D97-AF65-F5344CB8AC3E}">
        <p14:creationId xmlns:p14="http://schemas.microsoft.com/office/powerpoint/2010/main" val="191280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657225"/>
            <a:ext cx="10178322" cy="5772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0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den</a:t>
            </a:r>
          </a:p>
          <a:p>
            <a:pPr marL="0" indent="0" algn="ctr">
              <a:buNone/>
            </a:pPr>
            <a:r>
              <a:rPr lang="cs-CZ" sz="107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Slabiky </a:t>
            </a:r>
            <a:r>
              <a:rPr lang="cs-CZ" sz="107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</a:t>
            </a:r>
            <a:r>
              <a:rPr lang="cs-CZ" sz="107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tě, ně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02" r="100000">
                        <a14:foregroundMark x1="36036" y1="26056" x2="36036" y2="26056"/>
                        <a14:foregroundMark x1="60360" y1="33099" x2="60360" y2="330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9299" y="4329584"/>
            <a:ext cx="1976438" cy="25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04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6391" y="700438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cs-CZ" sz="6600" dirty="0">
                <a:solidFill>
                  <a:schemeClr val="bg1"/>
                </a:solidFill>
              </a:rPr>
              <a:t>Citace obrázků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286001"/>
            <a:ext cx="11542643" cy="3593591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Deset </a:t>
            </a:r>
            <a:r>
              <a:rPr lang="cs-CZ" dirty="0" err="1">
                <a:solidFill>
                  <a:schemeClr val="bg1"/>
                </a:solidFill>
              </a:rPr>
              <a:t>štastných</a:t>
            </a:r>
            <a:r>
              <a:rPr lang="cs-CZ" dirty="0">
                <a:solidFill>
                  <a:schemeClr val="bg1"/>
                </a:solidFill>
              </a:rPr>
              <a:t> dětí [Online]. In </a:t>
            </a:r>
            <a:r>
              <a:rPr lang="cs-CZ" i="1" dirty="0">
                <a:solidFill>
                  <a:schemeClr val="bg1"/>
                </a:solidFill>
              </a:rPr>
              <a:t>depositphotos.com</a:t>
            </a:r>
            <a:r>
              <a:rPr lang="cs-CZ" dirty="0">
                <a:solidFill>
                  <a:schemeClr val="bg1"/>
                </a:solidFill>
              </a:rPr>
              <a:t>. </a:t>
            </a:r>
            <a:r>
              <a:rPr lang="cs-CZ" dirty="0" err="1">
                <a:solidFill>
                  <a:schemeClr val="bg1"/>
                </a:solidFill>
              </a:rPr>
              <a:t>Retrieved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from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  <a:hlinkClick r:id="rId2"/>
              </a:rPr>
              <a:t>https://cz.depositphotos.com/vector-images/kreslen%C3%A1-postava-d%C3%ADvka.html?filter=illustration&amp;qview=65765397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Kreslená postava chlapec [Online]. In </a:t>
            </a:r>
            <a:r>
              <a:rPr lang="cs-CZ" i="1" dirty="0">
                <a:solidFill>
                  <a:schemeClr val="bg1"/>
                </a:solidFill>
              </a:rPr>
              <a:t>depositphotos.com</a:t>
            </a:r>
            <a:r>
              <a:rPr lang="cs-CZ" dirty="0">
                <a:solidFill>
                  <a:schemeClr val="bg1"/>
                </a:solidFill>
              </a:rPr>
              <a:t>. </a:t>
            </a:r>
            <a:r>
              <a:rPr lang="cs-CZ" dirty="0" err="1">
                <a:solidFill>
                  <a:schemeClr val="bg1"/>
                </a:solidFill>
              </a:rPr>
              <a:t>Retrieved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from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  <a:hlinkClick r:id="rId3"/>
              </a:rPr>
              <a:t>https://cz.depositphotos.com/vector-images/kreslen%C3%A1-postava-chlapec.html?filter=illustration&amp;qview=12382808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Ostatní použité obrázky jsou použity z klipartů.</a:t>
            </a:r>
            <a:endParaRPr lang="en-US" dirty="0"/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3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395" y="3300413"/>
            <a:ext cx="2910753" cy="3557587"/>
          </a:xfrm>
          <a:prstGeom prst="rect">
            <a:avLst/>
          </a:prstGeom>
        </p:spPr>
      </p:pic>
      <p:sp>
        <p:nvSpPr>
          <p:cNvPr id="5" name="Oválný bublinový popisek 4"/>
          <p:cNvSpPr/>
          <p:nvPr/>
        </p:nvSpPr>
        <p:spPr>
          <a:xfrm rot="153776">
            <a:off x="2381320" y="107378"/>
            <a:ext cx="4886325" cy="3743325"/>
          </a:xfrm>
          <a:prstGeom prst="wedgeEllipse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Ahoj kamarádi! Tak jsem tu zase. Dnes se však podíváme na první část učiva – na slabiky </a:t>
            </a:r>
            <a:r>
              <a:rPr lang="cs-CZ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</a:t>
            </a:r>
            <a:r>
              <a:rPr lang="cs-CZ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tě, ně.</a:t>
            </a:r>
            <a:r>
              <a:rPr lang="cs-CZ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jen si je pořádně prohlédněte a jdeme na to!</a:t>
            </a:r>
          </a:p>
        </p:txBody>
      </p:sp>
      <p:sp>
        <p:nvSpPr>
          <p:cNvPr id="6" name="Obdélník 5"/>
          <p:cNvSpPr/>
          <p:nvPr/>
        </p:nvSpPr>
        <p:spPr>
          <a:xfrm>
            <a:off x="7686674" y="571501"/>
            <a:ext cx="3114675" cy="1928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</a:t>
            </a:r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686674" y="2736278"/>
            <a:ext cx="3114675" cy="1928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</a:t>
            </a:r>
          </a:p>
        </p:txBody>
      </p:sp>
      <p:sp>
        <p:nvSpPr>
          <p:cNvPr id="8" name="Obdélník 7"/>
          <p:cNvSpPr/>
          <p:nvPr/>
        </p:nvSpPr>
        <p:spPr>
          <a:xfrm>
            <a:off x="7686673" y="4929188"/>
            <a:ext cx="3114675" cy="1928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</a:t>
            </a:r>
          </a:p>
        </p:txBody>
      </p:sp>
    </p:spTree>
    <p:extLst>
      <p:ext uri="{BB962C8B-B14F-4D97-AF65-F5344CB8AC3E}">
        <p14:creationId xmlns:p14="http://schemas.microsoft.com/office/powerpoint/2010/main" val="45876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88" l="0" r="100000">
                        <a14:foregroundMark x1="57692" y1="29775" x2="57692" y2="29775"/>
                        <a14:foregroundMark x1="28205" y1="50000" x2="28205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475" y="4010085"/>
            <a:ext cx="2633663" cy="300507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069306" y="409635"/>
            <a:ext cx="8086725" cy="21431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Slabiky </a:t>
            </a:r>
            <a:r>
              <a:rPr lang="cs-C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dě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-tě-ně píšeme </a:t>
            </a:r>
            <a:r>
              <a:rPr lang="cs-CZ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vždy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háčkem nad ě (např. </a:t>
            </a: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ti, </a:t>
            </a: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šíme se, </a:t>
            </a: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 apod.)</a:t>
            </a:r>
          </a:p>
        </p:txBody>
      </p:sp>
      <p:sp>
        <p:nvSpPr>
          <p:cNvPr id="7" name="Oválný bublinový popisek 6"/>
          <p:cNvSpPr/>
          <p:nvPr/>
        </p:nvSpPr>
        <p:spPr>
          <a:xfrm>
            <a:off x="3543301" y="2743200"/>
            <a:ext cx="2928937" cy="2214563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Zapamatuj si tyto tři slabiky!</a:t>
            </a:r>
          </a:p>
        </p:txBody>
      </p:sp>
      <p:sp>
        <p:nvSpPr>
          <p:cNvPr id="8" name="Ovál 7"/>
          <p:cNvSpPr/>
          <p:nvPr/>
        </p:nvSpPr>
        <p:spPr>
          <a:xfrm>
            <a:off x="7886699" y="3026599"/>
            <a:ext cx="1585913" cy="15001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ál 8"/>
          <p:cNvSpPr/>
          <p:nvPr/>
        </p:nvSpPr>
        <p:spPr>
          <a:xfrm>
            <a:off x="9863138" y="3686115"/>
            <a:ext cx="1585913" cy="15001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</a:t>
            </a:r>
          </a:p>
        </p:txBody>
      </p:sp>
      <p:sp>
        <p:nvSpPr>
          <p:cNvPr id="10" name="Ovál 9"/>
          <p:cNvSpPr/>
          <p:nvPr/>
        </p:nvSpPr>
        <p:spPr>
          <a:xfrm>
            <a:off x="7093743" y="4957763"/>
            <a:ext cx="1585913" cy="15001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</a:t>
            </a:r>
          </a:p>
        </p:txBody>
      </p:sp>
    </p:spTree>
    <p:extLst>
      <p:ext uri="{BB962C8B-B14F-4D97-AF65-F5344CB8AC3E}">
        <p14:creationId xmlns:p14="http://schemas.microsoft.com/office/powerpoint/2010/main" val="87675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 teď už se vrhneme na procvičování!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2257425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Nahraď obrázek slovem, které následně přepiš do bílého rámečku. </a:t>
            </a:r>
          </a:p>
        </p:txBody>
      </p:sp>
      <p:pic>
        <p:nvPicPr>
          <p:cNvPr id="4" name="Obrázek 3" descr="&lt;strong&gt;Děda&lt;/strong&gt; Татьянин Den Babičky A - Obrázek zdarma na Pixab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562" y="2681288"/>
            <a:ext cx="1759119" cy="2490788"/>
          </a:xfrm>
          <a:prstGeom prst="rect">
            <a:avLst/>
          </a:prstGeom>
        </p:spPr>
      </p:pic>
      <p:pic>
        <p:nvPicPr>
          <p:cNvPr id="5" name="Obrázek 4" descr="Snowman Christmas Winter · Free image on Pixab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609" y="2681288"/>
            <a:ext cx="2490788" cy="2490788"/>
          </a:xfrm>
          <a:prstGeom prst="rect">
            <a:avLst/>
          </a:prstGeom>
        </p:spPr>
      </p:pic>
      <p:pic>
        <p:nvPicPr>
          <p:cNvPr id="6" name="Obrázek 5" descr="Vektorová grafika zdarma: &lt;strong&gt;Koště&lt;/strong&gt;, Čistý, Ikona, Shrnutí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151" y="2750345"/>
            <a:ext cx="2457450" cy="214728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299303" y="5400675"/>
            <a:ext cx="2391635" cy="11001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600" dirty="0"/>
          </a:p>
        </p:txBody>
      </p:sp>
      <p:sp>
        <p:nvSpPr>
          <p:cNvPr id="9" name="Obdélník 8"/>
          <p:cNvSpPr/>
          <p:nvPr/>
        </p:nvSpPr>
        <p:spPr>
          <a:xfrm>
            <a:off x="4555609" y="5400675"/>
            <a:ext cx="2391635" cy="11001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600" dirty="0"/>
          </a:p>
        </p:txBody>
      </p:sp>
      <p:sp>
        <p:nvSpPr>
          <p:cNvPr id="10" name="Obdélník 9"/>
          <p:cNvSpPr/>
          <p:nvPr/>
        </p:nvSpPr>
        <p:spPr>
          <a:xfrm>
            <a:off x="7859540" y="5400675"/>
            <a:ext cx="2391635" cy="11001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13781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571501"/>
            <a:ext cx="10178322" cy="5457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Zvýrazni </a:t>
            </a:r>
            <a:r>
              <a:rPr lang="cs-CZ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modře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slova, ve kterých se objevují slabiky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dě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tě – ně.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514475" y="1685925"/>
            <a:ext cx="362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čarodějnice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151560" y="2798595"/>
            <a:ext cx="2700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utěrka</a:t>
            </a:r>
          </a:p>
        </p:txBody>
      </p:sp>
      <p:sp>
        <p:nvSpPr>
          <p:cNvPr id="7" name="TextovéPole 6"/>
          <p:cNvSpPr txBox="1"/>
          <p:nvPr/>
        </p:nvSpPr>
        <p:spPr>
          <a:xfrm rot="20329568">
            <a:off x="7207749" y="1565349"/>
            <a:ext cx="245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děravý</a:t>
            </a:r>
          </a:p>
        </p:txBody>
      </p:sp>
      <p:sp>
        <p:nvSpPr>
          <p:cNvPr id="8" name="TextovéPole 7"/>
          <p:cNvSpPr txBox="1"/>
          <p:nvPr/>
        </p:nvSpPr>
        <p:spPr>
          <a:xfrm rot="19605525">
            <a:off x="4502613" y="1493838"/>
            <a:ext cx="218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obrázek</a:t>
            </a:r>
          </a:p>
        </p:txBody>
      </p:sp>
      <p:sp>
        <p:nvSpPr>
          <p:cNvPr id="11" name="TextovéPole 10"/>
          <p:cNvSpPr txBox="1"/>
          <p:nvPr/>
        </p:nvSpPr>
        <p:spPr>
          <a:xfrm rot="9450807">
            <a:off x="5001791" y="2988438"/>
            <a:ext cx="170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těsto</a:t>
            </a:r>
          </a:p>
        </p:txBody>
      </p:sp>
      <p:sp>
        <p:nvSpPr>
          <p:cNvPr id="12" name="TextovéPole 11"/>
          <p:cNvSpPr txBox="1"/>
          <p:nvPr/>
        </p:nvSpPr>
        <p:spPr>
          <a:xfrm rot="20402999">
            <a:off x="2460016" y="4050756"/>
            <a:ext cx="1366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</a:p>
        </p:txBody>
      </p:sp>
      <p:sp>
        <p:nvSpPr>
          <p:cNvPr id="13" name="TextovéPole 12"/>
          <p:cNvSpPr txBox="1"/>
          <p:nvPr/>
        </p:nvSpPr>
        <p:spPr>
          <a:xfrm rot="20580122">
            <a:off x="5415832" y="3872347"/>
            <a:ext cx="264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některý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641292" y="5858682"/>
            <a:ext cx="2528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počítač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514475" y="5379810"/>
            <a:ext cx="3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dýně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260507" y="5786511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dlaně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474569" y="4900938"/>
            <a:ext cx="178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těšit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668931" y="2988438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pondělí</a:t>
            </a: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15" l="0" r="100000">
                        <a14:foregroundMark x1="51875" y1="22222" x2="51875" y2="22222"/>
                        <a14:foregroundMark x1="75000" y1="27485" x2="75000" y2="27485"/>
                        <a14:foregroundMark x1="41875" y1="79532" x2="41875" y2="79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8359" y="4322221"/>
            <a:ext cx="2372659" cy="2535779"/>
          </a:xfrm>
          <a:prstGeom prst="rect">
            <a:avLst/>
          </a:prstGeom>
        </p:spPr>
      </p:pic>
      <p:sp>
        <p:nvSpPr>
          <p:cNvPr id="21" name="Oválný bublinový popisek 20"/>
          <p:cNvSpPr/>
          <p:nvPr/>
        </p:nvSpPr>
        <p:spPr>
          <a:xfrm>
            <a:off x="9288909" y="1543050"/>
            <a:ext cx="2383979" cy="2273855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Kolik slov si zvýraznil modře?</a:t>
            </a:r>
          </a:p>
        </p:txBody>
      </p:sp>
    </p:spTree>
    <p:extLst>
      <p:ext uri="{BB962C8B-B14F-4D97-AF65-F5344CB8AC3E}">
        <p14:creationId xmlns:p14="http://schemas.microsoft.com/office/powerpoint/2010/main" val="118600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4540" y="349758"/>
            <a:ext cx="8563835" cy="6022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Nyní si vezmi sešit a psací potřeby. Z kytiček níže skládej slova dle příkladu. Slova si zapisuj do sešitu.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Flower Daisy Spring · Free vector graphic on Pixab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40" y="2014538"/>
            <a:ext cx="3029857" cy="4233862"/>
          </a:xfrm>
          <a:prstGeom prst="rect">
            <a:avLst/>
          </a:prstGeom>
        </p:spPr>
      </p:pic>
      <p:pic>
        <p:nvPicPr>
          <p:cNvPr id="5" name="Obrázek 4" descr="Flower Daisy Spring · Free vector graphic on Pixab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734" y="2295525"/>
            <a:ext cx="3029857" cy="423386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461150" y="3176325"/>
            <a:ext cx="676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rgbClr val="FF0000"/>
                </a:solidFill>
              </a:rPr>
              <a:t>dě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890884" y="3350132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tě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9" b="100000" l="2381" r="100000">
                        <a14:foregroundMark x1="18254" y1="79474" x2="18254" y2="79474"/>
                        <a14:foregroundMark x1="25397" y1="82632" x2="25397" y2="82632"/>
                        <a14:foregroundMark x1="30159" y1="86316" x2="30159" y2="86316"/>
                        <a14:foregroundMark x1="11111" y1="87368" x2="11111" y2="87368"/>
                        <a14:foregroundMark x1="76984" y1="46842" x2="76984" y2="46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8688" y="3761100"/>
            <a:ext cx="2137784" cy="3223643"/>
          </a:xfrm>
          <a:prstGeom prst="rect">
            <a:avLst/>
          </a:prstGeom>
        </p:spPr>
      </p:pic>
      <p:sp>
        <p:nvSpPr>
          <p:cNvPr id="9" name="Oválný bublinový popisek 8"/>
          <p:cNvSpPr/>
          <p:nvPr/>
        </p:nvSpPr>
        <p:spPr>
          <a:xfrm>
            <a:off x="8489725" y="1028701"/>
            <a:ext cx="3329542" cy="2440012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Mně napadá třeba slovo z první kytky – </a:t>
            </a:r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děti</a:t>
            </a:r>
            <a:r>
              <a:rPr lang="cs-CZ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Co napadá Tebe? Pusť se do toho!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575731" y="2295525"/>
            <a:ext cx="56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243263" y="2971800"/>
            <a:ext cx="785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lo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133192" y="3745741"/>
            <a:ext cx="619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ti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885231" y="3911367"/>
            <a:ext cx="709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mlá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612712" y="2828627"/>
            <a:ext cx="96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poz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975196" y="2757190"/>
            <a:ext cx="571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lo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683587" y="3114829"/>
            <a:ext cx="87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ko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546697" y="4103042"/>
            <a:ext cx="81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sto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299694" y="4159716"/>
            <a:ext cx="86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dí</a:t>
            </a:r>
            <a:endParaRPr lang="cs-CZ" sz="2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043271" y="3186879"/>
            <a:ext cx="87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koš</a:t>
            </a:r>
          </a:p>
        </p:txBody>
      </p:sp>
    </p:spTree>
    <p:extLst>
      <p:ext uri="{BB962C8B-B14F-4D97-AF65-F5344CB8AC3E}">
        <p14:creationId xmlns:p14="http://schemas.microsoft.com/office/powerpoint/2010/main" val="392471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800" dirty="0"/>
              <a:t>Gratuluji!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2" b="99528" l="575" r="100000">
                        <a14:foregroundMark x1="52299" y1="21226" x2="52299" y2="212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5032" y="2560315"/>
            <a:ext cx="3714968" cy="4526283"/>
          </a:xfrm>
          <a:prstGeom prst="rect">
            <a:avLst/>
          </a:prstGeom>
        </p:spPr>
      </p:pic>
      <p:sp>
        <p:nvSpPr>
          <p:cNvPr id="5" name="Oválný bublinový popisek 4"/>
          <p:cNvSpPr/>
          <p:nvPr/>
        </p:nvSpPr>
        <p:spPr>
          <a:xfrm rot="20516339">
            <a:off x="6293044" y="4464"/>
            <a:ext cx="3912034" cy="3175212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Zvlád</a:t>
            </a:r>
            <a:r>
              <a:rPr lang="cs-CZ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 jsi první část tohoto učiva. Pokud máš pocit, že by sis tyto tři slabiky ještě chtěl/a procvičit, klikni na odkaz v bublině</a:t>
            </a:r>
            <a:r>
              <a:rPr lang="cs-CZ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Mrak 5"/>
          <p:cNvSpPr/>
          <p:nvPr/>
        </p:nvSpPr>
        <p:spPr>
          <a:xfrm>
            <a:off x="1071562" y="3274689"/>
            <a:ext cx="7043737" cy="309753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Ještě chci procvičovat…</a:t>
            </a:r>
          </a:p>
          <a:p>
            <a:pPr algn="ctr"/>
            <a:r>
              <a:rPr lang="cs-CZ" dirty="0">
                <a:solidFill>
                  <a:schemeClr val="tx2"/>
                </a:solidFill>
                <a:hlinkClick r:id="rId4"/>
              </a:rPr>
              <a:t>https://www.onlinecviceni.cz/exc/pub_list_exc.php?action=show&amp;class=2&amp;subject=%C4%8Cesk%C3%BD%20jazyk&amp;search1=07.+P%C3%ADsmeno+%C4%9B&amp;topic=01.+Skupiny+d%C4%9B%2C+t%C4%9B%2C+n%C4%9B#selid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3578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</Template>
  <TotalTime>620</TotalTime>
  <Words>1134</Words>
  <Application>Microsoft Office PowerPoint</Application>
  <PresentationFormat>Widescreen</PresentationFormat>
  <Paragraphs>124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Gill Sans MT</vt:lpstr>
      <vt:lpstr>Impact</vt:lpstr>
      <vt:lpstr>Times New Roman</vt:lpstr>
      <vt:lpstr>Badge</vt:lpstr>
      <vt:lpstr>Slabiky dě, tě, ně, bě, pě, vě  materiál pro domácí výuku 2. ročník ZŠ</vt:lpstr>
      <vt:lpstr>Co nás bude čekat?</vt:lpstr>
      <vt:lpstr>PowerPoint Presentation</vt:lpstr>
      <vt:lpstr>PowerPoint Presentation</vt:lpstr>
      <vt:lpstr>PowerPoint Presentation</vt:lpstr>
      <vt:lpstr>A teď už se vrhneme na procvičování!</vt:lpstr>
      <vt:lpstr>PowerPoint Presentation</vt:lpstr>
      <vt:lpstr>PowerPoint Presentation</vt:lpstr>
      <vt:lpstr>Gratuluji!</vt:lpstr>
      <vt:lpstr>Správná řešení – 1. den</vt:lpstr>
      <vt:lpstr>PowerPoint Presentation</vt:lpstr>
      <vt:lpstr>PowerPoint Presentation</vt:lpstr>
      <vt:lpstr>PowerPoint Presentation</vt:lpstr>
      <vt:lpstr>Procvičování</vt:lpstr>
      <vt:lpstr>PowerPoint Presentation</vt:lpstr>
      <vt:lpstr>PowerPoint Presentation</vt:lpstr>
      <vt:lpstr>Výborně! Opět si zvládl/a další tři slabiky!</vt:lpstr>
      <vt:lpstr>PowerPoint Presentation</vt:lpstr>
      <vt:lpstr>Správná řešení – 2. den</vt:lpstr>
      <vt:lpstr>PowerPoint Presentation</vt:lpstr>
      <vt:lpstr>PowerPoint Presentation</vt:lpstr>
      <vt:lpstr>PowerPoint Presentation</vt:lpstr>
      <vt:lpstr>Tak se pustíme do závěrečného opakování! Jsi připraven/a?</vt:lpstr>
      <vt:lpstr>Úkoly k textu</vt:lpstr>
      <vt:lpstr>Správná řešení – 3. den</vt:lpstr>
      <vt:lpstr>Gratuluji! Zvládl/a si učivo!</vt:lpstr>
      <vt:lpstr>Potřebuješ toto učivo ještě procvičovat? </vt:lpstr>
      <vt:lpstr>PowerPoint Presentation</vt:lpstr>
      <vt:lpstr>Použité zdroje</vt:lpstr>
      <vt:lpstr>Citace obrázků</vt:lpstr>
    </vt:vector>
  </TitlesOfParts>
  <Manager>Adriana Wiegerová</Manager>
  <Company>Univerzita Tomáše Bati ve Zlíně, Fakulta humanitních studií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Stružková</dc:creator>
  <cp:lastModifiedBy>Juraj Obonya</cp:lastModifiedBy>
  <cp:revision>46</cp:revision>
  <dcterms:created xsi:type="dcterms:W3CDTF">2020-12-14T13:20:52Z</dcterms:created>
  <dcterms:modified xsi:type="dcterms:W3CDTF">2022-01-27T01:41:55Z</dcterms:modified>
</cp:coreProperties>
</file>