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61" r:id="rId5"/>
    <p:sldMasterId id="2147483674" r:id="rId6"/>
    <p:sldMasterId id="2147483687" r:id="rId7"/>
  </p:sldMasterIdLst>
  <p:sldIdLst>
    <p:sldId id="256" r:id="rId8"/>
    <p:sldId id="277" r:id="rId9"/>
    <p:sldId id="264" r:id="rId10"/>
    <p:sldId id="266" r:id="rId11"/>
    <p:sldId id="286" r:id="rId12"/>
    <p:sldId id="265" r:id="rId13"/>
    <p:sldId id="274" r:id="rId14"/>
    <p:sldId id="287" r:id="rId15"/>
    <p:sldId id="280" r:id="rId16"/>
    <p:sldId id="268" r:id="rId17"/>
    <p:sldId id="269" r:id="rId18"/>
    <p:sldId id="282" r:id="rId19"/>
    <p:sldId id="285" r:id="rId20"/>
    <p:sldId id="283" r:id="rId21"/>
    <p:sldId id="281" r:id="rId22"/>
    <p:sldId id="284" r:id="rId23"/>
    <p:sldId id="261" r:id="rId24"/>
    <p:sldId id="262" r:id="rId25"/>
  </p:sldIdLst>
  <p:sldSz cx="10080625" cy="5670550"/>
  <p:notesSz cx="7559675" cy="106918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7804"/>
    <a:srgbClr val="9746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7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olesakova\AppData\Local\Microsoft\Windows\INetCache\Content.Outlook\BGV13L1Q\GRAF%20202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31949593869388E-2"/>
          <c:y val="3.8604287811684027E-2"/>
          <c:w val="0.93557688045870224"/>
          <c:h val="0.66002555012491815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List1!$C$1</c:f>
              <c:strCache>
                <c:ptCount val="1"/>
                <c:pt idx="0">
                  <c:v>AR 2020/21</c:v>
                </c:pt>
              </c:strCache>
            </c:strRef>
          </c:tx>
          <c:spPr>
            <a:solidFill>
              <a:schemeClr val="accent2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List1!$A$2:$B$12</c:f>
              <c:multiLvlStrCache>
                <c:ptCount val="11"/>
                <c:lvl>
                  <c:pt idx="0">
                    <c:v>Studijní stáže</c:v>
                  </c:pt>
                  <c:pt idx="1">
                    <c:v>Praktické stáže</c:v>
                  </c:pt>
                  <c:pt idx="3">
                    <c:v>Studijní stáže</c:v>
                  </c:pt>
                  <c:pt idx="4">
                    <c:v>Praktické stáže</c:v>
                  </c:pt>
                  <c:pt idx="6">
                    <c:v>Výuková mobilita</c:v>
                  </c:pt>
                  <c:pt idx="7">
                    <c:v>Školení</c:v>
                  </c:pt>
                  <c:pt idx="9">
                    <c:v>Výuková mobilita</c:v>
                  </c:pt>
                  <c:pt idx="10">
                    <c:v>Školení</c:v>
                  </c:pt>
                </c:lvl>
                <c:lvl>
                  <c:pt idx="0">
                    <c:v>VÝJEZDY studentů</c:v>
                  </c:pt>
                  <c:pt idx="3">
                    <c:v>PŘÍJEZDY studentů</c:v>
                  </c:pt>
                  <c:pt idx="6">
                    <c:v>VÝJEZDY zaměstnanci</c:v>
                  </c:pt>
                  <c:pt idx="9">
                    <c:v>PŘÍJEZDY zaměstnanci</c:v>
                  </c:pt>
                </c:lvl>
              </c:multiLvlStrCache>
            </c:multiLvlStrRef>
          </c:cat>
          <c:val>
            <c:numRef>
              <c:f>List1!$C$2:$C$12</c:f>
              <c:numCache>
                <c:formatCode>General</c:formatCode>
                <c:ptCount val="11"/>
                <c:pt idx="0">
                  <c:v>10</c:v>
                </c:pt>
                <c:pt idx="1">
                  <c:v>4</c:v>
                </c:pt>
                <c:pt idx="3">
                  <c:v>8</c:v>
                </c:pt>
                <c:pt idx="4">
                  <c:v>0</c:v>
                </c:pt>
                <c:pt idx="6">
                  <c:v>1</c:v>
                </c:pt>
                <c:pt idx="7">
                  <c:v>1</c:v>
                </c:pt>
                <c:pt idx="9">
                  <c:v>2</c:v>
                </c:pt>
                <c:pt idx="1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33-42CF-9E56-1C1F82EA118B}"/>
            </c:ext>
          </c:extLst>
        </c:ser>
        <c:ser>
          <c:idx val="2"/>
          <c:order val="1"/>
          <c:tx>
            <c:strRef>
              <c:f>List1!$D$1</c:f>
              <c:strCache>
                <c:ptCount val="1"/>
                <c:pt idx="0">
                  <c:v>AR 2021/22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List1!$A$2:$B$12</c:f>
              <c:multiLvlStrCache>
                <c:ptCount val="11"/>
                <c:lvl>
                  <c:pt idx="0">
                    <c:v>Studijní stáže</c:v>
                  </c:pt>
                  <c:pt idx="1">
                    <c:v>Praktické stáže</c:v>
                  </c:pt>
                  <c:pt idx="3">
                    <c:v>Studijní stáže</c:v>
                  </c:pt>
                  <c:pt idx="4">
                    <c:v>Praktické stáže</c:v>
                  </c:pt>
                  <c:pt idx="6">
                    <c:v>Výuková mobilita</c:v>
                  </c:pt>
                  <c:pt idx="7">
                    <c:v>Školení</c:v>
                  </c:pt>
                  <c:pt idx="9">
                    <c:v>Výuková mobilita</c:v>
                  </c:pt>
                  <c:pt idx="10">
                    <c:v>Školení</c:v>
                  </c:pt>
                </c:lvl>
                <c:lvl>
                  <c:pt idx="0">
                    <c:v>VÝJEZDY studentů</c:v>
                  </c:pt>
                  <c:pt idx="3">
                    <c:v>PŘÍJEZDY studentů</c:v>
                  </c:pt>
                  <c:pt idx="6">
                    <c:v>VÝJEZDY zaměstnanci</c:v>
                  </c:pt>
                  <c:pt idx="9">
                    <c:v>PŘÍJEZDY zaměstnanci</c:v>
                  </c:pt>
                </c:lvl>
              </c:multiLvlStrCache>
            </c:multiLvlStrRef>
          </c:cat>
          <c:val>
            <c:numRef>
              <c:f>List1!$D$2:$D$12</c:f>
              <c:numCache>
                <c:formatCode>General</c:formatCode>
                <c:ptCount val="11"/>
                <c:pt idx="0">
                  <c:v>16</c:v>
                </c:pt>
                <c:pt idx="1">
                  <c:v>2</c:v>
                </c:pt>
                <c:pt idx="3">
                  <c:v>9</c:v>
                </c:pt>
                <c:pt idx="4">
                  <c:v>0</c:v>
                </c:pt>
                <c:pt idx="6">
                  <c:v>5</c:v>
                </c:pt>
                <c:pt idx="7">
                  <c:v>4</c:v>
                </c:pt>
                <c:pt idx="9">
                  <c:v>4</c:v>
                </c:pt>
                <c:pt idx="1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C33-42CF-9E56-1C1F82EA118B}"/>
            </c:ext>
          </c:extLst>
        </c:ser>
        <c:ser>
          <c:idx val="3"/>
          <c:order val="2"/>
          <c:tx>
            <c:strRef>
              <c:f>List1!$E$1</c:f>
              <c:strCache>
                <c:ptCount val="1"/>
                <c:pt idx="0">
                  <c:v>AR 2022/23</c:v>
                </c:pt>
              </c:strCache>
            </c:strRef>
          </c:tx>
          <c:spPr>
            <a:solidFill>
              <a:schemeClr val="accent2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List1!$A$2:$B$12</c:f>
              <c:multiLvlStrCache>
                <c:ptCount val="11"/>
                <c:lvl>
                  <c:pt idx="0">
                    <c:v>Studijní stáže</c:v>
                  </c:pt>
                  <c:pt idx="1">
                    <c:v>Praktické stáže</c:v>
                  </c:pt>
                  <c:pt idx="3">
                    <c:v>Studijní stáže</c:v>
                  </c:pt>
                  <c:pt idx="4">
                    <c:v>Praktické stáže</c:v>
                  </c:pt>
                  <c:pt idx="6">
                    <c:v>Výuková mobilita</c:v>
                  </c:pt>
                  <c:pt idx="7">
                    <c:v>Školení</c:v>
                  </c:pt>
                  <c:pt idx="9">
                    <c:v>Výuková mobilita</c:v>
                  </c:pt>
                  <c:pt idx="10">
                    <c:v>Školení</c:v>
                  </c:pt>
                </c:lvl>
                <c:lvl>
                  <c:pt idx="0">
                    <c:v>VÝJEZDY studentů</c:v>
                  </c:pt>
                  <c:pt idx="3">
                    <c:v>PŘÍJEZDY studentů</c:v>
                  </c:pt>
                  <c:pt idx="6">
                    <c:v>VÝJEZDY zaměstnanci</c:v>
                  </c:pt>
                  <c:pt idx="9">
                    <c:v>PŘÍJEZDY zaměstnanci</c:v>
                  </c:pt>
                </c:lvl>
              </c:multiLvlStrCache>
            </c:multiLvlStrRef>
          </c:cat>
          <c:val>
            <c:numRef>
              <c:f>List1!$E$2:$E$12</c:f>
              <c:numCache>
                <c:formatCode>General</c:formatCode>
                <c:ptCount val="11"/>
                <c:pt idx="0">
                  <c:v>34</c:v>
                </c:pt>
                <c:pt idx="1">
                  <c:v>5</c:v>
                </c:pt>
                <c:pt idx="3">
                  <c:v>32</c:v>
                </c:pt>
                <c:pt idx="4">
                  <c:v>0</c:v>
                </c:pt>
                <c:pt idx="6">
                  <c:v>13</c:v>
                </c:pt>
                <c:pt idx="7">
                  <c:v>3</c:v>
                </c:pt>
                <c:pt idx="9">
                  <c:v>12</c:v>
                </c:pt>
                <c:pt idx="1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C33-42CF-9E56-1C1F82EA118B}"/>
            </c:ext>
          </c:extLst>
        </c:ser>
        <c:ser>
          <c:idx val="4"/>
          <c:order val="3"/>
          <c:tx>
            <c:strRef>
              <c:f>List1!$F$1</c:f>
              <c:strCache>
                <c:ptCount val="1"/>
                <c:pt idx="0">
                  <c:v>AR 2023/24</c:v>
                </c:pt>
              </c:strCache>
            </c:strRef>
          </c:tx>
          <c:spPr>
            <a:solidFill>
              <a:schemeClr val="accent2">
                <a:tint val="54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List1!$A$2:$B$12</c:f>
              <c:multiLvlStrCache>
                <c:ptCount val="11"/>
                <c:lvl>
                  <c:pt idx="0">
                    <c:v>Studijní stáže</c:v>
                  </c:pt>
                  <c:pt idx="1">
                    <c:v>Praktické stáže</c:v>
                  </c:pt>
                  <c:pt idx="3">
                    <c:v>Studijní stáže</c:v>
                  </c:pt>
                  <c:pt idx="4">
                    <c:v>Praktické stáže</c:v>
                  </c:pt>
                  <c:pt idx="6">
                    <c:v>Výuková mobilita</c:v>
                  </c:pt>
                  <c:pt idx="7">
                    <c:v>Školení</c:v>
                  </c:pt>
                  <c:pt idx="9">
                    <c:v>Výuková mobilita</c:v>
                  </c:pt>
                  <c:pt idx="10">
                    <c:v>Školení</c:v>
                  </c:pt>
                </c:lvl>
                <c:lvl>
                  <c:pt idx="0">
                    <c:v>VÝJEZDY studentů</c:v>
                  </c:pt>
                  <c:pt idx="3">
                    <c:v>PŘÍJEZDY studentů</c:v>
                  </c:pt>
                  <c:pt idx="6">
                    <c:v>VÝJEZDY zaměstnanci</c:v>
                  </c:pt>
                  <c:pt idx="9">
                    <c:v>PŘÍJEZDY zaměstnanci</c:v>
                  </c:pt>
                </c:lvl>
              </c:multiLvlStrCache>
            </c:multiLvlStrRef>
          </c:cat>
          <c:val>
            <c:numRef>
              <c:f>List1!$F$2:$F$12</c:f>
              <c:numCache>
                <c:formatCode>General</c:formatCode>
                <c:ptCount val="11"/>
                <c:pt idx="0">
                  <c:v>27</c:v>
                </c:pt>
                <c:pt idx="1">
                  <c:v>6</c:v>
                </c:pt>
                <c:pt idx="3">
                  <c:v>21</c:v>
                </c:pt>
                <c:pt idx="4">
                  <c:v>4</c:v>
                </c:pt>
                <c:pt idx="6">
                  <c:v>14</c:v>
                </c:pt>
                <c:pt idx="7">
                  <c:v>1</c:v>
                </c:pt>
                <c:pt idx="9">
                  <c:v>5</c:v>
                </c:pt>
                <c:pt idx="10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C33-42CF-9E56-1C1F82EA118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56489632"/>
        <c:axId val="356491600"/>
      </c:barChart>
      <c:catAx>
        <c:axId val="356489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56491600"/>
        <c:crosses val="autoZero"/>
        <c:auto val="1"/>
        <c:lblAlgn val="ctr"/>
        <c:lblOffset val="100"/>
        <c:noMultiLvlLbl val="0"/>
      </c:catAx>
      <c:valAx>
        <c:axId val="3564916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56489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91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07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12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13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14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29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32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33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37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45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50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51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52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cs-CZ" sz="4400" b="0" strike="noStrike" spc="-1">
                <a:latin typeface="Arial"/>
              </a:rPr>
              <a:t>Klikněte pro úpravu formátu textu nadpisu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200" b="0" strike="noStrike" spc="-1">
                <a:latin typeface="Arial"/>
              </a:rPr>
              <a:t>Klikněte pro úpravu formátu textu osnovy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800" b="0" strike="noStrike" spc="-1">
                <a:latin typeface="Arial"/>
              </a:rPr>
              <a:t>Druhá úroveň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400" b="0" strike="noStrike" spc="-1">
                <a:latin typeface="Arial"/>
              </a:rPr>
              <a:t>Třetí úroveň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000" b="0" strike="noStrike" spc="-1">
                <a:latin typeface="Arial"/>
              </a:rPr>
              <a:t>Čtvrtá úroveň osnovy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Pátá úroveň osnovy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Šestá úroveň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Sedmá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cs-CZ" sz="4400" b="0" strike="noStrike" spc="-1">
                <a:latin typeface="Arial"/>
              </a:rPr>
              <a:t>Klikněte pro úpravu formátu textu nadpisu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200" b="0" strike="noStrike" spc="-1">
                <a:latin typeface="Arial"/>
              </a:rPr>
              <a:t>Klikněte pro úpravu formátu textu osnovy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800" b="0" strike="noStrike" spc="-1">
                <a:latin typeface="Arial"/>
              </a:rPr>
              <a:t>Druhá úroveň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400" b="0" strike="noStrike" spc="-1">
                <a:latin typeface="Arial"/>
              </a:rPr>
              <a:t>Třetí úroveň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000" b="0" strike="noStrike" spc="-1">
                <a:latin typeface="Arial"/>
              </a:rPr>
              <a:t>Čtvrtá úroveň osnovy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Pátá úroveň osnovy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Šestá úroveň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Sedmá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504000" y="225720"/>
            <a:ext cx="9071640" cy="946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r>
              <a:rPr lang="cs-CZ" sz="1800" b="0" strike="noStrike" spc="-1">
                <a:latin typeface="Arial"/>
              </a:rPr>
              <a:t>Klikněte pro úpravu formátu textu nadpisu</a:t>
            </a: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156816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latin typeface="Arial"/>
              </a:rPr>
              <a:t>Klikněte pro úpravu formátu textu osnovy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1800" b="0" strike="noStrike" spc="-1">
                <a:latin typeface="Arial"/>
              </a:rPr>
              <a:t>Druhá úroveň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latin typeface="Arial"/>
              </a:rPr>
              <a:t>Třetí úroveň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1800" b="0" strike="noStrike" spc="-1">
                <a:latin typeface="Arial"/>
              </a:rPr>
              <a:t>Čtvrtá úroveň osnovy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latin typeface="Arial"/>
              </a:rPr>
              <a:t>Pátá úroveň osnovy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latin typeface="Arial"/>
              </a:rPr>
              <a:t>Šestá úroveň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latin typeface="Arial"/>
              </a:rPr>
              <a:t>Sedmá úroveň</a:t>
            </a: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1640" cy="156816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latin typeface="Arial"/>
              </a:rPr>
              <a:t>Klikněte pro úpravu formátu textu osnovy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1800" b="0" strike="noStrike" spc="-1">
                <a:latin typeface="Arial"/>
              </a:rPr>
              <a:t>Druhá úroveň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latin typeface="Arial"/>
              </a:rPr>
              <a:t>Třetí úroveň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1800" b="0" strike="noStrike" spc="-1">
                <a:latin typeface="Arial"/>
              </a:rPr>
              <a:t>Čtvrtá úroveň osnovy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latin typeface="Arial"/>
              </a:rPr>
              <a:t>Pátá úroveň osnovy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latin typeface="Arial"/>
              </a:rPr>
              <a:t>Šestá úroveň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latin typeface="Arial"/>
              </a:rPr>
              <a:t>Sedmá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cs-CZ" sz="4400" b="0" strike="noStrike" spc="-1">
                <a:latin typeface="Arial"/>
              </a:rPr>
              <a:t>Klikněte pro úpravu formátu textu nadpisu</a:t>
            </a: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200" b="0" strike="noStrike" spc="-1">
                <a:latin typeface="Arial"/>
              </a:rPr>
              <a:t>Klikněte pro úpravu formátu textu osnovy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800" b="0" strike="noStrike" spc="-1">
                <a:latin typeface="Arial"/>
              </a:rPr>
              <a:t>Druhá úroveň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400" b="0" strike="noStrike" spc="-1">
                <a:latin typeface="Arial"/>
              </a:rPr>
              <a:t>Třetí úroveň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000" b="0" strike="noStrike" spc="-1">
                <a:latin typeface="Arial"/>
              </a:rPr>
              <a:t>Čtvrtá úroveň osnovy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Pátá úroveň osnovy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Šestá úroveň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Sedmá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jpg"/><Relationship Id="rId4" Type="http://schemas.openxmlformats.org/officeDocument/2006/relationships/hyperlink" Target="https://fhs.utb.cz/o-fakulte/propagace/tiskoviny/h-zurnal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silhanova@utb.cz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7.xml"/><Relationship Id="rId5" Type="http://schemas.openxmlformats.org/officeDocument/2006/relationships/hyperlink" Target="mailto:bymova@utb.cz" TargetMode="External"/><Relationship Id="rId4" Type="http://schemas.openxmlformats.org/officeDocument/2006/relationships/hyperlink" Target="mailto:polesakova@utb.cz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CustomShape 1"/>
          <p:cNvSpPr/>
          <p:nvPr/>
        </p:nvSpPr>
        <p:spPr>
          <a:xfrm>
            <a:off x="3528000" y="2732040"/>
            <a:ext cx="5542920" cy="98488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cs-CZ" sz="3200" b="1" strike="noStrike" spc="-1" dirty="0" smtClean="0">
                <a:solidFill>
                  <a:srgbClr val="B47804"/>
                </a:solidFill>
                <a:latin typeface="Source Sans Pro"/>
                <a:ea typeface="DejaVu Sans"/>
              </a:rPr>
              <a:t>Setkání zaměstnanců FHS</a:t>
            </a:r>
          </a:p>
          <a:p>
            <a:pPr>
              <a:lnSpc>
                <a:spcPct val="100000"/>
              </a:lnSpc>
            </a:pPr>
            <a:r>
              <a:rPr lang="cs-CZ" sz="3200" b="1" spc="-1" dirty="0" smtClean="0">
                <a:solidFill>
                  <a:srgbClr val="B47804"/>
                </a:solidFill>
                <a:latin typeface="Source Sans Pro"/>
              </a:rPr>
              <a:t>13. 9. 2024</a:t>
            </a:r>
            <a:endParaRPr lang="cs-CZ" sz="3200" b="0" strike="noStrike" spc="-1" dirty="0">
              <a:latin typeface="Arial"/>
            </a:endParaRPr>
          </a:p>
        </p:txBody>
      </p:sp>
      <p:sp>
        <p:nvSpPr>
          <p:cNvPr id="154" name="CustomShape 2"/>
          <p:cNvSpPr/>
          <p:nvPr/>
        </p:nvSpPr>
        <p:spPr>
          <a:xfrm>
            <a:off x="3528000" y="4426200"/>
            <a:ext cx="4750920" cy="61555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r>
              <a:rPr lang="cs-CZ" sz="2000" b="1" dirty="0" smtClean="0">
                <a:latin typeface="Source Sans Pro"/>
              </a:rPr>
              <a:t>Mgr</a:t>
            </a:r>
            <a:r>
              <a:rPr lang="cs-CZ" sz="2000" b="1" dirty="0">
                <a:latin typeface="Source Sans Pro"/>
              </a:rPr>
              <a:t>. Renata Šilhánová</a:t>
            </a:r>
            <a:r>
              <a:rPr lang="cs-CZ" sz="2000" b="1" dirty="0" smtClean="0">
                <a:latin typeface="Source Sans Pro"/>
              </a:rPr>
              <a:t>, Ph.D. </a:t>
            </a:r>
            <a:endParaRPr lang="cs-CZ" sz="2000" dirty="0">
              <a:latin typeface="Source Sans Pro"/>
            </a:endParaRPr>
          </a:p>
          <a:p>
            <a:r>
              <a:rPr lang="cs-CZ" sz="2000" dirty="0" smtClean="0">
                <a:latin typeface="Source Sans Pro"/>
              </a:rPr>
              <a:t>proděkanka </a:t>
            </a:r>
            <a:r>
              <a:rPr lang="cs-CZ" sz="2000" dirty="0">
                <a:latin typeface="Source Sans Pro"/>
              </a:rPr>
              <a:t>pro vnější </a:t>
            </a:r>
            <a:r>
              <a:rPr lang="cs-CZ" sz="2000" dirty="0" smtClean="0">
                <a:latin typeface="Source Sans Pro"/>
              </a:rPr>
              <a:t>vztahy</a:t>
            </a:r>
            <a:endParaRPr lang="cs-CZ" sz="2000" dirty="0">
              <a:latin typeface="Source Sans Pro"/>
            </a:endParaRPr>
          </a:p>
        </p:txBody>
      </p:sp>
      <p:sp>
        <p:nvSpPr>
          <p:cNvPr id="155" name="Line 3"/>
          <p:cNvSpPr/>
          <p:nvPr/>
        </p:nvSpPr>
        <p:spPr>
          <a:xfrm>
            <a:off x="3528000" y="4284000"/>
            <a:ext cx="792000" cy="0"/>
          </a:xfrm>
          <a:prstGeom prst="line">
            <a:avLst/>
          </a:prstGeom>
          <a:ln w="57240">
            <a:solidFill>
              <a:srgbClr val="B4780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CustomShape 1"/>
          <p:cNvSpPr/>
          <p:nvPr/>
        </p:nvSpPr>
        <p:spPr>
          <a:xfrm>
            <a:off x="1043603" y="657049"/>
            <a:ext cx="6334920" cy="61555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cs-CZ" sz="4000" b="1" spc="-1" dirty="0" smtClean="0">
                <a:solidFill>
                  <a:srgbClr val="B47804"/>
                </a:solidFill>
                <a:latin typeface="Source Sans Pro"/>
              </a:rPr>
              <a:t>Propagace</a:t>
            </a:r>
            <a:endParaRPr lang="cs-CZ" sz="4000" b="1" spc="-1" dirty="0">
              <a:solidFill>
                <a:srgbClr val="B47804"/>
              </a:solidFill>
              <a:latin typeface="Source Sans Pro"/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1024561" y="1272602"/>
            <a:ext cx="7158739" cy="445455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cs-CZ" sz="2400" dirty="0">
                <a:latin typeface="Libre Baskerville"/>
              </a:rPr>
              <a:t>Klíčové </a:t>
            </a:r>
            <a:r>
              <a:rPr lang="cs-CZ" sz="2400" dirty="0" smtClean="0">
                <a:latin typeface="Libre Baskerville"/>
              </a:rPr>
              <a:t>aktivity</a:t>
            </a:r>
          </a:p>
          <a:p>
            <a:pPr marL="0" indent="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endParaRPr lang="cs-CZ" sz="1000" dirty="0" smtClean="0"/>
          </a:p>
          <a:p>
            <a:pPr marL="285750" indent="-285750">
              <a:lnSpc>
                <a:spcPct val="10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cs-CZ" sz="1200" b="1" dirty="0" smtClean="0">
                <a:solidFill>
                  <a:srgbClr val="B47804"/>
                </a:solidFill>
                <a:latin typeface="Libre Baskerville"/>
              </a:rPr>
              <a:t>Propagace </a:t>
            </a:r>
            <a:r>
              <a:rPr lang="cs-CZ" sz="1200" b="1" dirty="0">
                <a:solidFill>
                  <a:srgbClr val="B47804"/>
                </a:solidFill>
                <a:latin typeface="Libre Baskerville"/>
              </a:rPr>
              <a:t>studia na FHS (uchazeči)</a:t>
            </a:r>
            <a:r>
              <a:rPr lang="cs-CZ" sz="1200" dirty="0">
                <a:solidFill>
                  <a:srgbClr val="222222"/>
                </a:solidFill>
                <a:latin typeface="Libre Baskerville"/>
              </a:rPr>
              <a:t> → veletrhy Gaudeamus, </a:t>
            </a:r>
            <a:r>
              <a:rPr lang="cs-CZ" sz="1200" dirty="0" smtClean="0">
                <a:solidFill>
                  <a:srgbClr val="222222"/>
                </a:solidFill>
                <a:latin typeface="Libre Baskerville"/>
              </a:rPr>
              <a:t>DOD, </a:t>
            </a:r>
            <a:r>
              <a:rPr lang="cs-CZ" sz="1200" dirty="0">
                <a:solidFill>
                  <a:srgbClr val="222222"/>
                </a:solidFill>
                <a:latin typeface="Libre Baskerville"/>
              </a:rPr>
              <a:t>návštěvy středních škol</a:t>
            </a:r>
            <a:r>
              <a:rPr lang="cs-CZ" sz="1200" dirty="0" smtClean="0">
                <a:solidFill>
                  <a:srgbClr val="222222"/>
                </a:solidFill>
                <a:latin typeface="Libre Baskerville"/>
              </a:rPr>
              <a:t>, placené reklama na </a:t>
            </a:r>
            <a:r>
              <a:rPr lang="cs-CZ" sz="1200" dirty="0">
                <a:solidFill>
                  <a:srgbClr val="222222"/>
                </a:solidFill>
                <a:latin typeface="Libre Baskerville"/>
              </a:rPr>
              <a:t>sociálních sítích, inzerce v časopise Kam po maturitě</a:t>
            </a:r>
            <a:r>
              <a:rPr lang="cs-CZ" sz="1200" dirty="0" smtClean="0">
                <a:solidFill>
                  <a:srgbClr val="222222"/>
                </a:solidFill>
                <a:latin typeface="Libre Baskerville"/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ct val="20000"/>
              </a:spcBef>
              <a:buNone/>
            </a:pPr>
            <a:endParaRPr lang="cs-CZ" sz="1200" dirty="0">
              <a:solidFill>
                <a:srgbClr val="222222"/>
              </a:solidFill>
              <a:latin typeface="Libre Baskerville"/>
            </a:endParaRPr>
          </a:p>
          <a:p>
            <a:pPr marL="285750" indent="-2857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Blip>
                <a:blip r:embed="rId3"/>
              </a:buBlip>
            </a:pPr>
            <a:r>
              <a:rPr lang="cs-CZ" sz="1200" dirty="0" smtClean="0">
                <a:solidFill>
                  <a:srgbClr val="222222"/>
                </a:solidFill>
                <a:latin typeface="Libre Baskerville"/>
              </a:rPr>
              <a:t>Soustavná propagace fakulty a komunikace se studenty prostřednictvím fakultního </a:t>
            </a:r>
            <a:r>
              <a:rPr lang="cs-CZ" sz="1200" dirty="0" err="1" smtClean="0">
                <a:solidFill>
                  <a:srgbClr val="222222"/>
                </a:solidFill>
                <a:latin typeface="Libre Baskerville"/>
              </a:rPr>
              <a:t>facebooku</a:t>
            </a:r>
            <a:r>
              <a:rPr lang="cs-CZ" sz="1200" dirty="0" smtClean="0">
                <a:solidFill>
                  <a:srgbClr val="222222"/>
                </a:solidFill>
                <a:latin typeface="Libre Baskerville"/>
              </a:rPr>
              <a:t>, </a:t>
            </a:r>
            <a:r>
              <a:rPr lang="cs-CZ" sz="1200" dirty="0" err="1" smtClean="0">
                <a:solidFill>
                  <a:srgbClr val="222222"/>
                </a:solidFill>
                <a:latin typeface="Libre Baskerville"/>
              </a:rPr>
              <a:t>instagramu</a:t>
            </a:r>
            <a:r>
              <a:rPr lang="cs-CZ" sz="1200" dirty="0" smtClean="0">
                <a:solidFill>
                  <a:srgbClr val="222222"/>
                </a:solidFill>
                <a:latin typeface="Libre Baskerville"/>
              </a:rPr>
              <a:t> a </a:t>
            </a:r>
            <a:r>
              <a:rPr lang="cs-CZ" sz="1200" dirty="0" err="1" smtClean="0">
                <a:solidFill>
                  <a:srgbClr val="222222"/>
                </a:solidFill>
                <a:latin typeface="Libre Baskerville"/>
              </a:rPr>
              <a:t>twitteru</a:t>
            </a:r>
            <a:r>
              <a:rPr lang="cs-CZ" sz="1200" dirty="0" smtClean="0">
                <a:solidFill>
                  <a:srgbClr val="222222"/>
                </a:solidFill>
                <a:latin typeface="Libre Baskerville"/>
              </a:rPr>
              <a:t> (síť X);</a:t>
            </a:r>
          </a:p>
          <a:p>
            <a:pPr marL="0" indent="0">
              <a:lnSpc>
                <a:spcPct val="100000"/>
              </a:lnSpc>
              <a:spcBef>
                <a:spcPct val="20000"/>
              </a:spcBef>
              <a:buNone/>
            </a:pPr>
            <a:endParaRPr lang="cs-CZ" sz="1200" dirty="0" smtClean="0">
              <a:solidFill>
                <a:srgbClr val="222222"/>
              </a:solidFill>
              <a:latin typeface="Libre Baskerville"/>
            </a:endParaRPr>
          </a:p>
          <a:p>
            <a:pPr marL="285750" indent="-2857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Blip>
                <a:blip r:embed="rId3"/>
              </a:buBlip>
            </a:pPr>
            <a:r>
              <a:rPr lang="cs-CZ" sz="1200" dirty="0" smtClean="0">
                <a:solidFill>
                  <a:srgbClr val="222222"/>
                </a:solidFill>
                <a:latin typeface="Libre Baskerville"/>
                <a:ea typeface="Calibri" panose="020F0502020204030204" pitchFamily="34" charset="0"/>
              </a:rPr>
              <a:t>Budování vztahů se studenty FHS a ostatních fakult UTB – Velikonoční a Vánoční kavárna,  </a:t>
            </a:r>
            <a:r>
              <a:rPr lang="cs-CZ" sz="1200" dirty="0" err="1" smtClean="0">
                <a:solidFill>
                  <a:srgbClr val="222222"/>
                </a:solidFill>
                <a:latin typeface="Libre Baskerville"/>
                <a:ea typeface="Calibri" panose="020F0502020204030204" pitchFamily="34" charset="0"/>
              </a:rPr>
              <a:t>opularizační</a:t>
            </a:r>
            <a:r>
              <a:rPr lang="cs-CZ" sz="1200" dirty="0" smtClean="0">
                <a:solidFill>
                  <a:srgbClr val="222222"/>
                </a:solidFill>
                <a:latin typeface="Libre Baskerville"/>
                <a:ea typeface="Calibri" panose="020F0502020204030204" pitchFamily="34" charset="0"/>
              </a:rPr>
              <a:t> přednášky s významnými osobnostmi, </a:t>
            </a:r>
            <a:r>
              <a:rPr lang="cs-CZ" sz="1200" dirty="0" err="1" smtClean="0">
                <a:solidFill>
                  <a:srgbClr val="222222"/>
                </a:solidFill>
                <a:latin typeface="Libre Baskerville"/>
                <a:ea typeface="Calibri" panose="020F0502020204030204" pitchFamily="34" charset="0"/>
              </a:rPr>
              <a:t>instagramové</a:t>
            </a:r>
            <a:r>
              <a:rPr lang="cs-CZ" sz="1200" dirty="0" smtClean="0">
                <a:solidFill>
                  <a:srgbClr val="222222"/>
                </a:solidFill>
                <a:latin typeface="Libre Baskerville"/>
                <a:ea typeface="Calibri" panose="020F0502020204030204" pitchFamily="34" charset="0"/>
              </a:rPr>
              <a:t> soutěže apod.</a:t>
            </a:r>
          </a:p>
          <a:p>
            <a:pPr marL="0" indent="0">
              <a:lnSpc>
                <a:spcPct val="100000"/>
              </a:lnSpc>
              <a:spcBef>
                <a:spcPct val="20000"/>
              </a:spcBef>
              <a:buNone/>
            </a:pPr>
            <a:endParaRPr lang="cs-CZ" sz="1200" dirty="0" smtClean="0">
              <a:solidFill>
                <a:srgbClr val="000000"/>
              </a:solidFill>
              <a:latin typeface="Libre Baskerville"/>
              <a:ea typeface="Calibri" panose="020F0502020204030204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Blip>
                <a:blip r:embed="rId3"/>
              </a:buBlip>
            </a:pPr>
            <a:r>
              <a:rPr lang="cs-CZ" sz="1200" dirty="0" smtClean="0">
                <a:solidFill>
                  <a:srgbClr val="000000"/>
                </a:solidFill>
                <a:latin typeface="Libre Baskerville"/>
                <a:ea typeface="Calibri" panose="020F0502020204030204" pitchFamily="34" charset="0"/>
                <a:cs typeface="Calibri" panose="020F0502020204030204" pitchFamily="34" charset="0"/>
              </a:rPr>
              <a:t>Zviditelnění FHS na veřejnosti → propagace akcí jako např. Show-</a:t>
            </a:r>
            <a:r>
              <a:rPr lang="cs-CZ" sz="1200" dirty="0" err="1" smtClean="0">
                <a:solidFill>
                  <a:srgbClr val="000000"/>
                </a:solidFill>
                <a:latin typeface="Libre Baskerville"/>
                <a:ea typeface="Calibri" panose="020F0502020204030204" pitchFamily="34" charset="0"/>
                <a:cs typeface="Calibri" panose="020F0502020204030204" pitchFamily="34" charset="0"/>
              </a:rPr>
              <a:t>off</a:t>
            </a:r>
            <a:r>
              <a:rPr lang="cs-CZ" sz="1200" dirty="0" smtClean="0">
                <a:solidFill>
                  <a:srgbClr val="000000"/>
                </a:solidFill>
                <a:latin typeface="Libre Baskerville"/>
                <a:ea typeface="Calibri" panose="020F0502020204030204" pitchFamily="34" charset="0"/>
                <a:cs typeface="Calibri" panose="020F0502020204030204" pitchFamily="34" charset="0"/>
              </a:rPr>
              <a:t>, Noc vědců, jazykové kurzy, Den Zlínského kraje, ZFF, dobročinné aktivity, workshopy, výstavy;</a:t>
            </a:r>
          </a:p>
          <a:p>
            <a:pPr marL="0" indent="0">
              <a:lnSpc>
                <a:spcPct val="100000"/>
              </a:lnSpc>
              <a:spcBef>
                <a:spcPct val="20000"/>
              </a:spcBef>
              <a:buNone/>
            </a:pPr>
            <a:endParaRPr lang="cs-CZ" sz="1200" dirty="0" smtClean="0">
              <a:solidFill>
                <a:srgbClr val="000000"/>
              </a:solidFill>
              <a:latin typeface="Libre Baskerville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Blip>
                <a:blip r:embed="rId3"/>
              </a:buBlip>
            </a:pPr>
            <a:r>
              <a:rPr lang="cs-CZ" sz="1200" dirty="0" smtClean="0">
                <a:solidFill>
                  <a:srgbClr val="000000"/>
                </a:solidFill>
                <a:latin typeface="Libre Baskerville"/>
                <a:ea typeface="Calibri" panose="020F0502020204030204" pitchFamily="34" charset="0"/>
                <a:cs typeface="Calibri" panose="020F0502020204030204" pitchFamily="34" charset="0"/>
              </a:rPr>
              <a:t>H-žurnál, </a:t>
            </a:r>
            <a:r>
              <a:rPr lang="cs-CZ" sz="1200" dirty="0" err="1" smtClean="0">
                <a:solidFill>
                  <a:srgbClr val="000000"/>
                </a:solidFill>
                <a:latin typeface="Libre Baskerville"/>
                <a:ea typeface="Calibri" panose="020F0502020204030204" pitchFamily="34" charset="0"/>
                <a:cs typeface="Calibri" panose="020F0502020204030204" pitchFamily="34" charset="0"/>
              </a:rPr>
              <a:t>Ideathon</a:t>
            </a:r>
            <a:r>
              <a:rPr lang="cs-CZ" sz="1200" dirty="0" smtClean="0">
                <a:solidFill>
                  <a:srgbClr val="000000"/>
                </a:solidFill>
                <a:latin typeface="Libre Baskerville"/>
                <a:ea typeface="Calibri" panose="020F0502020204030204" pitchFamily="34" charset="0"/>
                <a:cs typeface="Calibri" panose="020F0502020204030204" pitchFamily="34" charset="0"/>
              </a:rPr>
              <a:t>, Evropský týden udržitelnosti atd.</a:t>
            </a:r>
            <a:endParaRPr lang="cs-CZ" sz="1200" dirty="0" smtClean="0">
              <a:solidFill>
                <a:srgbClr val="000000"/>
              </a:solidFill>
              <a:latin typeface="Libre Baskerville"/>
              <a:ea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0" indent="0">
              <a:lnSpc>
                <a:spcPct val="100000"/>
              </a:lnSpc>
              <a:spcBef>
                <a:spcPct val="20000"/>
              </a:spcBef>
              <a:buNone/>
            </a:pPr>
            <a:endParaRPr lang="cs-CZ" sz="1800" dirty="0" smtClean="0">
              <a:solidFill>
                <a:srgbClr val="000000"/>
              </a:solidFill>
              <a:ea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0" indent="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endParaRPr lang="cs-CZ" sz="1800" dirty="0" smtClean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Blip>
                <a:blip r:embed="rId3"/>
              </a:buBlip>
            </a:pPr>
            <a:endParaRPr lang="cs-CZ" sz="1800" dirty="0">
              <a:solidFill>
                <a:srgbClr val="00000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905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CustomShape 1"/>
          <p:cNvSpPr/>
          <p:nvPr/>
        </p:nvSpPr>
        <p:spPr>
          <a:xfrm>
            <a:off x="1270106" y="665438"/>
            <a:ext cx="6334920" cy="61555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cs-CZ" sz="4000" b="1" strike="noStrike" spc="-1" dirty="0" smtClean="0">
                <a:solidFill>
                  <a:srgbClr val="B47804"/>
                </a:solidFill>
                <a:latin typeface="Source Sans Pro"/>
                <a:ea typeface="DejaVu Sans"/>
              </a:rPr>
              <a:t>Propagace</a:t>
            </a:r>
            <a:endParaRPr lang="cs-CZ" sz="4000" b="1" spc="-1" dirty="0">
              <a:solidFill>
                <a:srgbClr val="B47804"/>
              </a:solidFill>
              <a:latin typeface="Source Sans Pro"/>
              <a:ea typeface="DejaVu Sans"/>
            </a:endParaRPr>
          </a:p>
        </p:txBody>
      </p:sp>
      <p:sp>
        <p:nvSpPr>
          <p:cNvPr id="11" name="CustomShape 3"/>
          <p:cNvSpPr/>
          <p:nvPr/>
        </p:nvSpPr>
        <p:spPr>
          <a:xfrm>
            <a:off x="1270106" y="1280991"/>
            <a:ext cx="6478560" cy="7386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cs-CZ" sz="2400" dirty="0" smtClean="0">
                <a:latin typeface="Source Sans Pro"/>
              </a:rPr>
              <a:t>Spolupráce s oddělením propagace</a:t>
            </a:r>
          </a:p>
          <a:p>
            <a:pPr>
              <a:lnSpc>
                <a:spcPct val="100000"/>
              </a:lnSpc>
            </a:pPr>
            <a:r>
              <a:rPr lang="cs-CZ" sz="2400" dirty="0" smtClean="0">
                <a:latin typeface="Source Sans Pro"/>
              </a:rPr>
              <a:t> </a:t>
            </a:r>
            <a:endParaRPr lang="cs-CZ" sz="2400" b="0" strike="noStrike" spc="-1" dirty="0">
              <a:latin typeface="Source Sans Pro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195489" y="1896544"/>
            <a:ext cx="5865067" cy="451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20000"/>
              </a:spcBef>
              <a:buBlip>
                <a:blip r:embed="rId3"/>
              </a:buBlip>
            </a:pPr>
            <a:r>
              <a:rPr lang="cs-CZ" sz="1200" dirty="0" smtClean="0">
                <a:latin typeface="Libre Baskerville"/>
                <a:ea typeface="Calibri" panose="020F0502020204030204" pitchFamily="34" charset="0"/>
              </a:rPr>
              <a:t>Hlásit </a:t>
            </a:r>
            <a:r>
              <a:rPr lang="cs-CZ" sz="1200" dirty="0">
                <a:latin typeface="Libre Baskerville"/>
                <a:ea typeface="Calibri" panose="020F0502020204030204" pitchFamily="34" charset="0"/>
              </a:rPr>
              <a:t>všechny akce s předstihem s ohledem na přípravu grafiky a dostatek času na </a:t>
            </a:r>
            <a:r>
              <a:rPr lang="cs-CZ" sz="1200" dirty="0" smtClean="0">
                <a:latin typeface="Libre Baskerville"/>
                <a:ea typeface="Calibri" panose="020F0502020204030204" pitchFamily="34" charset="0"/>
              </a:rPr>
              <a:t>propagaci (sociální sítě, hromadné e-maily, web UTB, </a:t>
            </a:r>
            <a:r>
              <a:rPr lang="cs-CZ" sz="1200" dirty="0" err="1" smtClean="0">
                <a:solidFill>
                  <a:srgbClr val="B47804"/>
                </a:solidFill>
                <a:latin typeface="Libre Baskerville"/>
                <a:ea typeface="Calibri" panose="020F0502020204030204" pitchFamily="34" charset="0"/>
              </a:rPr>
              <a:t>Newsletter</a:t>
            </a:r>
            <a:r>
              <a:rPr lang="cs-CZ" sz="1200" dirty="0" smtClean="0">
                <a:solidFill>
                  <a:srgbClr val="B47804"/>
                </a:solidFill>
                <a:latin typeface="Libre Baskerville"/>
                <a:ea typeface="Calibri" panose="020F0502020204030204" pitchFamily="34" charset="0"/>
              </a:rPr>
              <a:t> UTB </a:t>
            </a:r>
            <a:r>
              <a:rPr lang="cs-CZ" sz="1200" dirty="0" smtClean="0">
                <a:latin typeface="Libre Baskerville"/>
                <a:ea typeface="Calibri" panose="020F0502020204030204" pitchFamily="34" charset="0"/>
              </a:rPr>
              <a:t>atd.)</a:t>
            </a:r>
          </a:p>
          <a:p>
            <a:pPr>
              <a:spcBef>
                <a:spcPct val="20000"/>
              </a:spcBef>
            </a:pPr>
            <a:endParaRPr lang="cs-CZ" sz="1200" dirty="0" smtClean="0">
              <a:latin typeface="Libre Baskerville"/>
              <a:ea typeface="Calibri" panose="020F0502020204030204" pitchFamily="34" charset="0"/>
            </a:endParaRPr>
          </a:p>
          <a:p>
            <a:pPr marL="285750" indent="-285750">
              <a:spcBef>
                <a:spcPct val="20000"/>
              </a:spcBef>
              <a:buBlip>
                <a:blip r:embed="rId3"/>
              </a:buBlip>
            </a:pPr>
            <a:r>
              <a:rPr lang="cs-CZ" sz="1200" dirty="0" smtClean="0">
                <a:latin typeface="Libre Baskerville"/>
                <a:ea typeface="Calibri" panose="020F0502020204030204" pitchFamily="34" charset="0"/>
              </a:rPr>
              <a:t>Součinnost ústavů a center při hledání studentů na aktivity FHS na veřejnosti (Skládanka a jiné dobrovolnické aktivity – podpora veřejného mínění); tipy na šikovné studenty</a:t>
            </a:r>
          </a:p>
          <a:p>
            <a:pPr>
              <a:spcBef>
                <a:spcPct val="20000"/>
              </a:spcBef>
            </a:pPr>
            <a:endParaRPr lang="cs-CZ" sz="1200" dirty="0">
              <a:latin typeface="Libre Baskerville"/>
              <a:ea typeface="Calibri" panose="020F0502020204030204" pitchFamily="34" charset="0"/>
            </a:endParaRPr>
          </a:p>
          <a:p>
            <a:pPr marL="285750" indent="-285750">
              <a:spcBef>
                <a:spcPct val="20000"/>
              </a:spcBef>
              <a:buBlip>
                <a:blip r:embed="rId3"/>
              </a:buBlip>
            </a:pPr>
            <a:r>
              <a:rPr lang="cs-CZ" sz="1200" dirty="0" smtClean="0">
                <a:latin typeface="Libre Baskerville"/>
                <a:ea typeface="Calibri" panose="020F0502020204030204" pitchFamily="34" charset="0"/>
              </a:rPr>
              <a:t>Tipy na zajímavé hosty, významné osobnosti, které bychom mohli pozvat</a:t>
            </a:r>
          </a:p>
          <a:p>
            <a:pPr>
              <a:spcBef>
                <a:spcPct val="20000"/>
              </a:spcBef>
            </a:pPr>
            <a:endParaRPr lang="cs-CZ" sz="1200" dirty="0" smtClean="0">
              <a:latin typeface="Libre Baskerville"/>
              <a:ea typeface="Calibri" panose="020F0502020204030204" pitchFamily="34" charset="0"/>
            </a:endParaRPr>
          </a:p>
          <a:p>
            <a:pPr marL="285750" indent="-285750">
              <a:spcBef>
                <a:spcPct val="20000"/>
              </a:spcBef>
              <a:buBlip>
                <a:blip r:embed="rId3"/>
              </a:buBlip>
            </a:pPr>
            <a:r>
              <a:rPr lang="cs-CZ" sz="1200" dirty="0" smtClean="0">
                <a:latin typeface="Libre Baskerville"/>
                <a:ea typeface="Calibri" panose="020F0502020204030204" pitchFamily="34" charset="0"/>
              </a:rPr>
              <a:t>Tipy  a návrhy na blížící se 20. výročí od vzniku FHS (2027)                      Prosíme o zvážení možností zapojení spolupracujících organizací a firem</a:t>
            </a:r>
          </a:p>
          <a:p>
            <a:pPr marL="285750" indent="-285750">
              <a:lnSpc>
                <a:spcPct val="150000"/>
              </a:lnSpc>
              <a:spcBef>
                <a:spcPct val="20000"/>
              </a:spcBef>
              <a:buBlip>
                <a:blip r:embed="rId3"/>
              </a:buBlip>
            </a:pPr>
            <a:endParaRPr lang="cs-CZ" sz="1200" dirty="0">
              <a:latin typeface="Libre Baskerville"/>
              <a:ea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spcBef>
                <a:spcPct val="20000"/>
              </a:spcBef>
              <a:buBlip>
                <a:blip r:embed="rId3"/>
              </a:buBlip>
            </a:pPr>
            <a:endParaRPr lang="cs-CZ" sz="1200" dirty="0" smtClean="0">
              <a:latin typeface="Libre Baskerville"/>
            </a:endParaRPr>
          </a:p>
          <a:p>
            <a:pPr marL="285750" indent="-285750">
              <a:lnSpc>
                <a:spcPct val="150000"/>
              </a:lnSpc>
              <a:spcBef>
                <a:spcPct val="20000"/>
              </a:spcBef>
              <a:buBlip>
                <a:blip r:embed="rId3"/>
              </a:buBlip>
            </a:pPr>
            <a:endParaRPr lang="cs-CZ" sz="1200" dirty="0">
              <a:latin typeface="Libre Baskerville"/>
              <a:ea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spcBef>
                <a:spcPct val="20000"/>
              </a:spcBef>
              <a:buBlip>
                <a:blip r:embed="rId3"/>
              </a:buBlip>
            </a:pPr>
            <a:endParaRPr lang="cs-CZ" sz="1200" dirty="0" smtClean="0">
              <a:latin typeface="Libre Baskerville"/>
            </a:endParaRPr>
          </a:p>
          <a:p>
            <a:pPr>
              <a:lnSpc>
                <a:spcPct val="150000"/>
              </a:lnSpc>
              <a:spcBef>
                <a:spcPct val="20000"/>
              </a:spcBef>
            </a:pPr>
            <a:endParaRPr lang="cs-CZ" sz="1400" dirty="0">
              <a:latin typeface="Libre Baskerville"/>
            </a:endParaRPr>
          </a:p>
          <a:p>
            <a:pPr marL="285750" indent="-285750">
              <a:lnSpc>
                <a:spcPct val="150000"/>
              </a:lnSpc>
              <a:spcBef>
                <a:spcPct val="20000"/>
              </a:spcBef>
              <a:buBlip>
                <a:blip r:embed="rId3"/>
              </a:buBlip>
            </a:pPr>
            <a:endParaRPr lang="cs-CZ" sz="1400" dirty="0">
              <a:latin typeface="Libre Baskerville"/>
            </a:endParaRPr>
          </a:p>
        </p:txBody>
      </p:sp>
    </p:spTree>
    <p:extLst>
      <p:ext uri="{BB962C8B-B14F-4D97-AF65-F5344CB8AC3E}">
        <p14:creationId xmlns:p14="http://schemas.microsoft.com/office/powerpoint/2010/main" val="546450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CustomShape 1"/>
          <p:cNvSpPr/>
          <p:nvPr/>
        </p:nvSpPr>
        <p:spPr>
          <a:xfrm>
            <a:off x="1270106" y="665438"/>
            <a:ext cx="6334920" cy="61555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cs-CZ" sz="4000" b="1" strike="noStrike" spc="-1" dirty="0" smtClean="0">
                <a:solidFill>
                  <a:srgbClr val="B47804"/>
                </a:solidFill>
                <a:latin typeface="Source Sans Pro"/>
                <a:ea typeface="DejaVu Sans"/>
              </a:rPr>
              <a:t>Propagace</a:t>
            </a:r>
            <a:endParaRPr lang="cs-CZ" sz="4000" b="1" spc="-1" dirty="0">
              <a:solidFill>
                <a:srgbClr val="B47804"/>
              </a:solidFill>
              <a:latin typeface="Source Sans Pro"/>
              <a:ea typeface="DejaVu Sans"/>
            </a:endParaRPr>
          </a:p>
        </p:txBody>
      </p:sp>
      <p:sp>
        <p:nvSpPr>
          <p:cNvPr id="11" name="CustomShape 3"/>
          <p:cNvSpPr/>
          <p:nvPr/>
        </p:nvSpPr>
        <p:spPr>
          <a:xfrm>
            <a:off x="1270106" y="1280991"/>
            <a:ext cx="6478560" cy="7386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cs-CZ" sz="2400" dirty="0" smtClean="0">
                <a:latin typeface="Source Sans Pro"/>
              </a:rPr>
              <a:t>Propagační předměty AR 2024/25</a:t>
            </a:r>
          </a:p>
          <a:p>
            <a:pPr>
              <a:lnSpc>
                <a:spcPct val="100000"/>
              </a:lnSpc>
            </a:pPr>
            <a:r>
              <a:rPr lang="cs-CZ" sz="2400" dirty="0" smtClean="0">
                <a:latin typeface="Source Sans Pro"/>
              </a:rPr>
              <a:t> </a:t>
            </a:r>
            <a:endParaRPr lang="cs-CZ" sz="2400" b="0" strike="noStrike" spc="-1" dirty="0">
              <a:latin typeface="Source Sans Pro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195490" y="1896544"/>
            <a:ext cx="5524092" cy="26715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cs-CZ" sz="1200" dirty="0" smtClean="0">
                <a:latin typeface="Libre Baskerville"/>
                <a:ea typeface="Calibri" panose="020F0502020204030204" pitchFamily="34" charset="0"/>
              </a:rPr>
              <a:t>Prioritní účel: uchazeči (DOD, Gaudeamus), hosté (konference), akce FHS</a:t>
            </a:r>
          </a:p>
          <a:p>
            <a:pPr marL="285750" indent="-285750">
              <a:lnSpc>
                <a:spcPct val="15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cs-CZ" sz="1200" dirty="0" smtClean="0">
                <a:latin typeface="Libre Baskerville"/>
                <a:ea typeface="Calibri" panose="020F0502020204030204" pitchFamily="34" charset="0"/>
              </a:rPr>
              <a:t>Nová kolekce v EKO provedení  </a:t>
            </a:r>
          </a:p>
          <a:p>
            <a:pPr marL="285750" indent="-285750">
              <a:lnSpc>
                <a:spcPct val="150000"/>
              </a:lnSpc>
              <a:spcBef>
                <a:spcPct val="20000"/>
              </a:spcBef>
              <a:buBlip>
                <a:blip r:embed="rId3"/>
              </a:buBlip>
            </a:pPr>
            <a:endParaRPr lang="cs-CZ" sz="1200" dirty="0">
              <a:latin typeface="Libre Baskerville"/>
              <a:ea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spcBef>
                <a:spcPct val="20000"/>
              </a:spcBef>
              <a:buBlip>
                <a:blip r:embed="rId3"/>
              </a:buBlip>
            </a:pPr>
            <a:endParaRPr lang="cs-CZ" sz="1200" dirty="0" smtClean="0">
              <a:latin typeface="Libre Baskerville"/>
            </a:endParaRPr>
          </a:p>
          <a:p>
            <a:pPr marL="285750" indent="-285750">
              <a:lnSpc>
                <a:spcPct val="150000"/>
              </a:lnSpc>
              <a:spcBef>
                <a:spcPct val="20000"/>
              </a:spcBef>
              <a:buBlip>
                <a:blip r:embed="rId3"/>
              </a:buBlip>
            </a:pPr>
            <a:endParaRPr lang="cs-CZ" sz="1200" dirty="0">
              <a:latin typeface="Libre Baskerville"/>
              <a:ea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spcBef>
                <a:spcPct val="20000"/>
              </a:spcBef>
              <a:buBlip>
                <a:blip r:embed="rId3"/>
              </a:buBlip>
            </a:pPr>
            <a:endParaRPr lang="cs-CZ" sz="1200" dirty="0" smtClean="0">
              <a:latin typeface="Libre Baskerville"/>
            </a:endParaRPr>
          </a:p>
          <a:p>
            <a:pPr>
              <a:lnSpc>
                <a:spcPct val="150000"/>
              </a:lnSpc>
              <a:spcBef>
                <a:spcPct val="20000"/>
              </a:spcBef>
            </a:pPr>
            <a:endParaRPr lang="cs-CZ" sz="1400" dirty="0">
              <a:latin typeface="Libre Baskerville"/>
            </a:endParaRPr>
          </a:p>
          <a:p>
            <a:pPr marL="285750" indent="-285750">
              <a:lnSpc>
                <a:spcPct val="150000"/>
              </a:lnSpc>
              <a:spcBef>
                <a:spcPct val="20000"/>
              </a:spcBef>
              <a:buBlip>
                <a:blip r:embed="rId3"/>
              </a:buBlip>
            </a:pPr>
            <a:endParaRPr lang="cs-CZ" sz="1400" dirty="0">
              <a:latin typeface="Libre Baskerville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818" y="828927"/>
            <a:ext cx="2190391" cy="1642793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197" y="2587982"/>
            <a:ext cx="2023436" cy="1517577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240" y="3262794"/>
            <a:ext cx="4009079" cy="5670550"/>
          </a:xfrm>
          <a:prstGeom prst="rect">
            <a:avLst/>
          </a:prstGeom>
        </p:spPr>
      </p:pic>
      <p:pic>
        <p:nvPicPr>
          <p:cNvPr id="18" name="Obrázek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153" y="1779690"/>
            <a:ext cx="4009079" cy="5670550"/>
          </a:xfrm>
          <a:prstGeom prst="rect">
            <a:avLst/>
          </a:prstGeom>
        </p:spPr>
      </p:pic>
      <p:pic>
        <p:nvPicPr>
          <p:cNvPr id="19" name="Obrázek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756" y="-260582"/>
            <a:ext cx="4843191" cy="7046751"/>
          </a:xfrm>
          <a:prstGeom prst="rect">
            <a:avLst/>
          </a:prstGeom>
        </p:spPr>
      </p:pic>
      <p:pic>
        <p:nvPicPr>
          <p:cNvPr id="21" name="Obrázek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270" y="3075328"/>
            <a:ext cx="4009079" cy="5670550"/>
          </a:xfrm>
          <a:prstGeom prst="rect">
            <a:avLst/>
          </a:prstGeom>
        </p:spPr>
      </p:pic>
      <p:pic>
        <p:nvPicPr>
          <p:cNvPr id="22" name="Obrázek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3700" y="2253006"/>
            <a:ext cx="3712705" cy="5251351"/>
          </a:xfrm>
          <a:prstGeom prst="rect">
            <a:avLst/>
          </a:prstGeom>
        </p:spPr>
      </p:pic>
      <p:pic>
        <p:nvPicPr>
          <p:cNvPr id="23" name="Obrázek 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435" y="2626301"/>
            <a:ext cx="3711310" cy="5249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460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256" y="512064"/>
            <a:ext cx="4404026" cy="5078556"/>
          </a:xfrm>
          <a:prstGeom prst="rect">
            <a:avLst/>
          </a:prstGeom>
        </p:spPr>
      </p:pic>
      <p:sp>
        <p:nvSpPr>
          <p:cNvPr id="162" name="CustomShape 1"/>
          <p:cNvSpPr/>
          <p:nvPr/>
        </p:nvSpPr>
        <p:spPr>
          <a:xfrm>
            <a:off x="1270106" y="665438"/>
            <a:ext cx="6334920" cy="61555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cs-CZ" sz="4000" b="1" strike="noStrike" spc="-1" dirty="0" smtClean="0">
                <a:solidFill>
                  <a:srgbClr val="B47804"/>
                </a:solidFill>
                <a:latin typeface="Source Sans Pro"/>
                <a:ea typeface="DejaVu Sans"/>
              </a:rPr>
              <a:t>Propagace</a:t>
            </a:r>
            <a:endParaRPr lang="cs-CZ" sz="4000" b="1" spc="-1" dirty="0">
              <a:solidFill>
                <a:srgbClr val="B47804"/>
              </a:solidFill>
              <a:latin typeface="Source Sans Pro"/>
              <a:ea typeface="DejaVu Sans"/>
            </a:endParaRPr>
          </a:p>
        </p:txBody>
      </p:sp>
      <p:sp>
        <p:nvSpPr>
          <p:cNvPr id="11" name="CustomShape 3"/>
          <p:cNvSpPr/>
          <p:nvPr/>
        </p:nvSpPr>
        <p:spPr>
          <a:xfrm>
            <a:off x="1270106" y="1280991"/>
            <a:ext cx="6478560" cy="7386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cs-CZ" sz="2400" dirty="0" smtClean="0">
                <a:latin typeface="Source Sans Pro"/>
              </a:rPr>
              <a:t>Tváře FHS na akademický rok 2024/25</a:t>
            </a:r>
          </a:p>
          <a:p>
            <a:pPr>
              <a:lnSpc>
                <a:spcPct val="100000"/>
              </a:lnSpc>
            </a:pPr>
            <a:r>
              <a:rPr lang="cs-CZ" sz="2400" dirty="0" smtClean="0">
                <a:latin typeface="Source Sans Pro"/>
              </a:rPr>
              <a:t> </a:t>
            </a:r>
            <a:endParaRPr lang="cs-CZ" sz="2400" b="0" strike="noStrike" spc="-1" dirty="0">
              <a:latin typeface="Source Sans Pro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195490" y="1896544"/>
            <a:ext cx="5524092" cy="2357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ct val="20000"/>
              </a:spcBef>
              <a:buBlip>
                <a:blip r:embed="rId4"/>
              </a:buBlip>
            </a:pPr>
            <a:r>
              <a:rPr lang="cs-CZ" sz="1200" dirty="0" smtClean="0">
                <a:latin typeface="Libre Baskerville"/>
                <a:ea typeface="Calibri" panose="020F0502020204030204" pitchFamily="34" charset="0"/>
              </a:rPr>
              <a:t>Sára z ÚZV a Roman z ÚŠP  </a:t>
            </a:r>
          </a:p>
          <a:p>
            <a:pPr marL="285750" indent="-285750">
              <a:lnSpc>
                <a:spcPct val="150000"/>
              </a:lnSpc>
              <a:spcBef>
                <a:spcPct val="20000"/>
              </a:spcBef>
              <a:buBlip>
                <a:blip r:embed="rId4"/>
              </a:buBlip>
            </a:pPr>
            <a:endParaRPr lang="cs-CZ" sz="1200" dirty="0">
              <a:latin typeface="Libre Baskerville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  <a:spcBef>
                <a:spcPct val="20000"/>
              </a:spcBef>
            </a:pPr>
            <a:endParaRPr lang="cs-CZ" sz="1200" dirty="0" smtClean="0">
              <a:latin typeface="Libre Baskerville"/>
            </a:endParaRPr>
          </a:p>
          <a:p>
            <a:pPr marL="285750" indent="-285750">
              <a:lnSpc>
                <a:spcPct val="150000"/>
              </a:lnSpc>
              <a:spcBef>
                <a:spcPct val="20000"/>
              </a:spcBef>
              <a:buBlip>
                <a:blip r:embed="rId4"/>
              </a:buBlip>
            </a:pPr>
            <a:endParaRPr lang="cs-CZ" sz="1200" dirty="0">
              <a:latin typeface="Libre Baskerville"/>
              <a:ea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spcBef>
                <a:spcPct val="20000"/>
              </a:spcBef>
              <a:buBlip>
                <a:blip r:embed="rId4"/>
              </a:buBlip>
            </a:pPr>
            <a:endParaRPr lang="cs-CZ" sz="1200" dirty="0" smtClean="0">
              <a:latin typeface="Libre Baskerville"/>
            </a:endParaRPr>
          </a:p>
          <a:p>
            <a:pPr>
              <a:lnSpc>
                <a:spcPct val="150000"/>
              </a:lnSpc>
              <a:spcBef>
                <a:spcPct val="20000"/>
              </a:spcBef>
            </a:pPr>
            <a:endParaRPr lang="cs-CZ" sz="1400" dirty="0">
              <a:latin typeface="Libre Baskerville"/>
            </a:endParaRPr>
          </a:p>
          <a:p>
            <a:pPr marL="285750" indent="-285750">
              <a:lnSpc>
                <a:spcPct val="150000"/>
              </a:lnSpc>
              <a:spcBef>
                <a:spcPct val="20000"/>
              </a:spcBef>
              <a:buBlip>
                <a:blip r:embed="rId4"/>
              </a:buBlip>
            </a:pPr>
            <a:endParaRPr lang="cs-CZ" sz="1400" dirty="0">
              <a:latin typeface="Libre Baskerville"/>
            </a:endParaRPr>
          </a:p>
        </p:txBody>
      </p:sp>
    </p:spTree>
    <p:extLst>
      <p:ext uri="{BB962C8B-B14F-4D97-AF65-F5344CB8AC3E}">
        <p14:creationId xmlns:p14="http://schemas.microsoft.com/office/powerpoint/2010/main" val="2226252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CustomShape 1"/>
          <p:cNvSpPr/>
          <p:nvPr/>
        </p:nvSpPr>
        <p:spPr>
          <a:xfrm>
            <a:off x="1270106" y="665438"/>
            <a:ext cx="6334920" cy="61555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cs-CZ" sz="4000" b="1" strike="noStrike" spc="-1" dirty="0" smtClean="0">
                <a:solidFill>
                  <a:srgbClr val="B47804"/>
                </a:solidFill>
                <a:latin typeface="Source Sans Pro"/>
                <a:ea typeface="DejaVu Sans"/>
              </a:rPr>
              <a:t>Propagace</a:t>
            </a:r>
            <a:endParaRPr lang="cs-CZ" sz="4000" b="1" spc="-1" dirty="0">
              <a:solidFill>
                <a:srgbClr val="B47804"/>
              </a:solidFill>
              <a:latin typeface="Source Sans Pro"/>
              <a:ea typeface="DejaVu Sans"/>
            </a:endParaRPr>
          </a:p>
        </p:txBody>
      </p:sp>
      <p:sp>
        <p:nvSpPr>
          <p:cNvPr id="11" name="CustomShape 3"/>
          <p:cNvSpPr/>
          <p:nvPr/>
        </p:nvSpPr>
        <p:spPr>
          <a:xfrm>
            <a:off x="1270106" y="1280991"/>
            <a:ext cx="6478560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cs-CZ" sz="2400" dirty="0" smtClean="0">
                <a:latin typeface="Source Sans Pro"/>
              </a:rPr>
              <a:t>Nové průkazy studenta a zaměstnance  </a:t>
            </a:r>
            <a:endParaRPr lang="cs-CZ" sz="2400" b="0" strike="noStrike" spc="-1" dirty="0">
              <a:latin typeface="Source Sans Pro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195490" y="1896544"/>
            <a:ext cx="5524092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cs-CZ" sz="1200" dirty="0" smtClean="0">
                <a:latin typeface="Libre Baskerville"/>
                <a:ea typeface="Calibri" panose="020F0502020204030204" pitchFamily="34" charset="0"/>
              </a:rPr>
              <a:t>RR/8/24 včetně přílohy – vizuálu </a:t>
            </a:r>
          </a:p>
          <a:p>
            <a:pPr marL="285750" indent="-285750">
              <a:lnSpc>
                <a:spcPct val="150000"/>
              </a:lnSpc>
              <a:spcBef>
                <a:spcPct val="20000"/>
              </a:spcBef>
              <a:buBlip>
                <a:blip r:embed="rId3"/>
              </a:buBlip>
            </a:pPr>
            <a:endParaRPr lang="cs-CZ" sz="1200" dirty="0">
              <a:latin typeface="Libre Baskerville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cs-CZ" sz="1200" dirty="0" smtClean="0">
                <a:latin typeface="Libre Baskerville"/>
                <a:ea typeface="Calibri" panose="020F0502020204030204" pitchFamily="34" charset="0"/>
              </a:rPr>
              <a:t>Vizuál průkazů </a:t>
            </a:r>
          </a:p>
          <a:p>
            <a:pPr marL="285750" indent="-285750">
              <a:lnSpc>
                <a:spcPct val="150000"/>
              </a:lnSpc>
              <a:spcBef>
                <a:spcPct val="20000"/>
              </a:spcBef>
              <a:buBlip>
                <a:blip r:embed="rId3"/>
              </a:buBlip>
            </a:pPr>
            <a:endParaRPr lang="cs-CZ" sz="1200" dirty="0">
              <a:latin typeface="Libre Baskerville"/>
              <a:ea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spcBef>
                <a:spcPct val="20000"/>
              </a:spcBef>
              <a:buBlip>
                <a:blip r:embed="rId3"/>
              </a:buBlip>
            </a:pPr>
            <a:endParaRPr lang="cs-CZ" sz="1200" dirty="0" smtClean="0">
              <a:latin typeface="Libre Baskerville"/>
            </a:endParaRPr>
          </a:p>
          <a:p>
            <a:pPr marL="285750" indent="-285750">
              <a:lnSpc>
                <a:spcPct val="150000"/>
              </a:lnSpc>
              <a:spcBef>
                <a:spcPct val="20000"/>
              </a:spcBef>
              <a:buBlip>
                <a:blip r:embed="rId3"/>
              </a:buBlip>
            </a:pPr>
            <a:endParaRPr lang="cs-CZ" sz="1200" dirty="0">
              <a:latin typeface="Libre Baskerville"/>
              <a:ea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spcBef>
                <a:spcPct val="20000"/>
              </a:spcBef>
              <a:buBlip>
                <a:blip r:embed="rId3"/>
              </a:buBlip>
            </a:pPr>
            <a:endParaRPr lang="cs-CZ" sz="1200" dirty="0" smtClean="0">
              <a:latin typeface="Libre Baskerville"/>
            </a:endParaRPr>
          </a:p>
          <a:p>
            <a:pPr>
              <a:lnSpc>
                <a:spcPct val="150000"/>
              </a:lnSpc>
              <a:spcBef>
                <a:spcPct val="20000"/>
              </a:spcBef>
            </a:pPr>
            <a:endParaRPr lang="cs-CZ" sz="1400" dirty="0">
              <a:latin typeface="Libre Baskerville"/>
            </a:endParaRPr>
          </a:p>
          <a:p>
            <a:pPr marL="285750" indent="-285750">
              <a:lnSpc>
                <a:spcPct val="150000"/>
              </a:lnSpc>
              <a:spcBef>
                <a:spcPct val="20000"/>
              </a:spcBef>
              <a:buBlip>
                <a:blip r:embed="rId3"/>
              </a:buBlip>
            </a:pPr>
            <a:endParaRPr lang="cs-CZ" sz="1400" dirty="0">
              <a:latin typeface="Libre Baskerville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951" y="2126471"/>
            <a:ext cx="4238450" cy="2693358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490" y="3043385"/>
            <a:ext cx="1973222" cy="125390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156" y="4033961"/>
            <a:ext cx="1820410" cy="1156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98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CustomShape 1"/>
          <p:cNvSpPr/>
          <p:nvPr/>
        </p:nvSpPr>
        <p:spPr>
          <a:xfrm>
            <a:off x="1270106" y="665438"/>
            <a:ext cx="6334920" cy="61555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cs-CZ" sz="4000" b="1" strike="noStrike" spc="-1" dirty="0" smtClean="0">
                <a:solidFill>
                  <a:srgbClr val="B47804"/>
                </a:solidFill>
                <a:latin typeface="Source Sans Pro"/>
                <a:ea typeface="DejaVu Sans"/>
              </a:rPr>
              <a:t>Propagace</a:t>
            </a:r>
            <a:endParaRPr lang="cs-CZ" sz="4000" b="1" spc="-1" dirty="0">
              <a:solidFill>
                <a:srgbClr val="B47804"/>
              </a:solidFill>
              <a:latin typeface="Source Sans Pro"/>
              <a:ea typeface="DejaVu Sans"/>
            </a:endParaRPr>
          </a:p>
        </p:txBody>
      </p:sp>
      <p:sp>
        <p:nvSpPr>
          <p:cNvPr id="11" name="CustomShape 3"/>
          <p:cNvSpPr/>
          <p:nvPr/>
        </p:nvSpPr>
        <p:spPr>
          <a:xfrm>
            <a:off x="1270106" y="1280991"/>
            <a:ext cx="6478560" cy="7386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cs-CZ" sz="2400" dirty="0" smtClean="0">
                <a:latin typeface="Source Sans Pro"/>
              </a:rPr>
              <a:t>H-žurnál:</a:t>
            </a:r>
          </a:p>
          <a:p>
            <a:pPr>
              <a:lnSpc>
                <a:spcPct val="100000"/>
              </a:lnSpc>
            </a:pPr>
            <a:r>
              <a:rPr lang="cs-CZ" sz="2400" dirty="0" smtClean="0">
                <a:latin typeface="Source Sans Pro"/>
              </a:rPr>
              <a:t> </a:t>
            </a:r>
            <a:endParaRPr lang="cs-CZ" sz="2400" b="0" strike="noStrike" spc="-1" dirty="0">
              <a:latin typeface="Source Sans Pro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195490" y="1896544"/>
            <a:ext cx="5524092" cy="2991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20000"/>
              </a:spcBef>
              <a:buBlip>
                <a:blip r:embed="rId3"/>
              </a:buBlip>
            </a:pPr>
            <a:r>
              <a:rPr lang="cs-CZ" sz="1200" dirty="0" smtClean="0">
                <a:latin typeface="Libre Baskerville"/>
                <a:ea typeface="Calibri" panose="020F0502020204030204" pitchFamily="34" charset="0"/>
              </a:rPr>
              <a:t>Vychází na konci každého semestru</a:t>
            </a:r>
          </a:p>
          <a:p>
            <a:pPr>
              <a:spcBef>
                <a:spcPct val="20000"/>
              </a:spcBef>
            </a:pPr>
            <a:r>
              <a:rPr lang="cs-CZ" sz="1200" dirty="0" smtClean="0">
                <a:latin typeface="Libre Baskerville"/>
                <a:ea typeface="Calibri" panose="020F0502020204030204" pitchFamily="34" charset="0"/>
              </a:rPr>
              <a:t>       </a:t>
            </a:r>
            <a:r>
              <a:rPr lang="cs-CZ" sz="1200" b="1" dirty="0" smtClean="0">
                <a:solidFill>
                  <a:srgbClr val="B47804"/>
                </a:solidFill>
                <a:latin typeface="Libre Baskerville"/>
                <a:ea typeface="Calibri" panose="020F0502020204030204" pitchFamily="34" charset="0"/>
              </a:rPr>
              <a:t>9</a:t>
            </a:r>
            <a:r>
              <a:rPr lang="cs-CZ" sz="1200" b="1" dirty="0">
                <a:solidFill>
                  <a:srgbClr val="B47804"/>
                </a:solidFill>
                <a:latin typeface="Libre Baskerville"/>
                <a:ea typeface="Calibri" panose="020F0502020204030204" pitchFamily="34" charset="0"/>
              </a:rPr>
              <a:t>. číslo vychází 16. září</a:t>
            </a:r>
          </a:p>
          <a:p>
            <a:pPr>
              <a:spcBef>
                <a:spcPct val="20000"/>
              </a:spcBef>
            </a:pPr>
            <a:endParaRPr lang="cs-CZ" sz="1200" dirty="0" smtClean="0">
              <a:latin typeface="Libre Baskerville"/>
              <a:ea typeface="Calibri" panose="020F0502020204030204" pitchFamily="34" charset="0"/>
              <a:hlinkClick r:id="rId4"/>
            </a:endParaRPr>
          </a:p>
          <a:p>
            <a:pPr marL="285750" indent="-285750">
              <a:spcBef>
                <a:spcPct val="20000"/>
              </a:spcBef>
              <a:buBlip>
                <a:blip r:embed="rId3"/>
              </a:buBlip>
            </a:pPr>
            <a:r>
              <a:rPr lang="cs-CZ" sz="1200" dirty="0" smtClean="0">
                <a:latin typeface="Libre Baskerville"/>
                <a:ea typeface="Calibri" panose="020F0502020204030204" pitchFamily="34" charset="0"/>
                <a:hlinkClick r:id="rId4"/>
              </a:rPr>
              <a:t>https</a:t>
            </a:r>
            <a:r>
              <a:rPr lang="cs-CZ" sz="1200" dirty="0">
                <a:latin typeface="Libre Baskerville"/>
                <a:ea typeface="Calibri" panose="020F0502020204030204" pitchFamily="34" charset="0"/>
                <a:hlinkClick r:id="rId4"/>
              </a:rPr>
              <a:t>://fhs.utb.cz/o-fakulte/propagace/tiskoviny/h-zurnal/</a:t>
            </a:r>
            <a:endParaRPr lang="cs-CZ" sz="1200" dirty="0">
              <a:latin typeface="Libre Baskerville"/>
              <a:ea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cs-CZ" sz="1200" dirty="0" smtClean="0">
              <a:latin typeface="Libre Baskerville"/>
              <a:ea typeface="Calibri" panose="020F0502020204030204" pitchFamily="34" charset="0"/>
            </a:endParaRPr>
          </a:p>
          <a:p>
            <a:pPr marL="285750" indent="-285750">
              <a:spcBef>
                <a:spcPct val="20000"/>
              </a:spcBef>
              <a:buBlip>
                <a:blip r:embed="rId3"/>
              </a:buBlip>
            </a:pPr>
            <a:r>
              <a:rPr lang="cs-CZ" sz="1200" dirty="0" smtClean="0">
                <a:latin typeface="Libre Baskerville"/>
                <a:ea typeface="Calibri" panose="020F0502020204030204" pitchFamily="34" charset="0"/>
              </a:rPr>
              <a:t>Náměty či texty směřujte na členy redakční rady z daného </a:t>
            </a:r>
            <a:br>
              <a:rPr lang="cs-CZ" sz="1200" dirty="0" smtClean="0">
                <a:latin typeface="Libre Baskerville"/>
                <a:ea typeface="Calibri" panose="020F0502020204030204" pitchFamily="34" charset="0"/>
              </a:rPr>
            </a:br>
            <a:r>
              <a:rPr lang="cs-CZ" sz="1200" dirty="0" smtClean="0">
                <a:latin typeface="Libre Baskerville"/>
                <a:ea typeface="Calibri" panose="020F0502020204030204" pitchFamily="34" charset="0"/>
              </a:rPr>
              <a:t>ústavu /CJV  průběžně včetně fotodokumentace – prosím, </a:t>
            </a:r>
          </a:p>
          <a:p>
            <a:pPr marL="285750" indent="-285750">
              <a:spcBef>
                <a:spcPct val="20000"/>
              </a:spcBef>
              <a:buBlip>
                <a:blip r:embed="rId3"/>
              </a:buBlip>
            </a:pPr>
            <a:r>
              <a:rPr lang="cs-CZ" sz="1200" dirty="0" smtClean="0">
                <a:latin typeface="Libre Baskerville"/>
                <a:ea typeface="Calibri" panose="020F0502020204030204" pitchFamily="34" charset="0"/>
              </a:rPr>
              <a:t>předem </a:t>
            </a:r>
            <a:r>
              <a:rPr lang="cs-CZ" sz="1200" dirty="0">
                <a:latin typeface="Libre Baskerville"/>
                <a:ea typeface="Calibri" panose="020F0502020204030204" pitchFamily="34" charset="0"/>
              </a:rPr>
              <a:t>nahlásit požadavek na fotografa</a:t>
            </a:r>
            <a:endParaRPr lang="cs-CZ" sz="1200" dirty="0" smtClean="0">
              <a:latin typeface="Libre Baskerville"/>
              <a:ea typeface="Calibri" panose="020F0502020204030204" pitchFamily="34" charset="0"/>
            </a:endParaRPr>
          </a:p>
          <a:p>
            <a:pPr marL="285750" indent="-285750">
              <a:spcBef>
                <a:spcPct val="20000"/>
              </a:spcBef>
              <a:buBlip>
                <a:blip r:embed="rId3"/>
              </a:buBlip>
            </a:pPr>
            <a:endParaRPr lang="cs-CZ" sz="1200" dirty="0" smtClean="0">
              <a:latin typeface="Libre Baskerville"/>
              <a:ea typeface="Calibri" panose="020F0502020204030204" pitchFamily="34" charset="0"/>
            </a:endParaRPr>
          </a:p>
          <a:p>
            <a:pPr marL="285750" indent="-285750">
              <a:spcBef>
                <a:spcPct val="20000"/>
              </a:spcBef>
              <a:buBlip>
                <a:blip r:embed="rId3"/>
              </a:buBlip>
            </a:pPr>
            <a:r>
              <a:rPr lang="cs-CZ" sz="1200" dirty="0" smtClean="0">
                <a:latin typeface="Libre Baskerville"/>
                <a:ea typeface="Calibri" panose="020F0502020204030204" pitchFamily="34" charset="0"/>
              </a:rPr>
              <a:t>Redukce textů o stále se opakujících akcí</a:t>
            </a:r>
          </a:p>
          <a:p>
            <a:pPr marL="285750" indent="-285750">
              <a:spcBef>
                <a:spcPct val="20000"/>
              </a:spcBef>
              <a:buBlip>
                <a:blip r:embed="rId3"/>
              </a:buBlip>
            </a:pPr>
            <a:endParaRPr lang="cs-CZ" sz="1200" dirty="0">
              <a:latin typeface="Libre Baskerville"/>
              <a:ea typeface="Calibri" panose="020F0502020204030204" pitchFamily="34" charset="0"/>
            </a:endParaRPr>
          </a:p>
          <a:p>
            <a:pPr marL="285750" indent="-285750">
              <a:spcBef>
                <a:spcPct val="20000"/>
              </a:spcBef>
              <a:buBlip>
                <a:blip r:embed="rId3"/>
              </a:buBlip>
            </a:pPr>
            <a:r>
              <a:rPr lang="cs-CZ" sz="1200" dirty="0" smtClean="0">
                <a:latin typeface="Libre Baskerville"/>
                <a:ea typeface="Calibri" panose="020F0502020204030204" pitchFamily="34" charset="0"/>
              </a:rPr>
              <a:t>Přijmeme vaše nápady, tipy, rady na inovace H-žurnálu</a:t>
            </a:r>
          </a:p>
          <a:p>
            <a:pPr>
              <a:lnSpc>
                <a:spcPct val="150000"/>
              </a:lnSpc>
              <a:spcBef>
                <a:spcPct val="20000"/>
              </a:spcBef>
            </a:pPr>
            <a:endParaRPr lang="cs-CZ" sz="1200" dirty="0" smtClean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592" y="776623"/>
            <a:ext cx="3440867" cy="4381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418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CustomShape 1"/>
          <p:cNvSpPr/>
          <p:nvPr/>
        </p:nvSpPr>
        <p:spPr>
          <a:xfrm>
            <a:off x="1270106" y="665438"/>
            <a:ext cx="6334920" cy="61555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cs-CZ" sz="4000" b="1" strike="noStrike" spc="-1" dirty="0" smtClean="0">
                <a:solidFill>
                  <a:srgbClr val="B47804"/>
                </a:solidFill>
                <a:latin typeface="Source Sans Pro"/>
                <a:ea typeface="DejaVu Sans"/>
              </a:rPr>
              <a:t>Propagace</a:t>
            </a:r>
            <a:endParaRPr lang="cs-CZ" sz="4000" b="1" spc="-1" dirty="0">
              <a:solidFill>
                <a:srgbClr val="B47804"/>
              </a:solidFill>
              <a:latin typeface="Source Sans Pro"/>
              <a:ea typeface="DejaVu Sans"/>
            </a:endParaRPr>
          </a:p>
        </p:txBody>
      </p:sp>
      <p:sp>
        <p:nvSpPr>
          <p:cNvPr id="11" name="CustomShape 3"/>
          <p:cNvSpPr/>
          <p:nvPr/>
        </p:nvSpPr>
        <p:spPr>
          <a:xfrm>
            <a:off x="1270106" y="1280991"/>
            <a:ext cx="6478560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cs-CZ" sz="2400" dirty="0" smtClean="0">
                <a:latin typeface="Source Sans Pro"/>
              </a:rPr>
              <a:t>Novinky  </a:t>
            </a:r>
            <a:endParaRPr lang="cs-CZ" sz="2400" b="0" strike="noStrike" spc="-1" dirty="0">
              <a:latin typeface="Source Sans Pro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195490" y="1896544"/>
            <a:ext cx="5524092" cy="252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cs-CZ" sz="1200" dirty="0" smtClean="0">
                <a:latin typeface="Libre Baskerville"/>
                <a:ea typeface="Calibri" panose="020F0502020204030204" pitchFamily="34" charset="0"/>
              </a:rPr>
              <a:t>2. DOD (sobota)</a:t>
            </a:r>
          </a:p>
          <a:p>
            <a:pPr marL="285750" indent="-285750">
              <a:lnSpc>
                <a:spcPct val="15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cs-CZ" sz="1200" dirty="0" smtClean="0">
                <a:latin typeface="Libre Baskerville"/>
                <a:ea typeface="Calibri" panose="020F0502020204030204" pitchFamily="34" charset="0"/>
              </a:rPr>
              <a:t>Noc vědců – zapojení fakult</a:t>
            </a:r>
          </a:p>
          <a:p>
            <a:pPr marL="285750" indent="-285750">
              <a:lnSpc>
                <a:spcPct val="15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cs-CZ" sz="1200" dirty="0" smtClean="0">
                <a:latin typeface="Libre Baskerville"/>
                <a:ea typeface="Calibri" panose="020F0502020204030204" pitchFamily="34" charset="0"/>
              </a:rPr>
              <a:t>Daruj šanci na život. Zapiš se do registru dárců kostní dřeně</a:t>
            </a:r>
          </a:p>
          <a:p>
            <a:pPr marL="285750" indent="-285750">
              <a:lnSpc>
                <a:spcPct val="15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cs-CZ" sz="1200" dirty="0" smtClean="0">
                <a:latin typeface="Libre Baskerville"/>
                <a:ea typeface="Calibri" panose="020F0502020204030204" pitchFamily="34" charset="0"/>
              </a:rPr>
              <a:t>Sportuj s FHS</a:t>
            </a:r>
          </a:p>
          <a:p>
            <a:pPr marL="285750" indent="-285750">
              <a:lnSpc>
                <a:spcPct val="15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cs-CZ" sz="1200" dirty="0" smtClean="0">
                <a:solidFill>
                  <a:srgbClr val="272D39"/>
                </a:solidFill>
                <a:latin typeface="utb_textregular"/>
              </a:rPr>
              <a:t>Dva odpolední happeningy ÚZV v Parku Komenského k Mezinárodnímu dni </a:t>
            </a:r>
            <a:r>
              <a:rPr lang="cs-CZ" sz="1200" dirty="0">
                <a:solidFill>
                  <a:srgbClr val="272D39"/>
                </a:solidFill>
                <a:latin typeface="utb_textregular"/>
              </a:rPr>
              <a:t>porodních asistentek a </a:t>
            </a:r>
            <a:r>
              <a:rPr lang="cs-CZ" sz="1200" dirty="0" smtClean="0">
                <a:solidFill>
                  <a:srgbClr val="272D39"/>
                </a:solidFill>
                <a:latin typeface="utb_textregular"/>
              </a:rPr>
              <a:t>Mezinárodnímu dni sester </a:t>
            </a:r>
          </a:p>
          <a:p>
            <a:pPr marL="285750" indent="-285750">
              <a:lnSpc>
                <a:spcPct val="15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cs-CZ" sz="1200" dirty="0" err="1" smtClean="0">
                <a:solidFill>
                  <a:srgbClr val="272D39"/>
                </a:solidFill>
                <a:latin typeface="utb_textregular"/>
                <a:ea typeface="Calibri" panose="020F0502020204030204" pitchFamily="34" charset="0"/>
              </a:rPr>
              <a:t>Kabelkový</a:t>
            </a:r>
            <a:r>
              <a:rPr lang="cs-CZ" sz="1200" dirty="0" smtClean="0">
                <a:solidFill>
                  <a:srgbClr val="272D39"/>
                </a:solidFill>
                <a:latin typeface="utb_textregular"/>
                <a:ea typeface="Calibri" panose="020F0502020204030204" pitchFamily="34" charset="0"/>
              </a:rPr>
              <a:t> veletrh – sběrné místo</a:t>
            </a:r>
          </a:p>
          <a:p>
            <a:pPr marL="285750" indent="-285750">
              <a:lnSpc>
                <a:spcPct val="15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cs-CZ" sz="1200" dirty="0" smtClean="0">
                <a:solidFill>
                  <a:srgbClr val="B47804"/>
                </a:solidFill>
                <a:latin typeface="utb_textregular"/>
                <a:ea typeface="Calibri" panose="020F0502020204030204" pitchFamily="34" charset="0"/>
              </a:rPr>
              <a:t>Tříměsíční stáže na FHS (stážistky </a:t>
            </a:r>
            <a:r>
              <a:rPr lang="cs-CZ" sz="1200" dirty="0" err="1" smtClean="0">
                <a:solidFill>
                  <a:srgbClr val="B47804"/>
                </a:solidFill>
                <a:latin typeface="utb_textregular"/>
                <a:ea typeface="Calibri" panose="020F0502020204030204" pitchFamily="34" charset="0"/>
              </a:rPr>
              <a:t>FaME</a:t>
            </a:r>
            <a:r>
              <a:rPr lang="cs-CZ" sz="1200" dirty="0" smtClean="0">
                <a:solidFill>
                  <a:srgbClr val="B47804"/>
                </a:solidFill>
                <a:latin typeface="utb_textregular"/>
                <a:ea typeface="Calibri" panose="020F0502020204030204" pitchFamily="34" charset="0"/>
              </a:rPr>
              <a:t>, FMK)</a:t>
            </a:r>
            <a:endParaRPr lang="cs-CZ" sz="1200" dirty="0" smtClean="0">
              <a:solidFill>
                <a:srgbClr val="B4780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059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CustomShape 2"/>
          <p:cNvSpPr/>
          <p:nvPr/>
        </p:nvSpPr>
        <p:spPr>
          <a:xfrm>
            <a:off x="1088496" y="542984"/>
            <a:ext cx="6478560" cy="55399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cs-CZ" sz="3600" b="1" spc="-1" dirty="0" smtClean="0">
                <a:solidFill>
                  <a:srgbClr val="B47804"/>
                </a:solidFill>
                <a:latin typeface="Source Sans Pro"/>
              </a:rPr>
              <a:t>Propagace</a:t>
            </a:r>
            <a:endParaRPr lang="cs-CZ" sz="3600" b="0" strike="noStrike" spc="-1" dirty="0">
              <a:latin typeface="Arial"/>
            </a:endParaRPr>
          </a:p>
        </p:txBody>
      </p:sp>
      <p:sp>
        <p:nvSpPr>
          <p:cNvPr id="170" name="CustomShape 3"/>
          <p:cNvSpPr/>
          <p:nvPr/>
        </p:nvSpPr>
        <p:spPr>
          <a:xfrm>
            <a:off x="1088496" y="1096982"/>
            <a:ext cx="3776760" cy="33855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cs-CZ" sz="2200" b="0" strike="noStrike" spc="-1" dirty="0" smtClean="0">
                <a:solidFill>
                  <a:srgbClr val="000000"/>
                </a:solidFill>
                <a:latin typeface="Source Sans Pro"/>
                <a:ea typeface="DejaVu Sans"/>
              </a:rPr>
              <a:t>Co nás čeká:</a:t>
            </a:r>
            <a:endParaRPr lang="cs-CZ" sz="2200" b="0" strike="noStrike" spc="-1" dirty="0">
              <a:latin typeface="Arial"/>
            </a:endParaRP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998555" y="1650980"/>
            <a:ext cx="5112878" cy="320282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cs-CZ" sz="1800" spc="-1" dirty="0">
                <a:solidFill>
                  <a:srgbClr val="666666"/>
                </a:solidFill>
                <a:latin typeface="Libre Baskerville"/>
                <a:ea typeface="DejaVu Sans"/>
              </a:rPr>
              <a:t>Kalendář vybraných </a:t>
            </a:r>
            <a:r>
              <a:rPr lang="cs-CZ" sz="1800" spc="-1" dirty="0" smtClean="0">
                <a:solidFill>
                  <a:srgbClr val="666666"/>
                </a:solidFill>
                <a:latin typeface="Libre Baskerville"/>
                <a:ea typeface="DejaVu Sans"/>
              </a:rPr>
              <a:t>akcí</a:t>
            </a:r>
            <a:endParaRPr lang="cs-CZ" sz="1600" dirty="0" smtClean="0">
              <a:solidFill>
                <a:srgbClr val="222222"/>
              </a:solidFill>
            </a:endParaRPr>
          </a:p>
          <a:p>
            <a:pPr marL="285750" indent="-28575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Blip>
                <a:blip r:embed="rId2"/>
              </a:buBlip>
              <a:tabLst>
                <a:tab pos="2333625" algn="l"/>
              </a:tabLst>
            </a:pPr>
            <a:r>
              <a:rPr lang="cs-CZ" sz="1200" dirty="0" smtClean="0">
                <a:solidFill>
                  <a:srgbClr val="222222"/>
                </a:solidFill>
                <a:latin typeface="Libre Baskerville"/>
              </a:rPr>
              <a:t>14. 9. 2024 	Den Zlínského kraje</a:t>
            </a:r>
          </a:p>
          <a:p>
            <a:pPr marL="285750" indent="-285750">
              <a:lnSpc>
                <a:spcPct val="150000"/>
              </a:lnSpc>
              <a:spcBef>
                <a:spcPct val="20000"/>
              </a:spcBef>
              <a:buBlip>
                <a:blip r:embed="rId2"/>
              </a:buBlip>
              <a:tabLst>
                <a:tab pos="2333625" algn="l"/>
              </a:tabLst>
            </a:pPr>
            <a:r>
              <a:rPr lang="cs-CZ" sz="1200" dirty="0" smtClean="0">
                <a:solidFill>
                  <a:srgbClr val="222222"/>
                </a:solidFill>
                <a:latin typeface="Libre Baskerville"/>
              </a:rPr>
              <a:t>19. </a:t>
            </a:r>
            <a:r>
              <a:rPr lang="cs-CZ" sz="1200" dirty="0">
                <a:solidFill>
                  <a:srgbClr val="222222"/>
                </a:solidFill>
                <a:latin typeface="Libre Baskerville"/>
              </a:rPr>
              <a:t>9. 2024	</a:t>
            </a:r>
            <a:r>
              <a:rPr lang="cs-CZ" sz="1200" dirty="0" smtClean="0">
                <a:solidFill>
                  <a:srgbClr val="222222"/>
                </a:solidFill>
                <a:latin typeface="Libre Baskerville"/>
              </a:rPr>
              <a:t>Poznej UTB! (8 – 12 hodin, foyer U18)</a:t>
            </a:r>
          </a:p>
          <a:p>
            <a:pPr marL="285750" indent="-28575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Blip>
                <a:blip r:embed="rId2"/>
              </a:buBlip>
              <a:tabLst>
                <a:tab pos="2333625" algn="l"/>
              </a:tabLst>
            </a:pPr>
            <a:r>
              <a:rPr lang="cs-CZ" sz="1200" dirty="0" smtClean="0">
                <a:solidFill>
                  <a:srgbClr val="222222"/>
                </a:solidFill>
                <a:latin typeface="Libre Baskerville"/>
              </a:rPr>
              <a:t>27. 9. 2024	Noc vědců</a:t>
            </a:r>
          </a:p>
          <a:p>
            <a:pPr marL="285750" indent="-285750">
              <a:lnSpc>
                <a:spcPct val="150000"/>
              </a:lnSpc>
              <a:spcBef>
                <a:spcPct val="20000"/>
              </a:spcBef>
              <a:buBlip>
                <a:blip r:embed="rId2"/>
              </a:buBlip>
              <a:tabLst>
                <a:tab pos="2333625" algn="l"/>
              </a:tabLst>
            </a:pPr>
            <a:r>
              <a:rPr lang="cs-CZ" sz="1200" dirty="0">
                <a:solidFill>
                  <a:srgbClr val="222222"/>
                </a:solidFill>
                <a:latin typeface="Libre Baskerville"/>
              </a:rPr>
              <a:t>24.–</a:t>
            </a:r>
            <a:r>
              <a:rPr lang="cs-CZ" sz="1200" dirty="0" smtClean="0">
                <a:solidFill>
                  <a:srgbClr val="222222"/>
                </a:solidFill>
                <a:latin typeface="Libre Baskerville"/>
              </a:rPr>
              <a:t>25. 9. </a:t>
            </a:r>
            <a:r>
              <a:rPr lang="cs-CZ" sz="1200" dirty="0">
                <a:solidFill>
                  <a:srgbClr val="222222"/>
                </a:solidFill>
                <a:latin typeface="Libre Baskerville"/>
              </a:rPr>
              <a:t>2024	</a:t>
            </a:r>
            <a:r>
              <a:rPr lang="cs-CZ" sz="1200" dirty="0" err="1">
                <a:solidFill>
                  <a:srgbClr val="222222"/>
                </a:solidFill>
                <a:latin typeface="Libre Baskerville"/>
              </a:rPr>
              <a:t>Gaudeamus</a:t>
            </a:r>
            <a:r>
              <a:rPr lang="cs-CZ" sz="1200" dirty="0">
                <a:solidFill>
                  <a:srgbClr val="222222"/>
                </a:solidFill>
                <a:latin typeface="Libre Baskerville"/>
              </a:rPr>
              <a:t> </a:t>
            </a:r>
            <a:r>
              <a:rPr lang="cs-CZ" sz="1200" dirty="0" smtClean="0">
                <a:solidFill>
                  <a:srgbClr val="222222"/>
                </a:solidFill>
                <a:latin typeface="Libre Baskerville"/>
              </a:rPr>
              <a:t>Nitra</a:t>
            </a:r>
          </a:p>
          <a:p>
            <a:pPr marL="285750" indent="-28575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Blip>
                <a:blip r:embed="rId2"/>
              </a:buBlip>
              <a:tabLst>
                <a:tab pos="2333625" algn="l"/>
              </a:tabLst>
            </a:pPr>
            <a:r>
              <a:rPr lang="cs-CZ" sz="1200" dirty="0" smtClean="0">
                <a:solidFill>
                  <a:srgbClr val="222222"/>
                </a:solidFill>
                <a:latin typeface="Libre Baskerville"/>
              </a:rPr>
              <a:t>8.–10. 10. 2024	Gaudeamus Bratislava</a:t>
            </a:r>
          </a:p>
          <a:p>
            <a:pPr marL="285750" indent="-28575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Blip>
                <a:blip r:embed="rId2"/>
              </a:buBlip>
              <a:tabLst>
                <a:tab pos="2333625" algn="l"/>
              </a:tabLst>
            </a:pPr>
            <a:r>
              <a:rPr lang="cs-CZ" sz="1200" dirty="0" smtClean="0">
                <a:solidFill>
                  <a:srgbClr val="222222"/>
                </a:solidFill>
                <a:latin typeface="Libre Baskerville"/>
              </a:rPr>
              <a:t>19. –  22. 11. 2024	Gaudeamus Brno</a:t>
            </a:r>
          </a:p>
          <a:p>
            <a:pPr marL="285750" indent="-28575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Blip>
                <a:blip r:embed="rId2"/>
              </a:buBlip>
              <a:tabLst>
                <a:tab pos="2333625" algn="l"/>
              </a:tabLst>
            </a:pPr>
            <a:r>
              <a:rPr lang="cs-CZ" sz="1200" dirty="0" smtClean="0">
                <a:solidFill>
                  <a:srgbClr val="222222"/>
                </a:solidFill>
                <a:latin typeface="Libre Baskerville"/>
              </a:rPr>
              <a:t>29. 11. 2024 (pátek)	DOD UTB I.</a:t>
            </a:r>
          </a:p>
          <a:p>
            <a:pPr marL="285750" indent="-28575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Blip>
                <a:blip r:embed="rId2"/>
              </a:buBlip>
              <a:tabLst>
                <a:tab pos="2333625" algn="l"/>
              </a:tabLst>
            </a:pPr>
            <a:r>
              <a:rPr lang="cs-CZ" sz="1200" dirty="0" smtClean="0">
                <a:solidFill>
                  <a:srgbClr val="222222"/>
                </a:solidFill>
                <a:latin typeface="Libre Baskerville"/>
              </a:rPr>
              <a:t>8. 2. 2025 (sobota)	DOD UTB II.</a:t>
            </a:r>
          </a:p>
          <a:p>
            <a:pPr marL="285750" indent="-28575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Blip>
                <a:blip r:embed="rId2"/>
              </a:buBlip>
              <a:tabLst>
                <a:tab pos="2333625" algn="l"/>
              </a:tabLst>
            </a:pPr>
            <a:r>
              <a:rPr lang="cs-CZ" sz="1200" dirty="0" smtClean="0">
                <a:solidFill>
                  <a:srgbClr val="222222"/>
                </a:solidFill>
                <a:latin typeface="Libre Baskerville"/>
              </a:rPr>
              <a:t>Listopad	dobročinné aktivity</a:t>
            </a:r>
          </a:p>
          <a:p>
            <a:pPr marL="285750" indent="-28575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Blip>
                <a:blip r:embed="rId2"/>
              </a:buBlip>
              <a:tabLst>
                <a:tab pos="2333625" algn="l"/>
              </a:tabLst>
            </a:pPr>
            <a:r>
              <a:rPr lang="cs-CZ" sz="1200" dirty="0" smtClean="0">
                <a:solidFill>
                  <a:srgbClr val="222222"/>
                </a:solidFill>
                <a:latin typeface="Libre Baskerville"/>
              </a:rPr>
              <a:t>Prosinec	Vánoční kavárna</a:t>
            </a:r>
          </a:p>
          <a:p>
            <a:pPr marL="285750" indent="-28575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Blip>
                <a:blip r:embed="rId2"/>
              </a:buBlip>
              <a:tabLst>
                <a:tab pos="2333625" algn="l"/>
              </a:tabLst>
            </a:pPr>
            <a:endParaRPr lang="cs-CZ" sz="1200" dirty="0">
              <a:solidFill>
                <a:srgbClr val="22222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CustomShape 1"/>
          <p:cNvSpPr/>
          <p:nvPr/>
        </p:nvSpPr>
        <p:spPr>
          <a:xfrm>
            <a:off x="3528000" y="2012040"/>
            <a:ext cx="4246920" cy="339169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cs-CZ" sz="3200" b="0" strike="noStrike" spc="-1" dirty="0">
                <a:solidFill>
                  <a:srgbClr val="B47804"/>
                </a:solidFill>
                <a:latin typeface="Source Sans Pro"/>
                <a:ea typeface="DejaVu Sans"/>
              </a:rPr>
              <a:t>Děkuji za </a:t>
            </a:r>
            <a:r>
              <a:rPr lang="cs-CZ" sz="3200" b="0" strike="noStrike" spc="-1" dirty="0" smtClean="0">
                <a:solidFill>
                  <a:srgbClr val="B47804"/>
                </a:solidFill>
                <a:latin typeface="Source Sans Pro"/>
                <a:ea typeface="DejaVu Sans"/>
              </a:rPr>
              <a:t>pozornost</a:t>
            </a:r>
          </a:p>
          <a:p>
            <a:pPr>
              <a:lnSpc>
                <a:spcPct val="100000"/>
              </a:lnSpc>
            </a:pPr>
            <a:endParaRPr lang="cs-CZ" sz="3200" spc="-1" dirty="0">
              <a:solidFill>
                <a:srgbClr val="B47804"/>
              </a:solidFill>
              <a:latin typeface="Source Sans Pro"/>
            </a:endParaRPr>
          </a:p>
          <a:p>
            <a:pPr lvl="0">
              <a:lnSpc>
                <a:spcPct val="150000"/>
              </a:lnSpc>
              <a:defRPr/>
            </a:pPr>
            <a:r>
              <a:rPr lang="cs-CZ" sz="1200" dirty="0">
                <a:solidFill>
                  <a:prstClr val="black"/>
                </a:solidFill>
                <a:latin typeface="Libre Baskerville"/>
              </a:rPr>
              <a:t>Renata Šilhánová 	</a:t>
            </a:r>
            <a:r>
              <a:rPr lang="cs-CZ" sz="1200" dirty="0">
                <a:solidFill>
                  <a:prstClr val="black"/>
                </a:solidFill>
                <a:latin typeface="Libre Baskerville"/>
                <a:hlinkClick r:id="rId3"/>
              </a:rPr>
              <a:t>silhanova@utb.cz</a:t>
            </a:r>
            <a:endParaRPr lang="cs-CZ" sz="1200" dirty="0">
              <a:solidFill>
                <a:prstClr val="black"/>
              </a:solidFill>
              <a:latin typeface="Libre Baskerville"/>
            </a:endParaRPr>
          </a:p>
          <a:p>
            <a:pPr lvl="0">
              <a:lnSpc>
                <a:spcPct val="150000"/>
              </a:lnSpc>
              <a:defRPr/>
            </a:pPr>
            <a:r>
              <a:rPr lang="cs-CZ" sz="1200" dirty="0">
                <a:solidFill>
                  <a:prstClr val="black"/>
                </a:solidFill>
                <a:latin typeface="Libre Baskerville"/>
                <a:cs typeface="Calibri"/>
              </a:rPr>
              <a:t>Hana Polešáková	</a:t>
            </a:r>
            <a:r>
              <a:rPr lang="cs-CZ" sz="1200" dirty="0">
                <a:solidFill>
                  <a:prstClr val="black"/>
                </a:solidFill>
                <a:latin typeface="Libre Baskerville"/>
                <a:cs typeface="Calibri"/>
                <a:hlinkClick r:id="rId4"/>
              </a:rPr>
              <a:t>polesakova@utb.cz</a:t>
            </a:r>
            <a:endParaRPr lang="cs-CZ" sz="1200" dirty="0">
              <a:solidFill>
                <a:prstClr val="black"/>
              </a:solidFill>
              <a:latin typeface="Libre Baskerville"/>
              <a:cs typeface="Calibri"/>
            </a:endParaRPr>
          </a:p>
          <a:p>
            <a:pPr lvl="0">
              <a:lnSpc>
                <a:spcPct val="150000"/>
              </a:lnSpc>
              <a:defRPr/>
            </a:pPr>
            <a:r>
              <a:rPr lang="cs-CZ" sz="1200" dirty="0">
                <a:solidFill>
                  <a:prstClr val="black"/>
                </a:solidFill>
                <a:latin typeface="Libre Baskerville"/>
              </a:rPr>
              <a:t>Jana Býmová	</a:t>
            </a:r>
            <a:r>
              <a:rPr lang="cs-CZ" sz="1200" dirty="0">
                <a:solidFill>
                  <a:prstClr val="black"/>
                </a:solidFill>
                <a:latin typeface="Libre Baskerville"/>
                <a:hlinkClick r:id="rId5"/>
              </a:rPr>
              <a:t>bymova@utb.cz</a:t>
            </a:r>
            <a:endParaRPr lang="cs-CZ" sz="1200" dirty="0">
              <a:solidFill>
                <a:prstClr val="black"/>
              </a:solidFill>
              <a:latin typeface="Libre Baskerville"/>
            </a:endParaRPr>
          </a:p>
          <a:p>
            <a:pPr lvl="0">
              <a:lnSpc>
                <a:spcPct val="150000"/>
              </a:lnSpc>
              <a:defRPr/>
            </a:pPr>
            <a:endParaRPr lang="cs-CZ" sz="1200" dirty="0">
              <a:solidFill>
                <a:prstClr val="black"/>
              </a:solidFill>
              <a:latin typeface="Libre Baskerville"/>
              <a:cs typeface="Calibri"/>
            </a:endParaRPr>
          </a:p>
          <a:p>
            <a:pPr lvl="0">
              <a:lnSpc>
                <a:spcPct val="150000"/>
              </a:lnSpc>
              <a:spcBef>
                <a:spcPct val="20000"/>
              </a:spcBef>
              <a:tabLst>
                <a:tab pos="2333625" algn="l"/>
              </a:tabLst>
              <a:defRPr/>
            </a:pPr>
            <a:endParaRPr lang="cs-CZ" sz="1200" dirty="0">
              <a:solidFill>
                <a:srgbClr val="222222"/>
              </a:solidFill>
              <a:latin typeface="Libre Baskerville"/>
            </a:endParaRPr>
          </a:p>
          <a:p>
            <a:pPr>
              <a:lnSpc>
                <a:spcPct val="100000"/>
              </a:lnSpc>
            </a:pPr>
            <a:endParaRPr lang="cs-CZ" sz="3200" b="0" strike="noStrike" spc="-1" dirty="0" smtClean="0">
              <a:solidFill>
                <a:srgbClr val="B47804"/>
              </a:solidFill>
              <a:latin typeface="Source Sans Pro"/>
            </a:endParaRPr>
          </a:p>
          <a:p>
            <a:pPr>
              <a:lnSpc>
                <a:spcPct val="100000"/>
              </a:lnSpc>
            </a:pPr>
            <a:endParaRPr lang="cs-CZ" sz="3200" b="0" strike="noStrike" spc="-1" dirty="0">
              <a:latin typeface="Arial"/>
            </a:endParaRPr>
          </a:p>
        </p:txBody>
      </p:sp>
      <p:sp>
        <p:nvSpPr>
          <p:cNvPr id="175" name="Line 3"/>
          <p:cNvSpPr/>
          <p:nvPr/>
        </p:nvSpPr>
        <p:spPr>
          <a:xfrm>
            <a:off x="3528000" y="4284000"/>
            <a:ext cx="792000" cy="0"/>
          </a:xfrm>
          <a:prstGeom prst="line">
            <a:avLst/>
          </a:prstGeom>
          <a:ln w="57240">
            <a:solidFill>
              <a:srgbClr val="B4780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6" name="CustomShape 4"/>
          <p:cNvSpPr/>
          <p:nvPr/>
        </p:nvSpPr>
        <p:spPr>
          <a:xfrm>
            <a:off x="3528000" y="4462200"/>
            <a:ext cx="4750920" cy="3077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cs-CZ" sz="2000" b="0" strike="noStrike" spc="-1" dirty="0" smtClean="0">
                <a:solidFill>
                  <a:srgbClr val="000000"/>
                </a:solidFill>
                <a:latin typeface="Source Sans Pro"/>
                <a:ea typeface="SourceSansPro-Light"/>
              </a:rPr>
              <a:t>www.fhs.utb.cz</a:t>
            </a:r>
            <a:endParaRPr lang="cs-CZ" sz="2000" b="0" strike="noStrike" spc="-1" dirty="0">
              <a:latin typeface="Arial"/>
            </a:endParaRPr>
          </a:p>
        </p:txBody>
      </p:sp>
      <p:sp>
        <p:nvSpPr>
          <p:cNvPr id="6" name="CustomShape 2"/>
          <p:cNvSpPr/>
          <p:nvPr/>
        </p:nvSpPr>
        <p:spPr>
          <a:xfrm>
            <a:off x="3528000" y="3490248"/>
            <a:ext cx="4750920" cy="3077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endParaRPr lang="cs-CZ" sz="2000" dirty="0">
              <a:latin typeface="Source Sans Pr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155470" y="581890"/>
            <a:ext cx="61098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000" b="1" i="0" u="none" strike="noStrike" kern="1200" cap="none" spc="-1" normalizeH="0" baseline="0" noProof="0" dirty="0">
                <a:ln>
                  <a:noFill/>
                </a:ln>
                <a:solidFill>
                  <a:srgbClr val="B47804"/>
                </a:solidFill>
                <a:effectLst/>
                <a:uLnTx/>
                <a:uFillTx/>
                <a:latin typeface="Source Sans Pro"/>
              </a:rPr>
              <a:t>1 / I</a:t>
            </a:r>
            <a:r>
              <a:rPr kumimoji="0" lang="cs-CZ" sz="40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B47804"/>
                </a:solidFill>
                <a:effectLst/>
                <a:uLnTx/>
                <a:uFillTx/>
                <a:latin typeface="Source Sans Pro"/>
              </a:rPr>
              <a:t>nternacionalizace</a:t>
            </a:r>
            <a:endParaRPr kumimoji="0" lang="cs-CZ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51681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CustomShape 3"/>
          <p:cNvSpPr/>
          <p:nvPr/>
        </p:nvSpPr>
        <p:spPr>
          <a:xfrm>
            <a:off x="1200927" y="1138010"/>
            <a:ext cx="6478560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cs-CZ" sz="2400" dirty="0" smtClean="0">
                <a:latin typeface="Source Sans Pro"/>
              </a:rPr>
              <a:t>Mobility Erasmus+</a:t>
            </a:r>
            <a:endParaRPr lang="cs-CZ" sz="2400" b="0" strike="noStrike" spc="-1" dirty="0">
              <a:latin typeface="Source Sans Pro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1104992" y="475532"/>
            <a:ext cx="46290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cs-CZ" sz="4000" b="1" spc="-1" dirty="0">
                <a:solidFill>
                  <a:srgbClr val="B47804"/>
                </a:solidFill>
                <a:latin typeface="Source Sans Pro"/>
              </a:rPr>
              <a:t>Internacionalizace</a:t>
            </a:r>
          </a:p>
        </p:txBody>
      </p:sp>
      <p:graphicFrame>
        <p:nvGraphicFramePr>
          <p:cNvPr id="7" name="Graf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7783083"/>
              </p:ext>
            </p:extLst>
          </p:nvPr>
        </p:nvGraphicFramePr>
        <p:xfrm>
          <a:off x="947057" y="1683511"/>
          <a:ext cx="8557670" cy="36187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02204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CustomShape 3"/>
          <p:cNvSpPr/>
          <p:nvPr/>
        </p:nvSpPr>
        <p:spPr>
          <a:xfrm>
            <a:off x="1121134" y="1122504"/>
            <a:ext cx="6478560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cs-CZ" sz="2400" dirty="0" smtClean="0">
                <a:latin typeface="Source Sans Pro"/>
              </a:rPr>
              <a:t>Výjezdy studentů </a:t>
            </a:r>
            <a:endParaRPr lang="cs-CZ" sz="2400" b="0" strike="noStrike" spc="-1" dirty="0">
              <a:latin typeface="Source Sans Pro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1031193" y="445754"/>
            <a:ext cx="46290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cs-CZ" sz="4000" b="1" spc="-1" dirty="0">
                <a:solidFill>
                  <a:srgbClr val="B47804"/>
                </a:solidFill>
                <a:latin typeface="Source Sans Pro"/>
              </a:rPr>
              <a:t>Internacionalizace</a:t>
            </a: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1031193" y="1491836"/>
            <a:ext cx="5914238" cy="343070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endParaRPr lang="cs-CZ" sz="1200" dirty="0">
              <a:latin typeface="Libre Baskerville"/>
            </a:endParaRPr>
          </a:p>
          <a:p>
            <a:pPr marL="285750" indent="-2857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Blip>
                <a:blip r:embed="rId2"/>
              </a:buBlip>
            </a:pPr>
            <a:r>
              <a:rPr lang="cs-CZ" sz="1200" dirty="0" smtClean="0">
                <a:latin typeface="Libre Baskerville"/>
              </a:rPr>
              <a:t>Intenzivní propagace na webu, sociálních sítích, nástěnkách, bannerech, akce Erasmus Night, vstupy do výuky, hromadné e-maily, informační schůzky atd. -  významný příjem financí do rozpočtu FHS</a:t>
            </a:r>
          </a:p>
          <a:p>
            <a:pPr marL="0" indent="0">
              <a:lnSpc>
                <a:spcPct val="100000"/>
              </a:lnSpc>
              <a:spcBef>
                <a:spcPct val="20000"/>
              </a:spcBef>
              <a:buNone/>
            </a:pPr>
            <a:endParaRPr lang="cs-CZ" sz="1200" dirty="0" smtClean="0">
              <a:latin typeface="Libre Baskerville"/>
            </a:endParaRPr>
          </a:p>
          <a:p>
            <a:pPr marL="285750" indent="-285750">
              <a:lnSpc>
                <a:spcPct val="100000"/>
              </a:lnSpc>
              <a:spcBef>
                <a:spcPct val="20000"/>
              </a:spcBef>
              <a:buBlip>
                <a:blip r:embed="rId2"/>
              </a:buBlip>
            </a:pPr>
            <a:r>
              <a:rPr lang="cs-CZ" sz="1200" dirty="0" smtClean="0">
                <a:latin typeface="Libre Baskerville"/>
              </a:rPr>
              <a:t>Narůstající problémy </a:t>
            </a:r>
            <a:r>
              <a:rPr lang="cs-CZ" sz="1200" dirty="0">
                <a:latin typeface="Libre Baskerville"/>
              </a:rPr>
              <a:t>s výjezdy studentů </a:t>
            </a:r>
            <a:r>
              <a:rPr lang="cs-CZ" sz="1200" dirty="0" smtClean="0">
                <a:latin typeface="Libre Baskerville"/>
              </a:rPr>
              <a:t>FHS ze </a:t>
            </a:r>
            <a:r>
              <a:rPr lang="cs-CZ" sz="1200" dirty="0">
                <a:latin typeface="Libre Baskerville"/>
              </a:rPr>
              <a:t>strany </a:t>
            </a:r>
            <a:r>
              <a:rPr lang="cs-CZ" sz="1200" dirty="0" smtClean="0">
                <a:latin typeface="Libre Baskerville"/>
              </a:rPr>
              <a:t>zahraničních univerzit </a:t>
            </a:r>
            <a:r>
              <a:rPr lang="cs-CZ" sz="1200" dirty="0">
                <a:latin typeface="Libre Baskerville"/>
              </a:rPr>
              <a:t>(jazykové certifikáty, špatná komunikace, </a:t>
            </a:r>
            <a:r>
              <a:rPr lang="cs-CZ" sz="1200" dirty="0" smtClean="0">
                <a:latin typeface="Libre Baskerville"/>
              </a:rPr>
              <a:t>ubytování)</a:t>
            </a:r>
          </a:p>
          <a:p>
            <a:pPr marL="285750" indent="-285750">
              <a:lnSpc>
                <a:spcPct val="100000"/>
              </a:lnSpc>
              <a:spcBef>
                <a:spcPct val="20000"/>
              </a:spcBef>
              <a:buBlip>
                <a:blip r:embed="rId2"/>
              </a:buBlip>
            </a:pPr>
            <a:endParaRPr lang="cs-CZ" sz="1200" dirty="0">
              <a:latin typeface="Libre Baskerville"/>
            </a:endParaRPr>
          </a:p>
          <a:p>
            <a:pPr marL="285750" indent="-285750">
              <a:lnSpc>
                <a:spcPct val="100000"/>
              </a:lnSpc>
              <a:spcBef>
                <a:spcPct val="20000"/>
              </a:spcBef>
              <a:buBlip>
                <a:blip r:embed="rId2"/>
              </a:buBlip>
            </a:pPr>
            <a:r>
              <a:rPr lang="cs-CZ" sz="1200" dirty="0">
                <a:solidFill>
                  <a:srgbClr val="222222"/>
                </a:solidFill>
                <a:latin typeface="Libre Baskerville"/>
                <a:ea typeface="Calibri" panose="020F0502020204030204" pitchFamily="34" charset="0"/>
              </a:rPr>
              <a:t>18. 9. se koná informační schůzka pro studenty vyjíždějící do zahraničí v letním </a:t>
            </a:r>
            <a:r>
              <a:rPr lang="cs-CZ" sz="1200" dirty="0" smtClean="0">
                <a:solidFill>
                  <a:srgbClr val="222222"/>
                </a:solidFill>
                <a:latin typeface="Libre Baskerville"/>
                <a:ea typeface="Calibri" panose="020F0502020204030204" pitchFamily="34" charset="0"/>
              </a:rPr>
              <a:t>semestru.</a:t>
            </a:r>
            <a:endParaRPr lang="cs-CZ" sz="1200" dirty="0">
              <a:latin typeface="Libre Baskerville"/>
            </a:endParaRPr>
          </a:p>
          <a:p>
            <a:pPr marL="0" indent="0">
              <a:lnSpc>
                <a:spcPct val="100000"/>
              </a:lnSpc>
              <a:spcBef>
                <a:spcPct val="20000"/>
              </a:spcBef>
              <a:buNone/>
            </a:pPr>
            <a:endParaRPr lang="cs-CZ" sz="1200" dirty="0">
              <a:latin typeface="Libre Baskerville"/>
            </a:endParaRPr>
          </a:p>
          <a:p>
            <a:pPr marL="285750" indent="-2857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Blip>
                <a:blip r:embed="rId2"/>
              </a:buBlip>
            </a:pPr>
            <a:endParaRPr lang="cs-CZ" sz="1200" dirty="0" smtClean="0">
              <a:solidFill>
                <a:srgbClr val="222222"/>
              </a:solidFill>
              <a:latin typeface="Libre Baskerville"/>
              <a:ea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ct val="20000"/>
              </a:spcBef>
              <a:buNone/>
            </a:pPr>
            <a:endParaRPr lang="cs-CZ" sz="1100" dirty="0">
              <a:solidFill>
                <a:srgbClr val="222222"/>
              </a:solidFill>
              <a:latin typeface="Libre Baskerville"/>
            </a:endParaRPr>
          </a:p>
        </p:txBody>
      </p:sp>
    </p:spTree>
    <p:extLst>
      <p:ext uri="{BB962C8B-B14F-4D97-AF65-F5344CB8AC3E}">
        <p14:creationId xmlns:p14="http://schemas.microsoft.com/office/powerpoint/2010/main" val="197617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CustomShape 3"/>
          <p:cNvSpPr/>
          <p:nvPr/>
        </p:nvSpPr>
        <p:spPr>
          <a:xfrm>
            <a:off x="1121134" y="1122504"/>
            <a:ext cx="6478560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cs-CZ" sz="2400" dirty="0" smtClean="0">
                <a:latin typeface="Source Sans Pro"/>
              </a:rPr>
              <a:t>Příjezdy studentů </a:t>
            </a:r>
            <a:endParaRPr lang="cs-CZ" sz="2400" b="0" strike="noStrike" spc="-1" dirty="0">
              <a:latin typeface="Source Sans Pro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1031193" y="445754"/>
            <a:ext cx="46290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cs-CZ" sz="4000" b="1" spc="-1" dirty="0">
                <a:solidFill>
                  <a:srgbClr val="B47804"/>
                </a:solidFill>
                <a:latin typeface="Source Sans Pro"/>
              </a:rPr>
              <a:t>Internacionalizace</a:t>
            </a: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1031193" y="1491836"/>
            <a:ext cx="5914238" cy="343070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ct val="20000"/>
              </a:spcBef>
              <a:buNone/>
            </a:pPr>
            <a:endParaRPr lang="cs-CZ" sz="1200" dirty="0" smtClean="0">
              <a:solidFill>
                <a:srgbClr val="222222"/>
              </a:solidFill>
              <a:latin typeface="Libre Baskerville"/>
            </a:endParaRPr>
          </a:p>
          <a:p>
            <a:pPr marL="285750" indent="-285750">
              <a:lnSpc>
                <a:spcPct val="100000"/>
              </a:lnSpc>
              <a:spcBef>
                <a:spcPct val="20000"/>
              </a:spcBef>
              <a:buBlip>
                <a:blip r:embed="rId2"/>
              </a:buBlip>
            </a:pPr>
            <a:r>
              <a:rPr lang="cs-CZ" sz="1200" dirty="0">
                <a:solidFill>
                  <a:srgbClr val="B47804"/>
                </a:solidFill>
                <a:latin typeface="Libre Baskerville"/>
                <a:ea typeface="Calibri" panose="020F0502020204030204" pitchFamily="34" charset="0"/>
              </a:rPr>
              <a:t>Výukový pobyt: </a:t>
            </a:r>
            <a:r>
              <a:rPr lang="cs-CZ" sz="1200" dirty="0">
                <a:solidFill>
                  <a:srgbClr val="222222"/>
                </a:solidFill>
                <a:latin typeface="Libre Baskerville"/>
                <a:ea typeface="Calibri" panose="020F0502020204030204" pitchFamily="34" charset="0"/>
              </a:rPr>
              <a:t>16 studentů na ÚPV a ÚŠP (Čína, Korea, Francie, Španělsko, Polsko, Ukrajina, Turecko)</a:t>
            </a:r>
          </a:p>
          <a:p>
            <a:pPr marL="742950" lvl="1" indent="-285750">
              <a:lnSpc>
                <a:spcPct val="100000"/>
              </a:lnSpc>
              <a:spcBef>
                <a:spcPct val="20000"/>
              </a:spcBef>
              <a:buBlip>
                <a:blip r:embed="rId2"/>
              </a:buBlip>
            </a:pPr>
            <a:r>
              <a:rPr lang="cs-CZ" sz="1100" dirty="0">
                <a:solidFill>
                  <a:srgbClr val="222222"/>
                </a:solidFill>
                <a:latin typeface="Libre Baskerville"/>
                <a:ea typeface="Calibri" panose="020F0502020204030204" pitchFamily="34" charset="0"/>
              </a:rPr>
              <a:t>nástup s týdenním zpožděním (FHS začíná o týden dřív) </a:t>
            </a:r>
          </a:p>
          <a:p>
            <a:pPr marL="742950" lvl="1" indent="-285750">
              <a:lnSpc>
                <a:spcPct val="100000"/>
              </a:lnSpc>
              <a:spcBef>
                <a:spcPct val="20000"/>
              </a:spcBef>
              <a:buBlip>
                <a:blip r:embed="rId2"/>
              </a:buBlip>
            </a:pPr>
            <a:r>
              <a:rPr lang="cs-CZ" sz="1100" dirty="0">
                <a:solidFill>
                  <a:srgbClr val="222222"/>
                </a:solidFill>
                <a:latin typeface="Libre Baskerville"/>
                <a:ea typeface="Calibri" panose="020F0502020204030204" pitchFamily="34" charset="0"/>
              </a:rPr>
              <a:t>po dobu 3 týdnů si studenti mohou předměty změnit (</a:t>
            </a:r>
            <a:r>
              <a:rPr lang="cs-CZ" sz="1100" dirty="0" err="1">
                <a:solidFill>
                  <a:srgbClr val="222222"/>
                </a:solidFill>
                <a:latin typeface="Libre Baskerville"/>
                <a:ea typeface="Calibri" panose="020F0502020204030204" pitchFamily="34" charset="0"/>
              </a:rPr>
              <a:t>changes</a:t>
            </a:r>
            <a:r>
              <a:rPr lang="cs-CZ" sz="1100" dirty="0">
                <a:solidFill>
                  <a:srgbClr val="222222"/>
                </a:solidFill>
                <a:latin typeface="Libre Baskerville"/>
                <a:ea typeface="Calibri" panose="020F0502020204030204" pitchFamily="34" charset="0"/>
              </a:rPr>
              <a:t>); vychází z programu Erasmus+,  prosím o akceptování </a:t>
            </a:r>
            <a:endParaRPr lang="cs-CZ" sz="1100" dirty="0" smtClean="0">
              <a:solidFill>
                <a:srgbClr val="222222"/>
              </a:solidFill>
              <a:latin typeface="Libre Baskerville"/>
              <a:ea typeface="Calibri" panose="020F0502020204030204" pitchFamily="34" charset="0"/>
            </a:endParaRPr>
          </a:p>
          <a:p>
            <a:pPr marL="457200" lvl="1" indent="0">
              <a:lnSpc>
                <a:spcPct val="100000"/>
              </a:lnSpc>
              <a:spcBef>
                <a:spcPct val="20000"/>
              </a:spcBef>
              <a:buNone/>
            </a:pPr>
            <a:endParaRPr lang="cs-CZ" sz="1200" dirty="0">
              <a:solidFill>
                <a:srgbClr val="222222"/>
              </a:solidFill>
              <a:latin typeface="Libre Baskerville"/>
              <a:ea typeface="Calibri" panose="020F0502020204030204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Blip>
                <a:blip r:embed="rId2"/>
              </a:buBlip>
            </a:pPr>
            <a:r>
              <a:rPr lang="cs-CZ" sz="1200" dirty="0" smtClean="0">
                <a:solidFill>
                  <a:srgbClr val="B47804"/>
                </a:solidFill>
                <a:latin typeface="Libre Baskerville"/>
              </a:rPr>
              <a:t>Praktická stáž</a:t>
            </a:r>
            <a:r>
              <a:rPr lang="cs-CZ" sz="1200" dirty="0" smtClean="0">
                <a:solidFill>
                  <a:srgbClr val="222222"/>
                </a:solidFill>
                <a:latin typeface="Libre Baskerville"/>
              </a:rPr>
              <a:t>: 23. 9. nastupují dvě studentky z Francie na stáž v KNTB</a:t>
            </a:r>
          </a:p>
          <a:p>
            <a:pPr marL="0" indent="0">
              <a:lnSpc>
                <a:spcPct val="100000"/>
              </a:lnSpc>
              <a:spcBef>
                <a:spcPct val="20000"/>
              </a:spcBef>
              <a:buNone/>
            </a:pPr>
            <a:endParaRPr lang="cs-CZ" sz="1200" dirty="0" smtClean="0">
              <a:solidFill>
                <a:srgbClr val="222222"/>
              </a:solidFill>
              <a:latin typeface="Libre Baskerville"/>
            </a:endParaRPr>
          </a:p>
          <a:p>
            <a:pPr marL="285750" indent="-2857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Blip>
                <a:blip r:embed="rId2"/>
              </a:buBlip>
            </a:pPr>
            <a:r>
              <a:rPr lang="cs-CZ" sz="1200" dirty="0" smtClean="0">
                <a:solidFill>
                  <a:srgbClr val="222222"/>
                </a:solidFill>
                <a:latin typeface="Libre Baskerville"/>
                <a:ea typeface="Calibri" panose="020F0502020204030204" pitchFamily="34" charset="0"/>
              </a:rPr>
              <a:t>Průběžná aktualizace kurzů nabízených v AJ (koordinátoři na ústavech) </a:t>
            </a:r>
            <a:r>
              <a:rPr lang="cs-CZ" sz="1200" dirty="0" smtClean="0">
                <a:solidFill>
                  <a:srgbClr val="FF0000"/>
                </a:solidFill>
                <a:latin typeface="Libre Baskerville"/>
                <a:ea typeface="Calibri" panose="020F0502020204030204" pitchFamily="34" charset="0"/>
              </a:rPr>
              <a:t> </a:t>
            </a:r>
            <a:r>
              <a:rPr lang="cs-CZ" sz="1200" b="1" dirty="0" smtClean="0">
                <a:solidFill>
                  <a:srgbClr val="B47804"/>
                </a:solidFill>
                <a:latin typeface="Libre Baskerville"/>
                <a:ea typeface="Calibri" panose="020F0502020204030204" pitchFamily="34" charset="0"/>
              </a:rPr>
              <a:t>aktualizace karet předmětů v anglickém jazyce, kontrola aktuálnosti vyučujících</a:t>
            </a:r>
          </a:p>
          <a:p>
            <a:pPr marL="285750" indent="-2857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Blip>
                <a:blip r:embed="rId2"/>
              </a:buBlip>
            </a:pPr>
            <a:endParaRPr lang="cs-CZ" sz="1200" b="1" dirty="0">
              <a:solidFill>
                <a:srgbClr val="B47804"/>
              </a:solidFill>
              <a:latin typeface="Libre Baskerville"/>
              <a:ea typeface="Calibri" panose="020F0502020204030204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ct val="20000"/>
              </a:spcBef>
              <a:buBlip>
                <a:blip r:embed="rId2"/>
              </a:buBlip>
            </a:pPr>
            <a:r>
              <a:rPr lang="cs-CZ" sz="1200" dirty="0">
                <a:solidFill>
                  <a:srgbClr val="222222"/>
                </a:solidFill>
                <a:latin typeface="Libre Baskerville"/>
                <a:ea typeface="Calibri" panose="020F0502020204030204" pitchFamily="34" charset="0"/>
              </a:rPr>
              <a:t>16. 9. se koná přivítání zahraničních studentů všech fakult na UTB; následně proběhne schůzka na FHS</a:t>
            </a:r>
          </a:p>
          <a:p>
            <a:pPr marL="0" indent="0">
              <a:lnSpc>
                <a:spcPct val="100000"/>
              </a:lnSpc>
              <a:spcBef>
                <a:spcPct val="20000"/>
              </a:spcBef>
              <a:buNone/>
            </a:pPr>
            <a:endParaRPr lang="cs-CZ" sz="1200" dirty="0" smtClean="0">
              <a:solidFill>
                <a:srgbClr val="222222"/>
              </a:solidFill>
              <a:latin typeface="Libre Baskerville"/>
              <a:ea typeface="Calibri" panose="020F0502020204030204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Blip>
                <a:blip r:embed="rId2"/>
              </a:buBlip>
            </a:pPr>
            <a:endParaRPr lang="cs-CZ" sz="1200" dirty="0">
              <a:solidFill>
                <a:srgbClr val="222222"/>
              </a:solidFill>
              <a:latin typeface="Libre Baskerville"/>
              <a:ea typeface="Calibri" panose="020F0502020204030204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Blip>
                <a:blip r:embed="rId2"/>
              </a:buBlip>
            </a:pPr>
            <a:endParaRPr lang="cs-CZ" sz="1100" dirty="0">
              <a:solidFill>
                <a:srgbClr val="222222"/>
              </a:solidFill>
              <a:latin typeface="Libre Baskerville"/>
            </a:endParaRPr>
          </a:p>
        </p:txBody>
      </p:sp>
    </p:spTree>
    <p:extLst>
      <p:ext uri="{BB962C8B-B14F-4D97-AF65-F5344CB8AC3E}">
        <p14:creationId xmlns:p14="http://schemas.microsoft.com/office/powerpoint/2010/main" val="3289266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CustomShape 3"/>
          <p:cNvSpPr/>
          <p:nvPr/>
        </p:nvSpPr>
        <p:spPr>
          <a:xfrm>
            <a:off x="1200927" y="1138010"/>
            <a:ext cx="6478560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cs-CZ" sz="2400" dirty="0" smtClean="0"/>
              <a:t>Projekty, soutěže</a:t>
            </a:r>
            <a:endParaRPr lang="cs-CZ" sz="2400" b="0" strike="noStrike" spc="-1" dirty="0">
              <a:latin typeface="Arial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1104992" y="475532"/>
            <a:ext cx="46290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cs-CZ" sz="4000" b="1" spc="-1" dirty="0">
                <a:solidFill>
                  <a:srgbClr val="B47804"/>
                </a:solidFill>
                <a:latin typeface="Source Sans Pro"/>
              </a:rPr>
              <a:t>Internacionalizace</a:t>
            </a:r>
          </a:p>
        </p:txBody>
      </p:sp>
      <p:sp>
        <p:nvSpPr>
          <p:cNvPr id="7" name="Obdélník 6"/>
          <p:cNvSpPr/>
          <p:nvPr/>
        </p:nvSpPr>
        <p:spPr>
          <a:xfrm>
            <a:off x="1104992" y="1604618"/>
            <a:ext cx="554620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cs-CZ" sz="1200" b="1" dirty="0">
                <a:latin typeface="Libre Baskerville"/>
              </a:rPr>
              <a:t>Interní soutěž Podpora mezinárodní spolupráce pro rok </a:t>
            </a:r>
            <a:r>
              <a:rPr lang="cs-CZ" sz="1200" b="1" dirty="0" smtClean="0">
                <a:latin typeface="Libre Baskerville"/>
              </a:rPr>
              <a:t>2023</a:t>
            </a:r>
          </a:p>
          <a:p>
            <a:pPr>
              <a:spcBef>
                <a:spcPct val="20000"/>
              </a:spcBef>
            </a:pPr>
            <a:r>
              <a:rPr lang="cs-CZ" sz="1200" dirty="0" smtClean="0">
                <a:latin typeface="Libre Baskerville"/>
              </a:rPr>
              <a:t>Dlouhodobé zahraniční mobility akademických pracovníků</a:t>
            </a:r>
          </a:p>
          <a:p>
            <a:pPr>
              <a:spcBef>
                <a:spcPct val="20000"/>
              </a:spcBef>
            </a:pPr>
            <a:r>
              <a:rPr lang="cs-CZ" sz="1200" dirty="0" smtClean="0">
                <a:latin typeface="Libre Baskerville"/>
              </a:rPr>
              <a:t>Podána 1 žádost, schválena 1 žádost</a:t>
            </a:r>
          </a:p>
          <a:p>
            <a:pPr>
              <a:spcBef>
                <a:spcPct val="20000"/>
              </a:spcBef>
            </a:pPr>
            <a:endParaRPr lang="cs-CZ" sz="1200" dirty="0" smtClean="0">
              <a:latin typeface="Libre Baskerville"/>
            </a:endParaRPr>
          </a:p>
          <a:p>
            <a:pPr>
              <a:spcBef>
                <a:spcPct val="20000"/>
              </a:spcBef>
            </a:pPr>
            <a:r>
              <a:rPr lang="cs-CZ" sz="1200" b="1" dirty="0" smtClean="0">
                <a:latin typeface="Libre Baskerville"/>
              </a:rPr>
              <a:t>Interní soutěž Podpora mezinárodní spolupráce pro rok 2024 </a:t>
            </a:r>
          </a:p>
          <a:p>
            <a:pPr>
              <a:spcBef>
                <a:spcPct val="20000"/>
              </a:spcBef>
            </a:pPr>
            <a:r>
              <a:rPr lang="cs-CZ" sz="1200" dirty="0" smtClean="0">
                <a:latin typeface="Libre Baskerville"/>
              </a:rPr>
              <a:t>podány 3 žádosti, podpořen 1 výjezd AP a 2 příjezdy AP</a:t>
            </a:r>
          </a:p>
          <a:p>
            <a:pPr>
              <a:spcBef>
                <a:spcPct val="20000"/>
              </a:spcBef>
            </a:pPr>
            <a:endParaRPr lang="cs-CZ" sz="1200" dirty="0" smtClean="0">
              <a:latin typeface="Libre Baskerville"/>
            </a:endParaRPr>
          </a:p>
          <a:p>
            <a:pPr>
              <a:spcBef>
                <a:spcPct val="20000"/>
              </a:spcBef>
            </a:pPr>
            <a:r>
              <a:rPr lang="cs-CZ" sz="1200" b="1" dirty="0" smtClean="0">
                <a:latin typeface="Libre Baskerville"/>
              </a:rPr>
              <a:t>Dodatečná interní soutěž Podpora mezinárodní spolupráce pro rok 2024</a:t>
            </a:r>
          </a:p>
          <a:p>
            <a:pPr>
              <a:spcBef>
                <a:spcPct val="20000"/>
              </a:spcBef>
            </a:pPr>
            <a:r>
              <a:rPr lang="cs-CZ" sz="1200" dirty="0" smtClean="0">
                <a:latin typeface="Libre Baskerville"/>
                <a:ea typeface="Calibri" panose="020F0502020204030204" pitchFamily="34" charset="0"/>
              </a:rPr>
              <a:t>Podány 2 žádosti, podpořeny byly 2 výjezdy AP</a:t>
            </a:r>
          </a:p>
          <a:p>
            <a:pPr>
              <a:spcBef>
                <a:spcPct val="20000"/>
              </a:spcBef>
            </a:pPr>
            <a:endParaRPr lang="cs-CZ" sz="1100" b="1" dirty="0" smtClean="0"/>
          </a:p>
          <a:p>
            <a:pPr>
              <a:spcBef>
                <a:spcPct val="20000"/>
              </a:spcBef>
            </a:pPr>
            <a:r>
              <a:rPr lang="cs-CZ" sz="1200" b="1" dirty="0" smtClean="0">
                <a:solidFill>
                  <a:srgbClr val="974608"/>
                </a:solidFill>
                <a:latin typeface="Libre Baskerville"/>
                <a:ea typeface="Calibri" panose="020F0502020204030204" pitchFamily="34" charset="0"/>
              </a:rPr>
              <a:t>RD/06/24</a:t>
            </a:r>
          </a:p>
          <a:p>
            <a:pPr>
              <a:spcBef>
                <a:spcPct val="20000"/>
              </a:spcBef>
            </a:pPr>
            <a:r>
              <a:rPr lang="cs-CZ" sz="1200" b="1" dirty="0">
                <a:solidFill>
                  <a:srgbClr val="974608"/>
                </a:solidFill>
              </a:rPr>
              <a:t>Vnitřní soutěž na podporu mezinárodní spolupráce, mobilit a odborného růstu akademických pracovníků a doktorandů</a:t>
            </a:r>
            <a:endParaRPr lang="cs-CZ" sz="1200" b="1" i="1" dirty="0" smtClean="0">
              <a:solidFill>
                <a:srgbClr val="974608"/>
              </a:solidFill>
              <a:latin typeface="Libre Baskerville"/>
              <a:ea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r>
              <a:rPr lang="cs-CZ" sz="1000" dirty="0" smtClean="0"/>
              <a:t>Soutěž </a:t>
            </a:r>
            <a:r>
              <a:rPr lang="cs-CZ" sz="1000" dirty="0"/>
              <a:t>je financována z prostředků Dlouhodobé koncepce rozvoje výzkumné </a:t>
            </a:r>
            <a:r>
              <a:rPr lang="cs-CZ" sz="1000" dirty="0" smtClean="0"/>
              <a:t>organizace a </a:t>
            </a:r>
            <a:r>
              <a:rPr lang="cs-CZ" sz="1000" dirty="0"/>
              <a:t>je realizována jako </a:t>
            </a:r>
            <a:r>
              <a:rPr lang="cs-CZ" sz="1000" dirty="0" smtClean="0"/>
              <a:t>fakultní.</a:t>
            </a:r>
          </a:p>
          <a:p>
            <a:pPr>
              <a:spcBef>
                <a:spcPct val="20000"/>
              </a:spcBef>
            </a:pPr>
            <a:endParaRPr lang="cs-CZ" sz="1000" i="1" dirty="0">
              <a:latin typeface="Libre Baskerville"/>
              <a:ea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r>
              <a:rPr lang="cs-CZ" sz="1200" b="1" dirty="0" smtClean="0">
                <a:latin typeface="Libre Baskerville"/>
                <a:ea typeface="Calibri" panose="020F0502020204030204" pitchFamily="34" charset="0"/>
              </a:rPr>
              <a:t>PŘIHLÁŠKY DO 30. 9. 2024</a:t>
            </a:r>
          </a:p>
          <a:p>
            <a:pPr marL="285750" indent="-285750">
              <a:lnSpc>
                <a:spcPct val="100000"/>
              </a:lnSpc>
              <a:spcBef>
                <a:spcPct val="20000"/>
              </a:spcBef>
              <a:buBlip>
                <a:blip r:embed="rId2"/>
              </a:buBlip>
            </a:pPr>
            <a:endParaRPr lang="cs-CZ" sz="1200" i="1" dirty="0" smtClean="0">
              <a:latin typeface="Libre Baskerville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108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CustomShape 3"/>
          <p:cNvSpPr/>
          <p:nvPr/>
        </p:nvSpPr>
        <p:spPr>
          <a:xfrm>
            <a:off x="1200927" y="1138010"/>
            <a:ext cx="6478560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cs-CZ" sz="2400" dirty="0" smtClean="0"/>
              <a:t>Různé </a:t>
            </a:r>
            <a:endParaRPr lang="cs-CZ" sz="2400" b="0" strike="noStrike" spc="-1" dirty="0">
              <a:latin typeface="Arial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1104992" y="475532"/>
            <a:ext cx="46290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cs-CZ" sz="4000" b="1" spc="-1" dirty="0">
                <a:solidFill>
                  <a:srgbClr val="B47804"/>
                </a:solidFill>
                <a:latin typeface="Source Sans Pro"/>
              </a:rPr>
              <a:t>Internacionalizace</a:t>
            </a:r>
          </a:p>
        </p:txBody>
      </p:sp>
      <p:sp>
        <p:nvSpPr>
          <p:cNvPr id="7" name="Obdélník 6"/>
          <p:cNvSpPr/>
          <p:nvPr/>
        </p:nvSpPr>
        <p:spPr>
          <a:xfrm>
            <a:off x="1104992" y="1604618"/>
            <a:ext cx="5546200" cy="3453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endParaRPr lang="cs-CZ" sz="1200" dirty="0" smtClean="0">
              <a:latin typeface="Libre Baskerville"/>
            </a:endParaRPr>
          </a:p>
          <a:p>
            <a:pPr marL="285750" indent="-285750">
              <a:spcBef>
                <a:spcPct val="20000"/>
              </a:spcBef>
              <a:buBlip>
                <a:blip r:embed="rId2"/>
              </a:buBlip>
            </a:pPr>
            <a:r>
              <a:rPr lang="cs-CZ" sz="1200" dirty="0" smtClean="0">
                <a:latin typeface="Libre Baskerville"/>
              </a:rPr>
              <a:t>V AR 2024/25 budou moci být realizovány všechny plánované výjezdy v rámci Erasmus+; akademičtí pracovníci i studenti </a:t>
            </a:r>
          </a:p>
          <a:p>
            <a:pPr>
              <a:spcBef>
                <a:spcPct val="20000"/>
              </a:spcBef>
            </a:pPr>
            <a:endParaRPr lang="cs-CZ" sz="1200" dirty="0" smtClean="0">
              <a:latin typeface="Libre Baskerville"/>
            </a:endParaRPr>
          </a:p>
          <a:p>
            <a:pPr marL="285750" indent="-285750">
              <a:spcBef>
                <a:spcPct val="20000"/>
              </a:spcBef>
              <a:buBlip>
                <a:blip r:embed="rId2"/>
              </a:buBlip>
            </a:pPr>
            <a:r>
              <a:rPr lang="cs-CZ" sz="1200" dirty="0" smtClean="0">
                <a:latin typeface="Libre Baskerville"/>
              </a:rPr>
              <a:t>SR/22/2024 </a:t>
            </a:r>
          </a:p>
          <a:p>
            <a:pPr>
              <a:spcBef>
                <a:spcPct val="20000"/>
              </a:spcBef>
            </a:pPr>
            <a:r>
              <a:rPr lang="cs-CZ" sz="1200" dirty="0" smtClean="0"/>
              <a:t>       Mobility </a:t>
            </a:r>
            <a:r>
              <a:rPr lang="cs-CZ" sz="1200" dirty="0"/>
              <a:t>zaměstnanců UTB v rámci programu Erasmus</a:t>
            </a:r>
            <a:r>
              <a:rPr lang="cs-CZ" sz="1200" dirty="0" smtClean="0"/>
              <a:t>+                               </a:t>
            </a:r>
          </a:p>
          <a:p>
            <a:pPr>
              <a:spcBef>
                <a:spcPct val="20000"/>
              </a:spcBef>
            </a:pPr>
            <a:r>
              <a:rPr lang="cs-CZ" sz="1200" dirty="0"/>
              <a:t> </a:t>
            </a:r>
            <a:r>
              <a:rPr lang="cs-CZ" sz="1200" dirty="0" smtClean="0"/>
              <a:t>      (změna čl. 3, bod 8 týkající se „Green Erasmu“; nově čl. 3 bod 9)</a:t>
            </a:r>
            <a:endParaRPr lang="cs-CZ" sz="1200" dirty="0">
              <a:latin typeface="Libre Baskerville"/>
            </a:endParaRPr>
          </a:p>
          <a:p>
            <a:pPr>
              <a:spcBef>
                <a:spcPct val="20000"/>
              </a:spcBef>
            </a:pPr>
            <a:endParaRPr lang="cs-CZ" sz="1200" dirty="0" smtClean="0">
              <a:latin typeface="Libre Baskerville"/>
            </a:endParaRPr>
          </a:p>
          <a:p>
            <a:pPr marL="285750" indent="-285750">
              <a:spcBef>
                <a:spcPct val="20000"/>
              </a:spcBef>
              <a:buBlip>
                <a:blip r:embed="rId2"/>
              </a:buBlip>
            </a:pPr>
            <a:r>
              <a:rPr lang="cs-CZ" sz="1200" dirty="0">
                <a:latin typeface="Libre Baskerville"/>
              </a:rPr>
              <a:t>Na FHS pokračují kurzy českého jazyka pro zahraniční uchazeče o studium v českých programech na </a:t>
            </a:r>
            <a:r>
              <a:rPr lang="cs-CZ" sz="1200" dirty="0" smtClean="0">
                <a:latin typeface="Libre Baskerville"/>
              </a:rPr>
              <a:t>UTB; výuka byla zahájena 9. září.</a:t>
            </a:r>
          </a:p>
          <a:p>
            <a:pPr marL="742950" lvl="1" indent="-285750">
              <a:spcBef>
                <a:spcPct val="20000"/>
              </a:spcBef>
              <a:buBlip>
                <a:blip r:embed="rId2"/>
              </a:buBlip>
            </a:pPr>
            <a:r>
              <a:rPr lang="cs-CZ" sz="1200" dirty="0" smtClean="0">
                <a:latin typeface="Libre Baskerville"/>
              </a:rPr>
              <a:t>Studenti z</a:t>
            </a:r>
            <a:r>
              <a:rPr lang="cs-CZ" sz="1200" dirty="0">
                <a:latin typeface="Libre Baskerville"/>
              </a:rPr>
              <a:t> Ukrajiny, Kolumbie, Mongolska, </a:t>
            </a:r>
            <a:r>
              <a:rPr lang="cs-CZ" sz="1200" dirty="0" smtClean="0">
                <a:latin typeface="Libre Baskerville"/>
              </a:rPr>
              <a:t>Mosambiku</a:t>
            </a:r>
            <a:r>
              <a:rPr lang="cs-CZ" sz="1200" dirty="0">
                <a:latin typeface="Libre Baskerville"/>
              </a:rPr>
              <a:t>, </a:t>
            </a:r>
            <a:r>
              <a:rPr lang="cs-CZ" sz="1200" dirty="0" smtClean="0">
                <a:latin typeface="Libre Baskerville"/>
              </a:rPr>
              <a:t>Iráku</a:t>
            </a:r>
            <a:r>
              <a:rPr lang="cs-CZ" sz="1200" dirty="0">
                <a:latin typeface="Libre Baskerville"/>
              </a:rPr>
              <a:t>, Gruzie</a:t>
            </a:r>
            <a:r>
              <a:rPr lang="cs-CZ" sz="1200" dirty="0" smtClean="0">
                <a:latin typeface="Libre Baskerville"/>
              </a:rPr>
              <a:t>.</a:t>
            </a:r>
          </a:p>
          <a:p>
            <a:pPr marL="742950" lvl="1" indent="-285750">
              <a:spcBef>
                <a:spcPct val="20000"/>
              </a:spcBef>
              <a:buBlip>
                <a:blip r:embed="rId2"/>
              </a:buBlip>
            </a:pPr>
            <a:r>
              <a:rPr lang="cs-CZ" sz="1200" dirty="0">
                <a:latin typeface="Libre Baskerville"/>
              </a:rPr>
              <a:t>Uchazeči z Alžírska, Nigérie, Ghany, Jemenu, Zambie, Mongolska, Vietnamu, </a:t>
            </a:r>
            <a:r>
              <a:rPr lang="cs-CZ" sz="1200" dirty="0" smtClean="0">
                <a:latin typeface="Libre Baskerville"/>
              </a:rPr>
              <a:t>Afghánistánu</a:t>
            </a:r>
            <a:r>
              <a:rPr lang="cs-CZ" sz="1200" dirty="0">
                <a:latin typeface="Libre Baskerville"/>
              </a:rPr>
              <a:t>, Maroka, Pákistánu, </a:t>
            </a:r>
            <a:r>
              <a:rPr lang="cs-CZ" sz="1200" dirty="0" smtClean="0">
                <a:latin typeface="Libre Baskerville"/>
              </a:rPr>
              <a:t>Indie atd..</a:t>
            </a:r>
          </a:p>
          <a:p>
            <a:pPr>
              <a:spcBef>
                <a:spcPct val="20000"/>
              </a:spcBef>
            </a:pPr>
            <a:endParaRPr lang="cs-CZ" sz="1200" dirty="0" smtClean="0">
              <a:latin typeface="Libre Baskerville"/>
            </a:endParaRPr>
          </a:p>
          <a:p>
            <a:pPr>
              <a:lnSpc>
                <a:spcPct val="100000"/>
              </a:lnSpc>
              <a:spcBef>
                <a:spcPct val="20000"/>
              </a:spcBef>
            </a:pPr>
            <a:endParaRPr lang="cs-CZ" sz="1200" i="1" dirty="0" smtClean="0">
              <a:latin typeface="Libre Baskerville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46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CustomShape 3"/>
          <p:cNvSpPr/>
          <p:nvPr/>
        </p:nvSpPr>
        <p:spPr>
          <a:xfrm>
            <a:off x="1200927" y="1138010"/>
            <a:ext cx="6478560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cs-CZ" sz="2400" dirty="0" smtClean="0"/>
              <a:t>Různé </a:t>
            </a:r>
            <a:endParaRPr lang="cs-CZ" sz="2400" b="0" strike="noStrike" spc="-1" dirty="0">
              <a:latin typeface="Arial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1104992" y="475532"/>
            <a:ext cx="46290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cs-CZ" sz="4000" b="1" spc="-1" dirty="0">
                <a:solidFill>
                  <a:srgbClr val="B47804"/>
                </a:solidFill>
                <a:latin typeface="Source Sans Pro"/>
              </a:rPr>
              <a:t>Internacionalizace</a:t>
            </a:r>
          </a:p>
        </p:txBody>
      </p:sp>
      <p:sp>
        <p:nvSpPr>
          <p:cNvPr id="7" name="Obdélník 6"/>
          <p:cNvSpPr/>
          <p:nvPr/>
        </p:nvSpPr>
        <p:spPr>
          <a:xfrm>
            <a:off x="1104992" y="1604618"/>
            <a:ext cx="5897692" cy="2419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endParaRPr lang="cs-CZ" sz="1200" dirty="0" smtClean="0">
              <a:latin typeface="Libre Baskerville"/>
            </a:endParaRPr>
          </a:p>
          <a:p>
            <a:pPr>
              <a:spcBef>
                <a:spcPct val="20000"/>
              </a:spcBef>
            </a:pPr>
            <a:r>
              <a:rPr lang="cs-CZ" sz="1200" b="1" dirty="0" smtClean="0">
                <a:solidFill>
                  <a:schemeClr val="accent6">
                    <a:lumMod val="50000"/>
                  </a:schemeClr>
                </a:solidFill>
                <a:latin typeface="Drive"/>
              </a:rPr>
              <a:t>Mobilita  </a:t>
            </a:r>
            <a:r>
              <a:rPr lang="cs-CZ" sz="1200" b="1" dirty="0">
                <a:solidFill>
                  <a:schemeClr val="accent6">
                    <a:lumMod val="50000"/>
                  </a:schemeClr>
                </a:solidFill>
                <a:latin typeface="Drive"/>
              </a:rPr>
              <a:t>BIP </a:t>
            </a:r>
            <a:r>
              <a:rPr lang="cs-CZ" sz="1200" dirty="0" smtClean="0">
                <a:solidFill>
                  <a:srgbClr val="1A1A1A"/>
                </a:solidFill>
                <a:latin typeface="Drive"/>
              </a:rPr>
              <a:t>(</a:t>
            </a:r>
            <a:r>
              <a:rPr lang="cs-CZ" sz="1200" dirty="0" err="1" smtClean="0">
                <a:solidFill>
                  <a:srgbClr val="1A1A1A"/>
                </a:solidFill>
                <a:latin typeface="Drive"/>
              </a:rPr>
              <a:t>Blended</a:t>
            </a:r>
            <a:r>
              <a:rPr lang="cs-CZ" sz="1200" dirty="0" smtClean="0">
                <a:solidFill>
                  <a:srgbClr val="1A1A1A"/>
                </a:solidFill>
                <a:latin typeface="Drive"/>
              </a:rPr>
              <a:t> </a:t>
            </a:r>
            <a:r>
              <a:rPr lang="cs-CZ" sz="1200" dirty="0" err="1">
                <a:solidFill>
                  <a:srgbClr val="1A1A1A"/>
                </a:solidFill>
                <a:latin typeface="Drive"/>
              </a:rPr>
              <a:t>Intensive</a:t>
            </a:r>
            <a:r>
              <a:rPr lang="cs-CZ" sz="1200" dirty="0">
                <a:solidFill>
                  <a:srgbClr val="1A1A1A"/>
                </a:solidFill>
                <a:latin typeface="Drive"/>
              </a:rPr>
              <a:t> </a:t>
            </a:r>
            <a:r>
              <a:rPr lang="cs-CZ" sz="1200" dirty="0" smtClean="0">
                <a:solidFill>
                  <a:srgbClr val="1A1A1A"/>
                </a:solidFill>
                <a:latin typeface="Drive"/>
              </a:rPr>
              <a:t>Program)</a:t>
            </a:r>
          </a:p>
          <a:p>
            <a:pPr>
              <a:spcBef>
                <a:spcPct val="20000"/>
              </a:spcBef>
            </a:pPr>
            <a:endParaRPr lang="cs-CZ" sz="1200" dirty="0" smtClean="0">
              <a:solidFill>
                <a:srgbClr val="1A1A1A"/>
              </a:solidFill>
              <a:latin typeface="Drive"/>
            </a:endParaRPr>
          </a:p>
          <a:p>
            <a:pPr marL="285750" lvl="0" indent="-285750">
              <a:spcBef>
                <a:spcPct val="20000"/>
              </a:spcBef>
              <a:buBlip>
                <a:blip r:embed="rId2"/>
              </a:buBlip>
            </a:pPr>
            <a:r>
              <a:rPr lang="cs-CZ" sz="1200" dirty="0">
                <a:solidFill>
                  <a:prstClr val="black"/>
                </a:solidFill>
                <a:latin typeface="Libre Baskerville"/>
                <a:ea typeface="Calibri" panose="020F0502020204030204" pitchFamily="34" charset="0"/>
              </a:rPr>
              <a:t>Účast kolegů a </a:t>
            </a:r>
            <a:r>
              <a:rPr lang="cs-CZ" sz="1200" dirty="0" smtClean="0">
                <a:solidFill>
                  <a:prstClr val="black"/>
                </a:solidFill>
                <a:latin typeface="Libre Baskerville"/>
                <a:ea typeface="Calibri" panose="020F0502020204030204" pitchFamily="34" charset="0"/>
              </a:rPr>
              <a:t>studentů </a:t>
            </a:r>
            <a:r>
              <a:rPr lang="cs-CZ" sz="1200" dirty="0">
                <a:solidFill>
                  <a:prstClr val="black"/>
                </a:solidFill>
                <a:latin typeface="Libre Baskerville"/>
                <a:ea typeface="Calibri" panose="020F0502020204030204" pitchFamily="34" charset="0"/>
              </a:rPr>
              <a:t>z </a:t>
            </a:r>
            <a:r>
              <a:rPr lang="cs-CZ" sz="1200" dirty="0" smtClean="0">
                <a:solidFill>
                  <a:prstClr val="black"/>
                </a:solidFill>
                <a:latin typeface="Libre Baskerville"/>
                <a:ea typeface="Calibri" panose="020F0502020204030204" pitchFamily="34" charset="0"/>
              </a:rPr>
              <a:t>ÚZV</a:t>
            </a:r>
            <a:endParaRPr lang="cs-CZ" sz="1200" dirty="0" smtClean="0">
              <a:solidFill>
                <a:srgbClr val="1A1A1A"/>
              </a:solidFill>
              <a:latin typeface="Drive"/>
            </a:endParaRPr>
          </a:p>
          <a:p>
            <a:pPr marL="285750" indent="-285750">
              <a:spcBef>
                <a:spcPct val="20000"/>
              </a:spcBef>
              <a:buBlip>
                <a:blip r:embed="rId2"/>
              </a:buBlip>
            </a:pPr>
            <a:r>
              <a:rPr lang="cs-CZ" sz="1200" dirty="0">
                <a:solidFill>
                  <a:srgbClr val="1A1A1A"/>
                </a:solidFill>
                <a:latin typeface="Drive"/>
              </a:rPr>
              <a:t>K</a:t>
            </a:r>
            <a:r>
              <a:rPr lang="cs-CZ" sz="1200" dirty="0" smtClean="0">
                <a:solidFill>
                  <a:srgbClr val="1A1A1A"/>
                </a:solidFill>
                <a:latin typeface="Drive"/>
              </a:rPr>
              <a:t>rátkodobý </a:t>
            </a:r>
            <a:r>
              <a:rPr lang="cs-CZ" sz="1200" dirty="0">
                <a:solidFill>
                  <a:srgbClr val="1A1A1A"/>
                </a:solidFill>
                <a:latin typeface="Drive"/>
              </a:rPr>
              <a:t>intenzivní program využívající inovativní způsoby výuky kombinací fyzické a </a:t>
            </a:r>
            <a:r>
              <a:rPr lang="cs-CZ" sz="1200" dirty="0" smtClean="0">
                <a:solidFill>
                  <a:srgbClr val="1A1A1A"/>
                </a:solidFill>
                <a:latin typeface="Drive"/>
              </a:rPr>
              <a:t>virtuální formy</a:t>
            </a:r>
          </a:p>
          <a:p>
            <a:pPr marL="285750" indent="-285750">
              <a:spcBef>
                <a:spcPct val="20000"/>
              </a:spcBef>
              <a:buBlip>
                <a:blip r:embed="rId2"/>
              </a:buBlip>
            </a:pPr>
            <a:r>
              <a:rPr lang="cs-CZ" sz="1200" dirty="0" smtClean="0">
                <a:solidFill>
                  <a:srgbClr val="1A1A1A"/>
                </a:solidFill>
                <a:latin typeface="Drive"/>
              </a:rPr>
              <a:t>Konání: </a:t>
            </a:r>
            <a:r>
              <a:rPr lang="es-ES" sz="1200" dirty="0" smtClean="0">
                <a:solidFill>
                  <a:srgbClr val="1A1A1A"/>
                </a:solidFill>
                <a:latin typeface="Drive"/>
              </a:rPr>
              <a:t>17</a:t>
            </a:r>
            <a:r>
              <a:rPr lang="es-ES" sz="1200" dirty="0">
                <a:solidFill>
                  <a:srgbClr val="1A1A1A"/>
                </a:solidFill>
                <a:latin typeface="Drive"/>
              </a:rPr>
              <a:t>. až 21. června 2024 </a:t>
            </a:r>
            <a:endParaRPr lang="cs-CZ" sz="1200" dirty="0" smtClean="0">
              <a:solidFill>
                <a:srgbClr val="1A1A1A"/>
              </a:solidFill>
              <a:latin typeface="Drive"/>
            </a:endParaRPr>
          </a:p>
          <a:p>
            <a:pPr marL="285750" indent="-285750">
              <a:spcBef>
                <a:spcPct val="20000"/>
              </a:spcBef>
              <a:buBlip>
                <a:blip r:embed="rId2"/>
              </a:buBlip>
            </a:pPr>
            <a:r>
              <a:rPr lang="cs-CZ" sz="1200" dirty="0" smtClean="0">
                <a:solidFill>
                  <a:srgbClr val="1A1A1A"/>
                </a:solidFill>
                <a:latin typeface="Drive"/>
                <a:ea typeface="Calibri" panose="020F0502020204030204" pitchFamily="34" charset="0"/>
              </a:rPr>
              <a:t>Spolupráce </a:t>
            </a:r>
            <a:r>
              <a:rPr lang="cs-CZ" sz="1200" dirty="0">
                <a:solidFill>
                  <a:srgbClr val="1A1A1A"/>
                </a:solidFill>
                <a:latin typeface="Drive"/>
                <a:ea typeface="Calibri" panose="020F0502020204030204" pitchFamily="34" charset="0"/>
              </a:rPr>
              <a:t>FHS </a:t>
            </a:r>
            <a:r>
              <a:rPr lang="cs-CZ" sz="1200" dirty="0" smtClean="0">
                <a:solidFill>
                  <a:srgbClr val="1A1A1A"/>
                </a:solidFill>
                <a:latin typeface="Drive"/>
                <a:ea typeface="Calibri" panose="020F0502020204030204" pitchFamily="34" charset="0"/>
              </a:rPr>
              <a:t>s </a:t>
            </a:r>
            <a:r>
              <a:rPr lang="cs-CZ" sz="1200" dirty="0" err="1" smtClean="0">
                <a:solidFill>
                  <a:srgbClr val="1A1A1A"/>
                </a:solidFill>
                <a:latin typeface="Drive"/>
                <a:ea typeface="Calibri" panose="020F0502020204030204" pitchFamily="34" charset="0"/>
              </a:rPr>
              <a:t>Polytechnic</a:t>
            </a:r>
            <a:r>
              <a:rPr lang="cs-CZ" sz="1200" dirty="0" smtClean="0">
                <a:solidFill>
                  <a:srgbClr val="1A1A1A"/>
                </a:solidFill>
                <a:latin typeface="Drive"/>
                <a:ea typeface="Calibri" panose="020F0502020204030204" pitchFamily="34" charset="0"/>
              </a:rPr>
              <a:t> </a:t>
            </a:r>
            <a:r>
              <a:rPr lang="cs-CZ" sz="1200" dirty="0" err="1">
                <a:solidFill>
                  <a:srgbClr val="1A1A1A"/>
                </a:solidFill>
                <a:latin typeface="Drive"/>
                <a:ea typeface="Calibri" panose="020F0502020204030204" pitchFamily="34" charset="0"/>
              </a:rPr>
              <a:t>of</a:t>
            </a:r>
            <a:r>
              <a:rPr lang="cs-CZ" sz="1200" dirty="0">
                <a:solidFill>
                  <a:srgbClr val="1A1A1A"/>
                </a:solidFill>
                <a:latin typeface="Drive"/>
                <a:ea typeface="Calibri" panose="020F0502020204030204" pitchFamily="34" charset="0"/>
              </a:rPr>
              <a:t> </a:t>
            </a:r>
            <a:r>
              <a:rPr lang="cs-CZ" sz="1200" dirty="0" err="1">
                <a:solidFill>
                  <a:srgbClr val="1A1A1A"/>
                </a:solidFill>
                <a:latin typeface="Drive"/>
                <a:ea typeface="Calibri" panose="020F0502020204030204" pitchFamily="34" charset="0"/>
              </a:rPr>
              <a:t>Leiria</a:t>
            </a:r>
            <a:r>
              <a:rPr lang="cs-CZ" sz="1200" dirty="0">
                <a:solidFill>
                  <a:srgbClr val="1A1A1A"/>
                </a:solidFill>
                <a:latin typeface="Drive"/>
                <a:ea typeface="Calibri" panose="020F0502020204030204" pitchFamily="34" charset="0"/>
              </a:rPr>
              <a:t> v </a:t>
            </a:r>
            <a:r>
              <a:rPr lang="cs-CZ" sz="1200" dirty="0" smtClean="0">
                <a:solidFill>
                  <a:srgbClr val="1A1A1A"/>
                </a:solidFill>
                <a:latin typeface="Drive"/>
                <a:ea typeface="Calibri" panose="020F0502020204030204" pitchFamily="34" charset="0"/>
              </a:rPr>
              <a:t>Portugalsku</a:t>
            </a:r>
          </a:p>
          <a:p>
            <a:pPr marL="285750" indent="-285750">
              <a:spcBef>
                <a:spcPct val="20000"/>
              </a:spcBef>
              <a:buBlip>
                <a:blip r:embed="rId2"/>
              </a:buBlip>
            </a:pPr>
            <a:r>
              <a:rPr lang="cs-CZ" sz="1200" dirty="0" smtClean="0">
                <a:solidFill>
                  <a:srgbClr val="1A1A1A"/>
                </a:solidFill>
                <a:latin typeface="Drive"/>
                <a:ea typeface="Calibri" panose="020F0502020204030204" pitchFamily="34" charset="0"/>
              </a:rPr>
              <a:t>Téma projektu: </a:t>
            </a:r>
            <a:r>
              <a:rPr lang="en-US" sz="1200" dirty="0" smtClean="0">
                <a:solidFill>
                  <a:srgbClr val="1A1A1A"/>
                </a:solidFill>
                <a:latin typeface="Drive"/>
                <a:ea typeface="Calibri" panose="020F0502020204030204" pitchFamily="34" charset="0"/>
              </a:rPr>
              <a:t>Stigma </a:t>
            </a:r>
            <a:r>
              <a:rPr lang="en-US" sz="1200" dirty="0">
                <a:solidFill>
                  <a:srgbClr val="1A1A1A"/>
                </a:solidFill>
                <a:latin typeface="Drive"/>
                <a:ea typeface="Calibri" panose="020F0502020204030204" pitchFamily="34" charset="0"/>
              </a:rPr>
              <a:t>and Discrimination in Health Care: Approaches to Improve </a:t>
            </a:r>
            <a:r>
              <a:rPr lang="en-US" sz="1200" dirty="0" smtClean="0">
                <a:solidFill>
                  <a:srgbClr val="1A1A1A"/>
                </a:solidFill>
                <a:latin typeface="Drive"/>
                <a:ea typeface="Calibri" panose="020F0502020204030204" pitchFamily="34" charset="0"/>
              </a:rPr>
              <a:t>Awareness</a:t>
            </a:r>
            <a:endParaRPr lang="cs-CZ" sz="1200" dirty="0" smtClean="0">
              <a:solidFill>
                <a:srgbClr val="1A1A1A"/>
              </a:solidFill>
              <a:latin typeface="Drive"/>
              <a:ea typeface="Calibri" panose="020F0502020204030204" pitchFamily="34" charset="0"/>
            </a:endParaRPr>
          </a:p>
          <a:p>
            <a:pPr marL="285750" indent="-285750">
              <a:spcBef>
                <a:spcPct val="20000"/>
              </a:spcBef>
              <a:buBlip>
                <a:blip r:embed="rId2"/>
              </a:buBlip>
            </a:pPr>
            <a:r>
              <a:rPr lang="cs-CZ" sz="1200" dirty="0" smtClean="0">
                <a:solidFill>
                  <a:srgbClr val="1A1A1A"/>
                </a:solidFill>
                <a:latin typeface="Drive"/>
                <a:ea typeface="Calibri" panose="020F0502020204030204" pitchFamily="34" charset="0"/>
              </a:rPr>
              <a:t>Další informace: H-žurnál č. 9</a:t>
            </a:r>
          </a:p>
        </p:txBody>
      </p:sp>
    </p:spTree>
    <p:extLst>
      <p:ext uri="{BB962C8B-B14F-4D97-AF65-F5344CB8AC3E}">
        <p14:creationId xmlns:p14="http://schemas.microsoft.com/office/powerpoint/2010/main" val="1408304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955965" y="631766"/>
            <a:ext cx="61098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0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B47804"/>
                </a:solidFill>
                <a:effectLst/>
                <a:uLnTx/>
                <a:uFillTx/>
                <a:latin typeface="Source Sans Pro"/>
              </a:rPr>
              <a:t>2 </a:t>
            </a:r>
            <a:r>
              <a:rPr kumimoji="0" lang="cs-CZ" sz="4000" b="1" i="0" u="none" strike="noStrike" kern="1200" cap="none" spc="-1" normalizeH="0" baseline="0" noProof="0" dirty="0">
                <a:ln>
                  <a:noFill/>
                </a:ln>
                <a:solidFill>
                  <a:srgbClr val="B47804"/>
                </a:solidFill>
                <a:effectLst/>
                <a:uLnTx/>
                <a:uFillTx/>
                <a:latin typeface="Source Sans Pro"/>
              </a:rPr>
              <a:t>/ P</a:t>
            </a:r>
            <a:r>
              <a:rPr kumimoji="0" lang="cs-CZ" sz="40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B47804"/>
                </a:solidFill>
                <a:effectLst/>
                <a:uLnTx/>
                <a:uFillTx/>
                <a:latin typeface="Source Sans Pro"/>
              </a:rPr>
              <a:t>ropagace</a:t>
            </a:r>
            <a:endParaRPr kumimoji="0" lang="cs-CZ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40828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07f3d65-827b-427f-ae15-2681f1188d7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60B6C8487036A47A157D12003B9CBD5" ma:contentTypeVersion="16" ma:contentTypeDescription="Vytvoří nový dokument" ma:contentTypeScope="" ma:versionID="58e989e641eee1ed4f5bd33e941373f4">
  <xsd:schema xmlns:xsd="http://www.w3.org/2001/XMLSchema" xmlns:xs="http://www.w3.org/2001/XMLSchema" xmlns:p="http://schemas.microsoft.com/office/2006/metadata/properties" xmlns:ns3="407f3d65-827b-427f-ae15-2681f1188d7c" xmlns:ns4="dac0cd9f-0d90-43c1-a39a-3c14a1118513" targetNamespace="http://schemas.microsoft.com/office/2006/metadata/properties" ma:root="true" ma:fieldsID="7e130246027be0b07280be8b95451077" ns3:_="" ns4:_="">
    <xsd:import namespace="407f3d65-827b-427f-ae15-2681f1188d7c"/>
    <xsd:import namespace="dac0cd9f-0d90-43c1-a39a-3c14a111851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7f3d65-827b-427f-ae15-2681f1188d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c0cd9f-0d90-43c1-a39a-3c14a111851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36E818C-701C-40D3-8147-EB67EAAFF460}">
  <ds:schemaRefs>
    <ds:schemaRef ds:uri="407f3d65-827b-427f-ae15-2681f1188d7c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dac0cd9f-0d90-43c1-a39a-3c14a1118513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6112917-4627-44AD-AF70-56A64E67CE3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07f3d65-827b-427f-ae15-2681f1188d7c"/>
    <ds:schemaRef ds:uri="dac0cd9f-0d90-43c1-a39a-3c14a111851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1D89AE5-D69D-4179-9916-2FD2E789AD8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6298</TotalTime>
  <Words>1014</Words>
  <Application>Microsoft Office PowerPoint</Application>
  <PresentationFormat>Vlastní</PresentationFormat>
  <Paragraphs>167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10</vt:i4>
      </vt:variant>
      <vt:variant>
        <vt:lpstr>Motiv</vt:lpstr>
      </vt:variant>
      <vt:variant>
        <vt:i4>4</vt:i4>
      </vt:variant>
      <vt:variant>
        <vt:lpstr>Nadpisy snímků</vt:lpstr>
      </vt:variant>
      <vt:variant>
        <vt:i4>18</vt:i4>
      </vt:variant>
    </vt:vector>
  </HeadingPairs>
  <TitlesOfParts>
    <vt:vector size="32" baseType="lpstr">
      <vt:lpstr>Arial</vt:lpstr>
      <vt:lpstr>Calibri</vt:lpstr>
      <vt:lpstr>DejaVu Sans</vt:lpstr>
      <vt:lpstr>Drive</vt:lpstr>
      <vt:lpstr>Libre Baskerville</vt:lpstr>
      <vt:lpstr>Source Sans Pro</vt:lpstr>
      <vt:lpstr>SourceSansPro-Light</vt:lpstr>
      <vt:lpstr>Symbol</vt:lpstr>
      <vt:lpstr>utb_textregular</vt:lpstr>
      <vt:lpstr>Wingdings</vt:lpstr>
      <vt:lpstr>Office Theme</vt:lpstr>
      <vt:lpstr>Office Theme</vt:lpstr>
      <vt:lpstr>Office Theme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subject/>
  <dc:creator>Hana Polešáková</dc:creator>
  <dc:description/>
  <cp:lastModifiedBy>Renata Šilhánová</cp:lastModifiedBy>
  <cp:revision>132</cp:revision>
  <dcterms:created xsi:type="dcterms:W3CDTF">2019-09-03T10:06:13Z</dcterms:created>
  <dcterms:modified xsi:type="dcterms:W3CDTF">2024-09-12T18:11:57Z</dcterms:modified>
  <dc:language>cs-CZ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0x010100B60B6C8487036A47A157D12003B9CBD5</vt:lpwstr>
  </property>
</Properties>
</file>