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5" r:id="rId4"/>
    <p:sldId id="266" r:id="rId5"/>
    <p:sldId id="263" r:id="rId6"/>
    <p:sldId id="269" r:id="rId7"/>
    <p:sldId id="270" r:id="rId8"/>
    <p:sldId id="271" r:id="rId9"/>
    <p:sldId id="27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EfRafhcVRFKMHbQ4Di7fw==" hashData="dr0pNg/Fjmz+nHeix04DeCdQS6oLFnZIAyv2xGKFBVvSzFjkeUYZ/uXMtMQach8OhelftBai5HJV6BLAedoE1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9883A-847A-D90E-5318-50DA9644E8C5}" v="232" dt="2021-01-09T16:43:03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80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1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25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06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1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69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6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86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3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2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67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42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66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7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0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461E-689F-498B-8D57-01674348667E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E1DF1C-EE9C-4C87-8AA3-A302C6F77B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6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cs/vectors/zmrzlina-kreslen%C3%BD-film-ledu-1294800/" TargetMode="External"/><Relationship Id="rId3" Type="http://schemas.openxmlformats.org/officeDocument/2006/relationships/hyperlink" Target="http://www.campanus.cz/cizkova/wp-content/uploads/sites/56/2017/08/Pohyby-Zem%C4%9B-Den-Noc-Ro%C4%8Dn%C3%AD-obdob%C3%AD.pdf" TargetMode="External"/><Relationship Id="rId7" Type="http://schemas.openxmlformats.org/officeDocument/2006/relationships/hyperlink" Target="https://klatovsky.denik.cz/ctenar-reporter/velikonoce-20200407.html" TargetMode="External"/><Relationship Id="rId12" Type="http://schemas.openxmlformats.org/officeDocument/2006/relationships/hyperlink" Target="https://fotky-foto.cz/fotobanka/kreslena-pozadi-tropicke-plaze-a-more(4-129371840)/" TargetMode="External"/><Relationship Id="rId2" Type="http://schemas.openxmlformats.org/officeDocument/2006/relationships/hyperlink" Target="https://www.ucitelnice.cz/produkt/2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tetuj.cz/svatky-a-prilezitosti/511-vanocni-stromecek-nalepovaci-tetovani.html" TargetMode="External"/><Relationship Id="rId11" Type="http://schemas.openxmlformats.org/officeDocument/2006/relationships/hyperlink" Target="https://www.skolnicasopis.cz/index.php?cla=619" TargetMode="External"/><Relationship Id="rId5" Type="http://schemas.openxmlformats.org/officeDocument/2006/relationships/hyperlink" Target="https://fotky-foto.cz/fotobanka/kreslena-postavicka-slunecni-bryle(4-153557098)/" TargetMode="External"/><Relationship Id="rId10" Type="http://schemas.openxmlformats.org/officeDocument/2006/relationships/hyperlink" Target="https://fotky-foto.cz/fotobanka/sada-prvku-vanocni-sceny-kresleny-betlem-svata-rodina(4-91820188)/" TargetMode="External"/><Relationship Id="rId4" Type="http://schemas.openxmlformats.org/officeDocument/2006/relationships/hyperlink" Target="https://fotky-foto.cz/fotobanka/vektorove-jaro-design-pro-vasi-kartu-nebo-pozvani-s-rucne-kreslenou-kvetouci-ovocne-stromy-vetvicka-ilustrace(4-42789627)/" TargetMode="External"/><Relationship Id="rId9" Type="http://schemas.openxmlformats.org/officeDocument/2006/relationships/hyperlink" Target="https://obrazky.superia.cz/vanoce/vanocni_darky-nahled-velky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1940" y="29158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ROČNÍ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945" y="4862781"/>
            <a:ext cx="10515600" cy="6201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200" dirty="0">
                <a:latin typeface="Source Sans Pro Semibold" pitchFamily="34" charset="-18"/>
              </a:rPr>
              <a:t>ČLOVĚK A JEHO SVĚT</a:t>
            </a:r>
          </a:p>
          <a:p>
            <a:pPr marL="0" indent="0">
              <a:buNone/>
            </a:pPr>
            <a:r>
              <a:rPr lang="cs-CZ" sz="2200" dirty="0">
                <a:latin typeface="Source Sans Pro Semibold" pitchFamily="34" charset="-18"/>
              </a:rPr>
              <a:t>2. – 3. TŘÍDA</a:t>
            </a:r>
          </a:p>
        </p:txBody>
      </p:sp>
    </p:spTree>
    <p:extLst>
      <p:ext uri="{BB962C8B-B14F-4D97-AF65-F5344CB8AC3E}">
        <p14:creationId xmlns:p14="http://schemas.microsoft.com/office/powerpoint/2010/main" val="263414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83179"/>
            <a:ext cx="10515600" cy="429963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2"/>
              </a:rPr>
              <a:t>https://www.ucitelnice.cz/produkt/2134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3"/>
              </a:rPr>
              <a:t>http://www.campanus.cz/cizkova/wp-content/uploads/sites/56/2017/08/Pohyby-Zem%C4%9B-Den-Noc-Ro%C4%8Dn%C3%AD-obdob%C3%AD.pdf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4"/>
              </a:rPr>
              <a:t>https://fotky-foto.cz/fotobanka/vektorove-jaro-design-pro-vasi-kartu-nebo-pozvani-s-rucne-kreslenou-kvetouci-ovocne-stromy-vetvicka-ilustrace(4-42789627)/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5"/>
              </a:rPr>
              <a:t>https://fotky-foto.cz/fotobanka/kreslena-postavicka-slunecni-bryle(4-153557098)/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6"/>
              </a:rPr>
              <a:t>https://potetuj.cz/svatky-a-prilezitosti/511-vanocni-stromecek-nalepovaci-tetovani.html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7"/>
              </a:rPr>
              <a:t>https://klatovsky.denik.cz/ctenar-reporter/velikonoce-20200407.html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8"/>
              </a:rPr>
              <a:t>https://pixabay.com/cs/vectors/zmrzlina-kreslen%C3%BD-film-ledu-1294800/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9"/>
              </a:rPr>
              <a:t>https://obrazky.superia.cz/vanoce/vanocni_darky-nahled-velky.php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10"/>
              </a:rPr>
              <a:t>https://fotky-foto.cz/fotobanka/sada-prvku-vanocni-sceny-kresleny-betlem-svata-rodina(4-91820188)/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11"/>
              </a:rPr>
              <a:t>https://www.skolnicasopis.cz/index.php?cla=619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latin typeface="Source Sans Pro Semibold" pitchFamily="34" charset="-18"/>
                <a:hlinkClick r:id="rId12"/>
              </a:rPr>
              <a:t>https://fotky-foto.cz/fotobanka/kreslena-pozadi-tropicke-plaze-a-more(4-129371840)/</a:t>
            </a: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  <a:p>
            <a:pPr marL="457200" indent="-457200">
              <a:buFont typeface="+mj-lt"/>
              <a:buAutoNum type="arabicPeriod"/>
            </a:pPr>
            <a:endParaRPr lang="cs-CZ" sz="2200" dirty="0">
              <a:latin typeface="Source Sans Pro Semi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883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ODPOVĚZ NA OTÁZKY: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199244"/>
            <a:ext cx="8994569" cy="430777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Source Sans Pro Semibold" pitchFamily="34" charset="-18"/>
              </a:rPr>
              <a:t>Kolik ročních období se za rok střídá?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Dokážeš vyjmenovat všechny roční období?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 </a:t>
            </a:r>
          </a:p>
          <a:p>
            <a:r>
              <a:rPr lang="cs-CZ" sz="2200" dirty="0">
                <a:latin typeface="Source Sans Pro Semibold" pitchFamily="34" charset="-18"/>
              </a:rPr>
              <a:t>Které roční období máš nejradši?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</a:t>
            </a:r>
          </a:p>
        </p:txBody>
      </p:sp>
      <p:pic>
        <p:nvPicPr>
          <p:cNvPr id="1026" name="Picture 2" descr="Produkt - Projekt - Čtyři roční období">
            <a:extLst>
              <a:ext uri="{FF2B5EF4-FFF2-40B4-BE49-F238E27FC236}">
                <a16:creationId xmlns:a16="http://schemas.microsoft.com/office/drawing/2014/main" id="{264E4FD3-6863-4878-B496-69E48D89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44" y="2397631"/>
            <a:ext cx="4277219" cy="25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řezová">
            <a:hlinkClick r:id="" action="ppaction://media"/>
            <a:extLst>
              <a:ext uri="{FF2B5EF4-FFF2-40B4-BE49-F238E27FC236}">
                <a16:creationId xmlns:a16="http://schemas.microsoft.com/office/drawing/2014/main" id="{0EAD8BC4-7740-4B23-BD4B-975997CB1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177" y="569493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Víš, které měsíce patří do jakého ročního období? Doplň: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2577" y="2481943"/>
            <a:ext cx="2037272" cy="3800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200" dirty="0">
                <a:latin typeface="Source Sans Pro Semibold"/>
                <a:ea typeface="Source Sans Pro Semibold"/>
              </a:rPr>
              <a:t>JARO </a:t>
            </a:r>
            <a:endParaRPr lang="cs-CZ" sz="2200">
              <a:latin typeface="Source Sans Pro Semibold"/>
              <a:ea typeface="Source Sans Pro Semibold"/>
            </a:endParaRPr>
          </a:p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/>
                <a:ea typeface="Source Sans Pro Semibold"/>
              </a:rPr>
              <a:t>LÉTO </a:t>
            </a:r>
          </a:p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/>
                <a:ea typeface="Source Sans Pro Semibold"/>
              </a:rPr>
              <a:t>PODZIM </a:t>
            </a:r>
          </a:p>
          <a:p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/>
                <a:ea typeface="Source Sans Pro Semibold"/>
              </a:rPr>
              <a:t>ZIMA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4F4CBA-83A5-4A4C-9C6E-F5BC8AC46E65}"/>
              </a:ext>
            </a:extLst>
          </p:cNvPr>
          <p:cNvSpPr txBox="1"/>
          <p:nvPr/>
        </p:nvSpPr>
        <p:spPr>
          <a:xfrm>
            <a:off x="1130060" y="2582174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LEDEN </a:t>
            </a:r>
          </a:p>
          <a:p>
            <a:endParaRPr lang="cs-CZ" dirty="0"/>
          </a:p>
          <a:p>
            <a:r>
              <a:rPr lang="cs-CZ" dirty="0"/>
              <a:t>ÚNOR </a:t>
            </a:r>
          </a:p>
          <a:p>
            <a:endParaRPr lang="cs-CZ" dirty="0"/>
          </a:p>
          <a:p>
            <a:r>
              <a:rPr lang="cs-CZ" dirty="0"/>
              <a:t>LISTOPAD </a:t>
            </a:r>
          </a:p>
          <a:p>
            <a:endParaRPr lang="cs-CZ" dirty="0"/>
          </a:p>
          <a:p>
            <a:r>
              <a:rPr lang="cs-CZ" dirty="0"/>
              <a:t>SRPEN </a:t>
            </a:r>
          </a:p>
          <a:p>
            <a:endParaRPr lang="cs-CZ" dirty="0"/>
          </a:p>
          <a:p>
            <a:r>
              <a:rPr lang="cs-CZ" dirty="0"/>
              <a:t>ZÁŘÍ </a:t>
            </a:r>
          </a:p>
          <a:p>
            <a:endParaRPr lang="cs-CZ" dirty="0"/>
          </a:p>
          <a:p>
            <a:r>
              <a:rPr lang="cs-CZ" dirty="0"/>
              <a:t>KVĚTEN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5A2F57-1C8D-40FD-9201-08A768EBE21B}"/>
              </a:ext>
            </a:extLst>
          </p:cNvPr>
          <p:cNvSpPr txBox="1"/>
          <p:nvPr/>
        </p:nvSpPr>
        <p:spPr>
          <a:xfrm>
            <a:off x="8303464" y="2480633"/>
            <a:ext cx="27432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BŘEZEN </a:t>
            </a:r>
          </a:p>
          <a:p>
            <a:endParaRPr lang="cs-CZ" dirty="0"/>
          </a:p>
          <a:p>
            <a:r>
              <a:rPr lang="cs-CZ" dirty="0"/>
              <a:t>PROSINEC </a:t>
            </a:r>
          </a:p>
          <a:p>
            <a:endParaRPr lang="cs-CZ" dirty="0"/>
          </a:p>
          <a:p>
            <a:r>
              <a:rPr lang="cs-CZ" dirty="0"/>
              <a:t>ČERVEN </a:t>
            </a:r>
          </a:p>
          <a:p>
            <a:endParaRPr lang="cs-CZ" dirty="0"/>
          </a:p>
          <a:p>
            <a:r>
              <a:rPr lang="cs-CZ" dirty="0"/>
              <a:t>DUBEN </a:t>
            </a:r>
          </a:p>
          <a:p>
            <a:endParaRPr lang="cs-CZ" dirty="0"/>
          </a:p>
          <a:p>
            <a:r>
              <a:rPr lang="cs-CZ" dirty="0"/>
              <a:t>ŘÍJEN </a:t>
            </a:r>
          </a:p>
          <a:p>
            <a:endParaRPr lang="cs-CZ" dirty="0"/>
          </a:p>
          <a:p>
            <a:r>
              <a:rPr lang="cs-CZ" dirty="0"/>
              <a:t>ČERVENEC</a:t>
            </a:r>
          </a:p>
        </p:txBody>
      </p:sp>
      <p:pic>
        <p:nvPicPr>
          <p:cNvPr id="8" name="Březová 2">
            <a:hlinkClick r:id="" action="ppaction://media"/>
            <a:extLst>
              <a:ext uri="{FF2B5EF4-FFF2-40B4-BE49-F238E27FC236}">
                <a16:creationId xmlns:a16="http://schemas.microsoft.com/office/drawing/2014/main" id="{12E0F0A0-5CBA-4328-9846-79D38AFC7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234" y="2746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SPRÁVNÁ ODPOVĚĎ: </a:t>
            </a:r>
          </a:p>
        </p:txBody>
      </p:sp>
      <p:pic>
        <p:nvPicPr>
          <p:cNvPr id="3074" name="Picture 2" descr="Slunce a země">
            <a:extLst>
              <a:ext uri="{FF2B5EF4-FFF2-40B4-BE49-F238E27FC236}">
                <a16:creationId xmlns:a16="http://schemas.microsoft.com/office/drawing/2014/main" id="{D6D3F69F-2082-408D-ACA4-EE3E9752FD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6798"/>
            <a:ext cx="5279564" cy="39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řezová 3">
            <a:hlinkClick r:id="" action="ppaction://media"/>
            <a:extLst>
              <a:ext uri="{FF2B5EF4-FFF2-40B4-BE49-F238E27FC236}">
                <a16:creationId xmlns:a16="http://schemas.microsoft.com/office/drawing/2014/main" id="{DF137F10-C876-4F0A-9AAF-B3A1DB6F0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7252" y="394089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JARO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4432"/>
            <a:ext cx="10515600" cy="2327564"/>
          </a:xfrm>
        </p:spPr>
        <p:txBody>
          <a:bodyPr>
            <a:normAutofit lnSpcReduction="10000"/>
          </a:bodyPr>
          <a:lstStyle/>
          <a:p>
            <a:r>
              <a:rPr lang="cs-CZ" sz="2200" dirty="0">
                <a:latin typeface="Source Sans Pro Semibold" pitchFamily="34" charset="-18"/>
              </a:rPr>
              <a:t>Podle čeho poznáme, že je jaro?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_______________________________________________________________________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Co se děje na jaře v přírodě?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______________________________________________________________________________________________________________________________________________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Zakroužkuj obrázky, které patří k jaru </a:t>
            </a:r>
          </a:p>
          <a:p>
            <a:endParaRPr lang="cs-CZ" sz="2200" dirty="0">
              <a:latin typeface="Source Sans Pro Semibold" pitchFamily="34" charset="-18"/>
            </a:endParaRPr>
          </a:p>
          <a:p>
            <a:endParaRPr lang="cs-CZ" sz="2200" dirty="0">
              <a:latin typeface="Source Sans Pro Semibold" pitchFamily="34" charset="-18"/>
            </a:endParaRPr>
          </a:p>
        </p:txBody>
      </p:sp>
      <p:pic>
        <p:nvPicPr>
          <p:cNvPr id="4098" name="Picture 2" descr="Vektor vektorové jaro design pro vaši kartu nebo pozvání s ručně kreslenou  kvetoucí ovocné stromy větvička ilustrace #42789627 | fotobanka Fotky&amp;Foto">
            <a:extLst>
              <a:ext uri="{FF2B5EF4-FFF2-40B4-BE49-F238E27FC236}">
                <a16:creationId xmlns:a16="http://schemas.microsoft.com/office/drawing/2014/main" id="{06827434-19AA-48A8-B39F-F757A13F9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6" y="4837270"/>
            <a:ext cx="1414772" cy="14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ánoční stromeček - nalepovací tetování | Potetuj.cz">
            <a:extLst>
              <a:ext uri="{FF2B5EF4-FFF2-40B4-BE49-F238E27FC236}">
                <a16:creationId xmlns:a16="http://schemas.microsoft.com/office/drawing/2014/main" id="{A9EAFA01-4250-45E5-BD7A-BC9ED1F8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28" y="4006222"/>
            <a:ext cx="2031834" cy="26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lustrační foto">
            <a:extLst>
              <a:ext uri="{FF2B5EF4-FFF2-40B4-BE49-F238E27FC236}">
                <a16:creationId xmlns:a16="http://schemas.microsoft.com/office/drawing/2014/main" id="{64022F24-21FE-4A24-BE22-18BEF441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77" y="5023983"/>
            <a:ext cx="1847085" cy="10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ektorová grafika Kreslená postavička sluneční brýle #153557098 | fotobanka  Fotky&amp;Foto">
            <a:extLst>
              <a:ext uri="{FF2B5EF4-FFF2-40B4-BE49-F238E27FC236}">
                <a16:creationId xmlns:a16="http://schemas.microsoft.com/office/drawing/2014/main" id="{70A182A7-EA1D-4609-BD04-590ECF3E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24" y="4818350"/>
            <a:ext cx="1684130" cy="17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řezová (1)">
            <a:hlinkClick r:id="" action="ppaction://media"/>
            <a:extLst>
              <a:ext uri="{FF2B5EF4-FFF2-40B4-BE49-F238E27FC236}">
                <a16:creationId xmlns:a16="http://schemas.microsoft.com/office/drawing/2014/main" id="{7B4731CB-8D4D-470B-890A-788A2EAFA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6234" y="2746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LÉTO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4432"/>
            <a:ext cx="10515600" cy="2327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 pitchFamily="34" charset="-18"/>
              </a:rPr>
              <a:t>Co si představíš pod pojmem léto?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Víš jak dlouho trvají letní prázdniny a jaké to jsou měsíce?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______________________________________________________________________________________________________________________________________________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Zakroužkuj obrázky, které souvisejí s létem</a:t>
            </a:r>
          </a:p>
        </p:txBody>
      </p:sp>
      <p:pic>
        <p:nvPicPr>
          <p:cNvPr id="12" name="Picture 14" descr="Vektorová grafika Kreslená postavička sluneční brýle #153557098 | fotobanka  Fotky&amp;Foto">
            <a:extLst>
              <a:ext uri="{FF2B5EF4-FFF2-40B4-BE49-F238E27FC236}">
                <a16:creationId xmlns:a16="http://schemas.microsoft.com/office/drawing/2014/main" id="{B3288B69-A8D9-46A8-92A6-3511DCDC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8290"/>
            <a:ext cx="1684130" cy="17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mrzlina Kreslený Film Ledu - Vektorová grafika zdarma na Pixabay">
            <a:extLst>
              <a:ext uri="{FF2B5EF4-FFF2-40B4-BE49-F238E27FC236}">
                <a16:creationId xmlns:a16="http://schemas.microsoft.com/office/drawing/2014/main" id="{C022D5AF-619C-4AB0-9447-1DE8246F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15" y="4280724"/>
            <a:ext cx="1163782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rázek, klipart Vánoční dárky zdarma ke stažení v rozlišení 461x500 px">
            <a:extLst>
              <a:ext uri="{FF2B5EF4-FFF2-40B4-BE49-F238E27FC236}">
                <a16:creationId xmlns:a16="http://schemas.microsoft.com/office/drawing/2014/main" id="{47341FAA-8C54-4BA5-B8BE-8368C657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66" y="4468290"/>
            <a:ext cx="1311377" cy="14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řezová 2 (1)">
            <a:hlinkClick r:id="" action="ppaction://media"/>
            <a:extLst>
              <a:ext uri="{FF2B5EF4-FFF2-40B4-BE49-F238E27FC236}">
                <a16:creationId xmlns:a16="http://schemas.microsoft.com/office/drawing/2014/main" id="{3DCC3452-41BA-46D6-B550-AB577F550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724" y="37530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PODZIM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4432"/>
            <a:ext cx="10515600" cy="3883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 pitchFamily="34" charset="-18"/>
              </a:rPr>
              <a:t>Vylušti přesmyčky: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 err="1">
                <a:latin typeface="Source Sans Pro Semibold" pitchFamily="34" charset="-18"/>
              </a:rPr>
              <a:t>Lidatpos</a:t>
            </a:r>
            <a:r>
              <a:rPr lang="cs-CZ" sz="2200" dirty="0">
                <a:latin typeface="Source Sans Pro Semibold" pitchFamily="34" charset="-18"/>
              </a:rPr>
              <a:t> - _ _ _ _ _ _ _ _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 err="1">
                <a:latin typeface="Source Sans Pro Semibold" pitchFamily="34" charset="-18"/>
              </a:rPr>
              <a:t>Ýněd</a:t>
            </a:r>
            <a:r>
              <a:rPr lang="cs-CZ" sz="2200" dirty="0">
                <a:latin typeface="Source Sans Pro Semibold" pitchFamily="34" charset="-18"/>
              </a:rPr>
              <a:t> - _ _ _ _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 err="1">
                <a:latin typeface="Source Sans Pro Semibold" pitchFamily="34" charset="-18"/>
              </a:rPr>
              <a:t>Édťš</a:t>
            </a:r>
            <a:r>
              <a:rPr lang="cs-CZ" sz="2200" dirty="0">
                <a:latin typeface="Source Sans Pro Semibold" pitchFamily="34" charset="-18"/>
              </a:rPr>
              <a:t> - _ _ _ _ </a:t>
            </a:r>
          </a:p>
          <a:p>
            <a:r>
              <a:rPr lang="cs-CZ" sz="2200" dirty="0">
                <a:latin typeface="Source Sans Pro Semibold" pitchFamily="34" charset="-18"/>
              </a:rPr>
              <a:t>Doplň: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1. Na podzim padá barevné _________.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2. __________ je svátek, který se slaví v Americe.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3. Na ___________ zapalujeme svíčky na hřbitově. </a:t>
            </a:r>
            <a:br>
              <a:rPr lang="cs-CZ" sz="2200" dirty="0">
                <a:latin typeface="Source Sans Pro Semibold" pitchFamily="34" charset="-18"/>
              </a:rPr>
            </a:br>
            <a:endParaRPr lang="cs-CZ" sz="2200" dirty="0">
              <a:latin typeface="Source Sans Pro Semibold" pitchFamily="34" charset="-18"/>
            </a:endParaRPr>
          </a:p>
          <a:p>
            <a:endParaRPr lang="cs-CZ" sz="2200" dirty="0">
              <a:latin typeface="Source Sans Pro Semibold" pitchFamily="34" charset="-18"/>
            </a:endParaRPr>
          </a:p>
        </p:txBody>
      </p:sp>
      <p:pic>
        <p:nvPicPr>
          <p:cNvPr id="7170" name="Picture 2" descr="Dýně Obrázky - Stahuj obrázky zdarma - Pixabay">
            <a:extLst>
              <a:ext uri="{FF2B5EF4-FFF2-40B4-BE49-F238E27FC236}">
                <a16:creationId xmlns:a16="http://schemas.microsoft.com/office/drawing/2014/main" id="{B9A062AB-2232-47D7-9E9B-3756C813B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15" y="1977535"/>
            <a:ext cx="2398459" cy="2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řezová 3 (1)">
            <a:hlinkClick r:id="" action="ppaction://media"/>
            <a:extLst>
              <a:ext uri="{FF2B5EF4-FFF2-40B4-BE49-F238E27FC236}">
                <a16:creationId xmlns:a16="http://schemas.microsoft.com/office/drawing/2014/main" id="{B6F08778-4D09-4693-8A64-C0B55C8A0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139" y="36093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1325563"/>
          </a:xfrm>
        </p:spPr>
        <p:txBody>
          <a:bodyPr/>
          <a:lstStyle/>
          <a:p>
            <a:r>
              <a:rPr lang="cs-CZ" dirty="0"/>
              <a:t>ZIMA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1875"/>
            <a:ext cx="10515600" cy="3068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sz="2200" dirty="0">
              <a:latin typeface="Source Sans Pro Semibold" pitchFamily="34" charset="-18"/>
            </a:endParaRPr>
          </a:p>
          <a:p>
            <a:r>
              <a:rPr lang="cs-CZ" sz="2200" dirty="0">
                <a:latin typeface="Source Sans Pro Semibold" pitchFamily="34" charset="-18"/>
              </a:rPr>
              <a:t>Víš, kdo má svátek poslední den v roce? </a:t>
            </a:r>
            <a:br>
              <a:rPr lang="cs-CZ" sz="2200" dirty="0">
                <a:latin typeface="Source Sans Pro Semibold" pitchFamily="34" charset="-18"/>
              </a:rPr>
            </a:br>
            <a:r>
              <a:rPr lang="cs-CZ" sz="2200" dirty="0">
                <a:latin typeface="Source Sans Pro Semibold" pitchFamily="34" charset="-18"/>
              </a:rPr>
              <a:t>___________________________________</a:t>
            </a:r>
          </a:p>
          <a:p>
            <a:r>
              <a:rPr lang="cs-CZ" sz="2200" dirty="0">
                <a:latin typeface="Source Sans Pro Semibold" pitchFamily="34" charset="-18"/>
              </a:rPr>
              <a:t>Doplň: V zimě zdobíme na Vánoce ____________. </a:t>
            </a:r>
          </a:p>
          <a:p>
            <a:r>
              <a:rPr lang="cs-CZ" sz="2200" dirty="0">
                <a:latin typeface="Source Sans Pro Semibold"/>
                <a:ea typeface="Source Sans Pro Semibold"/>
              </a:rPr>
              <a:t>Kolik je adventních neděl? </a:t>
            </a:r>
            <a:br>
              <a:rPr lang="cs-CZ" sz="2200" dirty="0">
                <a:latin typeface="Source Sans Pro Semibold"/>
                <a:ea typeface="Source Sans Pro Semibold"/>
              </a:rPr>
            </a:br>
            <a:r>
              <a:rPr lang="cs-CZ" sz="2200" dirty="0">
                <a:latin typeface="Source Sans Pro Semibold"/>
                <a:ea typeface="Source Sans Pro Semibold"/>
              </a:rPr>
              <a:t>________________________</a:t>
            </a:r>
            <a:endParaRPr lang="cs-CZ" sz="2200" dirty="0">
              <a:latin typeface="Source Sans Pro Semibold" pitchFamily="34" charset="-18"/>
              <a:ea typeface="Source Sans Pro Semibold"/>
            </a:endParaRPr>
          </a:p>
          <a:p>
            <a:r>
              <a:rPr lang="cs-CZ" sz="2200" dirty="0">
                <a:latin typeface="Source Sans Pro Semibold" pitchFamily="34" charset="-18"/>
              </a:rPr>
              <a:t>Zakroužkuj obrázky, které se týkají zimy: </a:t>
            </a:r>
          </a:p>
        </p:txBody>
      </p:sp>
      <p:pic>
        <p:nvPicPr>
          <p:cNvPr id="6146" name="Picture 2" descr="Vektorová grafika Sada prvků vánoční scény. Kreslený betlém Svatá rodina.  #91820188 | fotobanka Fotky&amp;Foto">
            <a:extLst>
              <a:ext uri="{FF2B5EF4-FFF2-40B4-BE49-F238E27FC236}">
                <a16:creationId xmlns:a16="http://schemas.microsoft.com/office/drawing/2014/main" id="{4141AA77-8747-47AD-99AE-4A70729C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4437098"/>
            <a:ext cx="1887903" cy="18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dy začíná Advent v roce 2015? Víte, jaké barvy mají mít svíčky na adventním  věnci? - Písařík - školní časopis">
            <a:extLst>
              <a:ext uri="{FF2B5EF4-FFF2-40B4-BE49-F238E27FC236}">
                <a16:creationId xmlns:a16="http://schemas.microsoft.com/office/drawing/2014/main" id="{C62BC9F8-D436-408E-AC82-57EDC4DE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56" y="4197988"/>
            <a:ext cx="1944687" cy="20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otka Kreslená pozadí tropické pláže a moře. #129371840 | fotobanka  Fotky&amp;Foto">
            <a:extLst>
              <a:ext uri="{FF2B5EF4-FFF2-40B4-BE49-F238E27FC236}">
                <a16:creationId xmlns:a16="http://schemas.microsoft.com/office/drawing/2014/main" id="{48849D52-B3EF-4A5E-846A-BAC6A7DC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56" y="4651219"/>
            <a:ext cx="16850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ototapeta Roztomilé kreslené dívka s podzimní listí • Pixers® • Žijeme pro  změnu">
            <a:extLst>
              <a:ext uri="{FF2B5EF4-FFF2-40B4-BE49-F238E27FC236}">
                <a16:creationId xmlns:a16="http://schemas.microsoft.com/office/drawing/2014/main" id="{7485260B-2426-420A-BFA7-044CCE3C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05" y="4419056"/>
            <a:ext cx="1207599" cy="17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řezová 4">
            <a:hlinkClick r:id="" action="ppaction://media"/>
            <a:extLst>
              <a:ext uri="{FF2B5EF4-FFF2-40B4-BE49-F238E27FC236}">
                <a16:creationId xmlns:a16="http://schemas.microsoft.com/office/drawing/2014/main" id="{64721186-8A84-4929-8270-937B416E3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39" y="4184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48351"/>
            <a:ext cx="10515600" cy="516075"/>
          </a:xfrm>
        </p:spPr>
        <p:txBody>
          <a:bodyPr>
            <a:normAutofit fontScale="90000"/>
          </a:bodyPr>
          <a:lstStyle/>
          <a:p>
            <a:r>
              <a:rPr lang="cs-CZ" dirty="0"/>
              <a:t>VYLUŠTI TAJENKU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54432"/>
            <a:ext cx="10515600" cy="43445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Jaký je šestý měsíc?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Léto, podzim, zima a ….?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Vánoce se snídá?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zimě padá bílý ….?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Maminka dává _________ plný cukroví.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Vánocích zpíváme ……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čem vidíme panenku Mariu, Josefa, Ježíška a zvířátka?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se nazývá den, kdy přichází Ježíšek?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 se jezdí o letních prázdninách?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létě se můžeme koupat v moři, nebo na zahradě v …..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Jakou barvu má sníh?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200" dirty="0">
                <a:latin typeface="Calibri"/>
                <a:cs typeface="Times New Roman"/>
              </a:rPr>
              <a:t>TAJENKA: _ _ _ _ _        _ _ _ _ _ _</a:t>
            </a:r>
          </a:p>
          <a:p>
            <a:pPr marL="0" indent="0">
              <a:buNone/>
            </a:pPr>
            <a:endParaRPr lang="cs-CZ" sz="2200" dirty="0">
              <a:latin typeface="Source Sans Pro Semibold" pitchFamily="34" charset="-18"/>
              <a:ea typeface="Source Sans Pro Semibold" pitchFamily="34" charset="-18"/>
            </a:endParaRPr>
          </a:p>
          <a:p>
            <a:endParaRPr lang="cs-CZ" sz="2200" dirty="0">
              <a:latin typeface="Source Sans Pro Semibold" pitchFamily="34" charset="-18"/>
              <a:ea typeface="Source Sans Pro Semibold" pitchFamily="34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73830F2-EC43-4C2C-A975-6C0ABB016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548" y="1146791"/>
            <a:ext cx="4457721" cy="5252167"/>
          </a:xfrm>
          <a:prstGeom prst="rect">
            <a:avLst/>
          </a:prstGeom>
        </p:spPr>
      </p:pic>
      <p:pic>
        <p:nvPicPr>
          <p:cNvPr id="5" name="Březová 5">
            <a:hlinkClick r:id="" action="ppaction://media"/>
            <a:extLst>
              <a:ext uri="{FF2B5EF4-FFF2-40B4-BE49-F238E27FC236}">
                <a16:creationId xmlns:a16="http://schemas.microsoft.com/office/drawing/2014/main" id="{7798398A-25D8-4AEF-82F0-5CC67FF48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101" y="27466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493</Words>
  <Application>Microsoft Office PowerPoint</Application>
  <PresentationFormat>Widescreen</PresentationFormat>
  <Paragraphs>88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Source Sans Pro Semibold</vt:lpstr>
      <vt:lpstr>Trebuchet MS</vt:lpstr>
      <vt:lpstr>Wingdings 3</vt:lpstr>
      <vt:lpstr>Fazeta</vt:lpstr>
      <vt:lpstr>ROČNÍ OBDOBÍ</vt:lpstr>
      <vt:lpstr>ODPOVĚZ NA OTÁZKY:</vt:lpstr>
      <vt:lpstr>Víš, které měsíce patří do jakého ročního období? Doplň:</vt:lpstr>
      <vt:lpstr>SPRÁVNÁ ODPOVĚĎ: </vt:lpstr>
      <vt:lpstr>JARO</vt:lpstr>
      <vt:lpstr>LÉTO</vt:lpstr>
      <vt:lpstr>PODZIM</vt:lpstr>
      <vt:lpstr>ZIMA</vt:lpstr>
      <vt:lpstr>VYLUŠTI TAJENKU</vt:lpstr>
      <vt:lpstr>OBRÁZKY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Adelle</dc:creator>
  <cp:lastModifiedBy>Juraj Obonya</cp:lastModifiedBy>
  <cp:revision>63</cp:revision>
  <dcterms:created xsi:type="dcterms:W3CDTF">2021-01-08T14:11:13Z</dcterms:created>
  <dcterms:modified xsi:type="dcterms:W3CDTF">2022-01-26T16:53:41Z</dcterms:modified>
  <cp:contentStatus/>
</cp:coreProperties>
</file>