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3" r:id="rId2"/>
    <p:sldId id="263" r:id="rId3"/>
    <p:sldId id="329" r:id="rId4"/>
    <p:sldId id="292" r:id="rId5"/>
    <p:sldId id="354" r:id="rId6"/>
    <p:sldId id="338" r:id="rId7"/>
    <p:sldId id="336" r:id="rId8"/>
    <p:sldId id="355" r:id="rId9"/>
    <p:sldId id="356" r:id="rId10"/>
    <p:sldId id="358" r:id="rId11"/>
    <p:sldId id="357" r:id="rId12"/>
    <p:sldId id="339" r:id="rId13"/>
    <p:sldId id="342" r:id="rId14"/>
    <p:sldId id="343" r:id="rId15"/>
    <p:sldId id="344" r:id="rId16"/>
    <p:sldId id="359" r:id="rId17"/>
    <p:sldId id="328" r:id="rId18"/>
    <p:sldId id="340" r:id="rId19"/>
    <p:sldId id="351" r:id="rId20"/>
    <p:sldId id="350" r:id="rId21"/>
    <p:sldId id="345" r:id="rId22"/>
    <p:sldId id="282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114"/>
    <a:srgbClr val="903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Bc.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List1!$A$2:$A$3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2030</c:v>
                </c:pt>
              </c:numCache>
            </c:numRef>
          </c:cat>
          <c:val>
            <c:numRef>
              <c:f>List1!$B$2:$B$3</c:f>
              <c:numCache>
                <c:formatCode>General</c:formatCode>
                <c:ptCount val="2"/>
                <c:pt idx="0">
                  <c:v>1308</c:v>
                </c:pt>
                <c:pt idx="1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8-461C-8C19-13CE8487F6E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Mgr.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List1!$A$2:$A$3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2030</c:v>
                </c:pt>
              </c:numCache>
            </c:numRef>
          </c:cat>
          <c:val>
            <c:numRef>
              <c:f>List1!$C$2:$C$3</c:f>
              <c:numCache>
                <c:formatCode>General</c:formatCode>
                <c:ptCount val="2"/>
                <c:pt idx="0">
                  <c:v>192</c:v>
                </c:pt>
                <c:pt idx="1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8-461C-8C19-13CE8487F6E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NMgr.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List1!$A$2:$A$3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2030</c:v>
                </c:pt>
              </c:numCache>
            </c:numRef>
          </c:cat>
          <c:val>
            <c:numRef>
              <c:f>List1!$D$2:$D$3</c:f>
              <c:numCache>
                <c:formatCode>General</c:formatCode>
                <c:ptCount val="2"/>
                <c:pt idx="0">
                  <c:v>225</c:v>
                </c:pt>
                <c:pt idx="1">
                  <c:v>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8-461C-8C19-13CE8487F6ED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Ph.D.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List1!$A$2:$A$3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2030</c:v>
                </c:pt>
              </c:numCache>
            </c:numRef>
          </c:cat>
          <c:val>
            <c:numRef>
              <c:f>List1!$E$2:$E$3</c:f>
              <c:numCache>
                <c:formatCode>General</c:formatCode>
                <c:ptCount val="2"/>
                <c:pt idx="0">
                  <c:v>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48-461C-8C19-13CE8487F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9467504"/>
        <c:axId val="499466520"/>
      </c:barChart>
      <c:catAx>
        <c:axId val="49946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9466520"/>
        <c:crosses val="autoZero"/>
        <c:auto val="1"/>
        <c:lblAlgn val="ctr"/>
        <c:lblOffset val="100"/>
        <c:noMultiLvlLbl val="0"/>
      </c:catAx>
      <c:valAx>
        <c:axId val="49946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946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FF06-5CCF-4A7A-9E0E-69716E71479C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606CA-7BAB-45FF-82C5-48563011A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289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E1C29-D5F7-4178-B3BC-EAB563E2F59E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CB815-CB89-4390-92EF-24F6CEB04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82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934114"/>
                </a:solidFill>
                <a:latin typeface="UTB Berlin" panose="00000800000000000000" pitchFamily="50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89430" y="139571"/>
            <a:ext cx="6783370" cy="454318"/>
          </a:xfrm>
        </p:spPr>
        <p:txBody>
          <a:bodyPr>
            <a:noAutofit/>
          </a:bodyPr>
          <a:lstStyle>
            <a:lvl1pPr marL="0" indent="0" algn="r">
              <a:buNone/>
              <a:defRPr sz="2800" b="0">
                <a:solidFill>
                  <a:srgbClr val="93411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F3847-C3CD-4D15-9961-FA05194E6442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623-A3D5-42DE-817C-8CD17F8DB1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72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F3847-C3CD-4D15-9961-FA05194E6442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623-A3D5-42DE-817C-8CD17F8DB1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38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1102935"/>
            <a:ext cx="2628900" cy="50740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1102935"/>
            <a:ext cx="7734300" cy="507402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F3847-C3CD-4D15-9961-FA05194E6442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623-A3D5-42DE-817C-8CD17F8DB1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41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F3847-C3CD-4D15-9961-FA05194E6442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623-A3D5-42DE-817C-8CD17F8DB1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50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F3847-C3CD-4D15-9961-FA05194E6442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623-A3D5-42DE-817C-8CD17F8DB1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13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F3847-C3CD-4D15-9961-FA05194E6442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623-A3D5-42DE-817C-8CD17F8DB1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19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00139"/>
            <a:ext cx="5181600" cy="3876823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2300139"/>
            <a:ext cx="5181600" cy="3876824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F3847-C3CD-4D15-9961-FA05194E6442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623-A3D5-42DE-817C-8CD17F8DB1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97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16220"/>
            <a:ext cx="105156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242512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3415728"/>
            <a:ext cx="5157787" cy="27739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242512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3415727"/>
            <a:ext cx="5183188" cy="27739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F3847-C3CD-4D15-9961-FA05194E6442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623-A3D5-42DE-817C-8CD17F8DB1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10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F3847-C3CD-4D15-9961-FA05194E6442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623-A3D5-42DE-817C-8CD17F8DB1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05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F3847-C3CD-4D15-9961-FA05194E6442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623-A3D5-42DE-817C-8CD17F8DB1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9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11265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1600" y="1126503"/>
            <a:ext cx="6172200" cy="47424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865748"/>
            <a:ext cx="3932237" cy="30032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F3847-C3CD-4D15-9961-FA05194E6442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623-A3D5-42DE-817C-8CD17F8DB1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16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9822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1098222"/>
            <a:ext cx="6172200" cy="47628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799760"/>
            <a:ext cx="3932237" cy="30692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F3847-C3CD-4D15-9961-FA05194E6442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623-A3D5-42DE-817C-8CD17F8DB1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19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1027521"/>
            <a:ext cx="10515600" cy="1206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2271859"/>
            <a:ext cx="10515600" cy="3905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D623-A3D5-42DE-817C-8CD17F8DB1E8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72" y="124771"/>
            <a:ext cx="2740152" cy="402336"/>
          </a:xfrm>
          <a:prstGeom prst="rect">
            <a:avLst/>
          </a:prstGeom>
        </p:spPr>
      </p:pic>
      <p:sp>
        <p:nvSpPr>
          <p:cNvPr id="12" name="Zástupný symbol pro datum 1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600B4-E292-47EB-B1E7-D0B322074C89}" type="datetimeFigureOut">
              <a:rPr lang="cs-CZ" smtClean="0"/>
              <a:t>09.09.2022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885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34114"/>
          </a:solidFill>
          <a:latin typeface="UTB Berlin" panose="00000800000000000000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34114"/>
          </a:solidFill>
          <a:latin typeface="UTB Berlin" panose="000008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34114"/>
          </a:solidFill>
          <a:latin typeface="UTB Berlin" panose="000008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34114"/>
          </a:solidFill>
          <a:latin typeface="UTB Berlin" panose="000008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34114"/>
          </a:solidFill>
          <a:latin typeface="UTB Berlin" panose="000008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34114"/>
          </a:solidFill>
          <a:latin typeface="UTB Berlin" panose="000008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rgbClr val="903D17"/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endParaRPr lang="cs-CZ" sz="5400" b="1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600"/>
              </a:spcAft>
              <a:defRPr/>
            </a:pPr>
            <a:r>
              <a:rPr lang="pl-PL" sz="5400" b="1" dirty="0" smtClean="0">
                <a:solidFill>
                  <a:schemeClr val="bg1"/>
                </a:solidFill>
              </a:rPr>
              <a:t>FHS v akademickém roce 2021/2022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3200" b="1" dirty="0" smtClean="0"/>
              <a:t>Rekapitulace a </a:t>
            </a:r>
            <a:r>
              <a:rPr lang="cs-CZ" sz="3200" b="1" dirty="0"/>
              <a:t>výhled na období následující</a:t>
            </a:r>
            <a:endParaRPr lang="cs-CZ" sz="3200" b="1" dirty="0" smtClean="0"/>
          </a:p>
          <a:p>
            <a:pPr algn="ctr"/>
            <a:endParaRPr lang="cs-CZ" sz="4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i="1" dirty="0" smtClean="0"/>
              <a:t>Libor Marek</a:t>
            </a:r>
          </a:p>
          <a:p>
            <a:pPr algn="just">
              <a:spcAft>
                <a:spcPts val="1800"/>
              </a:spcAft>
            </a:pPr>
            <a:r>
              <a:rPr lang="cs-CZ" altLang="cs-CZ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	</a:t>
            </a:r>
            <a:r>
              <a:rPr lang="cs-CZ" altLang="cs-CZ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cs-CZ" altLang="cs-CZ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      Setkání </a:t>
            </a:r>
            <a:r>
              <a:rPr lang="cs-CZ" altLang="cs-CZ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zaměstnanců </a:t>
            </a:r>
            <a:r>
              <a:rPr lang="cs-CZ" altLang="cs-CZ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| U18, </a:t>
            </a:r>
            <a:r>
              <a:rPr lang="cs-CZ" altLang="cs-CZ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9</a:t>
            </a:r>
            <a:r>
              <a:rPr lang="cs-CZ" altLang="cs-CZ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cs-CZ" altLang="cs-CZ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9</a:t>
            </a:r>
            <a:r>
              <a:rPr lang="cs-CZ" altLang="cs-CZ" sz="2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2022</a:t>
            </a:r>
            <a:endParaRPr lang="cs-CZ" sz="2000" b="1" i="1" dirty="0" smtClean="0"/>
          </a:p>
          <a:p>
            <a:pPr algn="ctr"/>
            <a:endParaRPr lang="cs-CZ" sz="2400" b="1" dirty="0" smtClean="0"/>
          </a:p>
        </p:txBody>
      </p:sp>
      <p:sp>
        <p:nvSpPr>
          <p:cNvPr id="6" name="Obdélník 5"/>
          <p:cNvSpPr/>
          <p:nvPr/>
        </p:nvSpPr>
        <p:spPr>
          <a:xfrm>
            <a:off x="143163" y="0"/>
            <a:ext cx="2863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1806819" y="0"/>
            <a:ext cx="2863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 rot="16200000">
            <a:off x="5901134" y="-4903610"/>
            <a:ext cx="232648" cy="1146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49" y="133059"/>
            <a:ext cx="2693902" cy="40065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164" y="5267739"/>
            <a:ext cx="1848331" cy="11827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457" y="5267738"/>
            <a:ext cx="630040" cy="54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8946"/>
            <a:ext cx="10515600" cy="120663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2</a:t>
            </a:r>
            <a:r>
              <a:rPr lang="cs-CZ" sz="4000" b="1" dirty="0" smtClean="0">
                <a:latin typeface="+mn-lt"/>
              </a:rPr>
              <a:t>. Ekonomika a finance</a:t>
            </a:r>
            <a:r>
              <a:rPr lang="cs-CZ" sz="4000" b="1" dirty="0">
                <a:latin typeface="+mn-lt"/>
              </a:rPr>
              <a:t/>
            </a:r>
            <a:br>
              <a:rPr lang="cs-CZ" sz="4000" b="1" dirty="0">
                <a:latin typeface="+mn-lt"/>
              </a:rPr>
            </a:br>
            <a:r>
              <a:rPr lang="cs-CZ" sz="2800" dirty="0">
                <a:latin typeface="+mn-lt"/>
              </a:rPr>
              <a:t>Výše průměrné hrubé měsíční mzdy v </a:t>
            </a:r>
            <a:r>
              <a:rPr lang="cs-CZ" sz="2800" dirty="0" smtClean="0">
                <a:latin typeface="+mn-lt"/>
              </a:rPr>
              <a:t>roce 2021 – AP dle zařazení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168817"/>
            <a:ext cx="10771909" cy="45861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sz="1800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8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2360128"/>
            <a:ext cx="6129960" cy="23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8946"/>
            <a:ext cx="10515600" cy="120663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2</a:t>
            </a:r>
            <a:r>
              <a:rPr lang="cs-CZ" sz="4000" b="1" dirty="0" smtClean="0">
                <a:latin typeface="+mn-lt"/>
              </a:rPr>
              <a:t>. Ekonomika a finance</a:t>
            </a:r>
            <a:r>
              <a:rPr lang="cs-CZ" sz="4000" b="1" dirty="0">
                <a:latin typeface="+mn-lt"/>
              </a:rPr>
              <a:t/>
            </a:r>
            <a:br>
              <a:rPr lang="cs-CZ" sz="4000" b="1" dirty="0">
                <a:latin typeface="+mn-lt"/>
              </a:rPr>
            </a:br>
            <a:r>
              <a:rPr lang="cs-CZ" sz="2800" dirty="0" smtClean="0">
                <a:latin typeface="+mn-lt"/>
              </a:rPr>
              <a:t>Vývoj DKRVO v období 2019–2022 </a:t>
            </a:r>
            <a:r>
              <a:rPr lang="cs-CZ" sz="2800" dirty="0">
                <a:latin typeface="+mn-lt"/>
              </a:rPr>
              <a:t>v </a:t>
            </a:r>
            <a:r>
              <a:rPr lang="cs-CZ" sz="2800" dirty="0" smtClean="0">
                <a:latin typeface="+mn-lt"/>
              </a:rPr>
              <a:t>tis. Kč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168817"/>
            <a:ext cx="10771909" cy="45861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sz="1800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8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79" y="2098688"/>
            <a:ext cx="7931426" cy="45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8946"/>
            <a:ext cx="10515600" cy="120663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2</a:t>
            </a:r>
            <a:r>
              <a:rPr lang="cs-CZ" sz="4000" b="1" dirty="0" smtClean="0">
                <a:latin typeface="+mn-lt"/>
              </a:rPr>
              <a:t>. Ekonomika a finance</a:t>
            </a:r>
            <a:r>
              <a:rPr lang="cs-CZ" sz="4000" b="1" dirty="0">
                <a:latin typeface="+mn-lt"/>
              </a:rPr>
              <a:t/>
            </a:r>
            <a:br>
              <a:rPr lang="cs-CZ" sz="4000" b="1" dirty="0">
                <a:latin typeface="+mn-lt"/>
              </a:rPr>
            </a:br>
            <a:r>
              <a:rPr lang="cs-CZ" sz="2800" dirty="0" smtClean="0">
                <a:latin typeface="+mn-lt"/>
              </a:rPr>
              <a:t>Náklady na budovy v letech 2019–2023 v tis. Kč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168817"/>
            <a:ext cx="10771909" cy="45861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sz="1800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8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https://attachments.office.net/owa/marek%40utb.cz/service.svc/s/GetAttachmentThumbnail?id=AAMkADlhMTU0OTdjLTEzN2UtNDk0Mi04NTZiLWNkZDUwMWY5NGMzYgBGAAAAAAA00KXqEAdRSoF%2FTMvcUnF2BwDzmKVFKX%2FAR5TLjGlxZ%2B4vAAAAAAEMAADzmKVFKX%2FAR5TLjGlxZ%2B4vAATcM5iYAAABEgAQAL52pqBMZ65KjIJ4ba2YWlA%3D&amp;thumbnailType=2&amp;token=eyJhbGciOiJSUzI1NiIsImtpZCI6IkQ4OThGN0RDMjk2ODQ1MDk1RUUwREZGQ0MzODBBOTM5NjUwNDNFNjQiLCJ0eXAiOiJKV1QiLCJ4NXQiOiIySmozM0Nsb1JRbGU0Tl84dzRDcE9XVUVQbVEifQ.eyJvcmlnaW4iOiJodHRwczovL291dGxvb2sub2ZmaWNlLmNvbSIsInVjIjoiNzE3NGFmMjYxNTQzNDdjNmIyNDQxNGE4MjRlZTE0NTUiLCJzaWduaW5fc3RhdGUiOiJbXCJrbXNpXCJdIiwidmVyIjoiRXhjaGFuZ2UuQ2FsbGJhY2suVjEiLCJhcHBjdHhzZW5kZXIiOiJPd2FEb3dubG9hZEAwM2UzZDYyMS1mNDhlLTQ2N2YtOGE1YS02Yjc0YTIzZGI2YzciLCJpc3NyaW5nIjoiV1ciLCJhcHBjdHgiOiJ7XCJtc2V4Y2hwcm90XCI6XCJvd2FcIixcInB1aWRcIjpcIjExNTM5MDY2NjExNTczMTAyMjFcIixcInNjb3BlXCI6XCJPd2FEb3dubG9hZFwiLFwib2lkXCI6XCIyNGUyNmQ2YS0zZGViLTQzNDgtOTllZi0yYzQzZmY1ZmQ1MGRcIixcInByaW1hcnlzaWRcIjpcIlMtMS01LTIxLTI5Mzc5NzE2NzAtMjkxNDg1NTM2Ny0yODI5MjU3OTAwLTEwNjkwNTM0XCJ9IiwibmJmIjoxNjYyNjcyNDcyLCJleHAiOjE2NjI2NzMwNzIsImlzcyI6IjAwMDAwMDAyLTAwMDAtMGZmMS1jZTAwLTAwMDAwMDAwMDAwMEAwM2UzZDYyMS1mNDhlLTQ2N2YtOGE1YS02Yjc0YTIzZGI2YzciLCJhdWQiOiIwMDAwMDAwMi0wMDAwLTBmZjEtY2UwMC0wMDAwMDAwMDAwMDAvYXR0YWNobWVudHMub2ZmaWNlLm5ldEAwM2UzZDYyMS1mNDhlLTQ2N2YtOGE1YS02Yjc0YTIzZGI2YzciLCJoYXBwIjoib3dhIn0.MkOtHhGsqCkHX_UPcMLbReobtN5w7Wvk8_RvEU3rr5JAlt2e-Pd4iQBVI05BukLK7C2J_AkCNRBlUBrYg47Y3NZGeO7wAAoPadVq7CAzPCkbqWsdbRibxPldDWQAA3w4mGl8f-LcG9O-YhfeZzHmhJKFHHzjGU2Sg9KWrylW18zP9pRnavUjLcaBb98UN59x-3hlHVakVljh5DWEPsi4bIlEwEKVbJ3ngpDN48JBhSuLlMloYW3g15A9guhzpNM_rdB94dIK1HA_vo2KhN_GeDqtjdhOqU-i_bDUwOkbqPAD1wYzjuT46UPr7VZnFNw0VY72lq3l4_ccc59nAnLjTg&amp;X-OWA-CANARY=pzHkEhAFb06EZUKlf89ClJD4kfzgkdoY3mj-cUrit5zv0ZUuLmB8dZkmKtfJJq2WYiHb8eKRvA8.&amp;owa=outlook.office.com&amp;scriptVer=20220826004.06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66" y="2205576"/>
            <a:ext cx="74104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8946"/>
            <a:ext cx="10515600" cy="120663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3</a:t>
            </a:r>
            <a:r>
              <a:rPr lang="cs-CZ" sz="4000" b="1" dirty="0" smtClean="0">
                <a:latin typeface="+mn-lt"/>
              </a:rPr>
              <a:t>. Studium</a:t>
            </a:r>
            <a:br>
              <a:rPr lang="cs-CZ" sz="4000" b="1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Počty přihlášek do studia</a:t>
            </a:r>
            <a:endParaRPr lang="cs-CZ" sz="3000" dirty="0"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199" y="2271859"/>
            <a:ext cx="10822577" cy="390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latin typeface="+mn-lt"/>
              </a:rPr>
              <a:t>  </a:t>
            </a:r>
            <a:r>
              <a:rPr lang="cs-CZ" sz="1800" b="1" dirty="0">
                <a:latin typeface="Calibri" panose="020F0502020204030204" pitchFamily="34" charset="0"/>
              </a:rPr>
              <a:t>Pro akademický rok 2020/2021</a:t>
            </a:r>
            <a:r>
              <a:rPr lang="cs-CZ" sz="1800" b="1" dirty="0" smtClean="0">
                <a:latin typeface="+mn-lt"/>
              </a:rPr>
              <a:t>              Pro akademický rok 2021/2022           Pro akademický </a:t>
            </a:r>
            <a:r>
              <a:rPr lang="cs-CZ" sz="1800" b="1" dirty="0">
                <a:latin typeface="+mn-lt"/>
              </a:rPr>
              <a:t>rok </a:t>
            </a:r>
            <a:r>
              <a:rPr lang="cs-CZ" sz="1800" b="1" dirty="0" smtClean="0">
                <a:latin typeface="+mn-lt"/>
              </a:rPr>
              <a:t>2022/2023</a:t>
            </a:r>
            <a:endParaRPr lang="cs-CZ" sz="1800" b="1" dirty="0">
              <a:latin typeface="+mn-lt"/>
            </a:endParaRPr>
          </a:p>
          <a:p>
            <a:pPr marL="0" indent="0">
              <a:buNone/>
            </a:pPr>
            <a:endParaRPr lang="cs-CZ" sz="1800" b="1" dirty="0" smtClean="0">
              <a:latin typeface="+mn-lt"/>
            </a:endParaRPr>
          </a:p>
          <a:p>
            <a:endParaRPr lang="cs-CZ" sz="2400" dirty="0">
              <a:latin typeface="+mn-lt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447800" y="2769463"/>
            <a:ext cx="1948543" cy="1802537"/>
          </a:xfrm>
          <a:prstGeom prst="rect">
            <a:avLst/>
          </a:prstGeom>
          <a:solidFill>
            <a:srgbClr val="E8F2E2"/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libri "/>
              </a:rPr>
              <a:t>Bc.: 1643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  <a:latin typeface="Calibri "/>
              </a:rPr>
              <a:t>NMgr</a:t>
            </a:r>
            <a:r>
              <a:rPr lang="cs-CZ" sz="1800" b="1" dirty="0">
                <a:solidFill>
                  <a:schemeClr val="tx1"/>
                </a:solidFill>
                <a:latin typeface="Calibri "/>
              </a:rPr>
              <a:t>.: 224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libri "/>
              </a:rPr>
              <a:t>Mgr.: 212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libri "/>
              </a:rPr>
              <a:t>Ph.D.: 8</a:t>
            </a: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cs-CZ" sz="1800" b="1" dirty="0">
                <a:solidFill>
                  <a:srgbClr val="FF0000"/>
                </a:solidFill>
                <a:latin typeface="Calibri "/>
              </a:rPr>
              <a:t>Celkem: 2087</a:t>
            </a:r>
            <a:endParaRPr lang="cs-CZ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121728" y="2769463"/>
            <a:ext cx="1948543" cy="1802537"/>
          </a:xfrm>
          <a:prstGeom prst="rect">
            <a:avLst/>
          </a:prstGeom>
          <a:solidFill>
            <a:srgbClr val="E8F2E2"/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Bc.: 1924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err="1" smtClean="0">
                <a:solidFill>
                  <a:schemeClr val="tx1"/>
                </a:solidFill>
                <a:latin typeface="Calibri "/>
              </a:rPr>
              <a:t>NMgr</a:t>
            </a: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.: 263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Mgr.: 229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Ph.D.: </a:t>
            </a:r>
            <a:r>
              <a:rPr lang="cs-CZ" sz="1800" b="1" dirty="0">
                <a:solidFill>
                  <a:schemeClr val="tx1"/>
                </a:solidFill>
                <a:latin typeface="Calibri "/>
              </a:rPr>
              <a:t>5</a:t>
            </a:r>
            <a:endParaRPr lang="cs-CZ" sz="1800" b="1" dirty="0" smtClean="0">
              <a:solidFill>
                <a:schemeClr val="tx1"/>
              </a:solidFill>
              <a:latin typeface="Calibri "/>
            </a:endParaRP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cs-CZ" sz="1800" b="1" dirty="0" smtClean="0">
                <a:solidFill>
                  <a:srgbClr val="FF0000"/>
                </a:solidFill>
                <a:latin typeface="Calibri "/>
              </a:rPr>
              <a:t>Celkem</a:t>
            </a:r>
            <a:r>
              <a:rPr lang="cs-CZ" sz="1800" b="1" dirty="0">
                <a:solidFill>
                  <a:srgbClr val="FF0000"/>
                </a:solidFill>
                <a:latin typeface="Calibri "/>
              </a:rPr>
              <a:t>: </a:t>
            </a:r>
            <a:r>
              <a:rPr lang="cs-CZ" sz="1800" b="1" dirty="0" smtClean="0">
                <a:solidFill>
                  <a:srgbClr val="FF0000"/>
                </a:solidFill>
                <a:latin typeface="Calibri "/>
              </a:rPr>
              <a:t>2421</a:t>
            </a:r>
            <a:endParaRPr lang="cs-CZ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endParaRPr lang="cs-CZ" sz="1800" b="1" dirty="0" smtClean="0">
              <a:solidFill>
                <a:schemeClr val="tx1"/>
              </a:solidFill>
              <a:latin typeface="Calibri "/>
            </a:endParaRPr>
          </a:p>
          <a:p>
            <a:pPr marL="342900" indent="-342900" algn="l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8892044" y="2769462"/>
            <a:ext cx="1948543" cy="1802537"/>
          </a:xfrm>
          <a:prstGeom prst="rect">
            <a:avLst/>
          </a:prstGeom>
          <a:solidFill>
            <a:srgbClr val="E8F2E2"/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Bc.: 2072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err="1" smtClean="0">
                <a:solidFill>
                  <a:schemeClr val="tx1"/>
                </a:solidFill>
                <a:latin typeface="Calibri "/>
              </a:rPr>
              <a:t>NMgr</a:t>
            </a: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.: 235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Mgr.: 338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Ph.D.: 4?</a:t>
            </a: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cs-CZ" sz="1800" b="1" dirty="0">
                <a:solidFill>
                  <a:srgbClr val="FF0000"/>
                </a:solidFill>
                <a:latin typeface="Calibri "/>
              </a:rPr>
              <a:t>Celkem: </a:t>
            </a:r>
            <a:r>
              <a:rPr lang="cs-CZ" sz="1800" b="1" dirty="0" smtClean="0">
                <a:solidFill>
                  <a:srgbClr val="FF0000"/>
                </a:solidFill>
                <a:latin typeface="Calibri "/>
              </a:rPr>
              <a:t>2649</a:t>
            </a:r>
            <a:endParaRPr lang="cs-CZ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l"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endParaRPr lang="cs-CZ" sz="1800" b="1" dirty="0">
              <a:solidFill>
                <a:schemeClr val="tx1"/>
              </a:solidFill>
              <a:latin typeface="Calibri 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043" y="4779160"/>
            <a:ext cx="1948543" cy="19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3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8946"/>
            <a:ext cx="10515600" cy="120663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3</a:t>
            </a:r>
            <a:r>
              <a:rPr lang="cs-CZ" sz="4000" b="1" dirty="0" smtClean="0">
                <a:latin typeface="+mn-lt"/>
              </a:rPr>
              <a:t>. Studium</a:t>
            </a:r>
            <a:br>
              <a:rPr lang="cs-CZ" sz="4000" b="1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Počty studentů 1. ročníků (k 31. 12</a:t>
            </a:r>
            <a:r>
              <a:rPr lang="cs-CZ" sz="2800" dirty="0">
                <a:latin typeface="+mn-lt"/>
              </a:rPr>
              <a:t>. , resp. k 9. 9. 2022)</a:t>
            </a:r>
            <a:endParaRPr lang="cs-CZ" sz="3000" dirty="0"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199" y="2271859"/>
            <a:ext cx="10822577" cy="390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latin typeface="+mn-lt"/>
              </a:rPr>
              <a:t>V akademickém roce 2020/2021         V akademickém roce </a:t>
            </a:r>
            <a:r>
              <a:rPr lang="cs-CZ" sz="1800" b="1" dirty="0" smtClean="0">
                <a:latin typeface="+mn-lt"/>
              </a:rPr>
              <a:t>2021/2022</a:t>
            </a:r>
            <a:r>
              <a:rPr lang="cs-CZ" sz="1800" b="1" dirty="0" smtClean="0"/>
              <a:t>   </a:t>
            </a:r>
            <a:r>
              <a:rPr lang="cs-CZ" sz="1800" b="1" dirty="0" smtClean="0">
                <a:latin typeface="+mn-lt"/>
              </a:rPr>
              <a:t>V </a:t>
            </a:r>
            <a:r>
              <a:rPr lang="cs-CZ" sz="1800" b="1" dirty="0">
                <a:latin typeface="+mn-lt"/>
              </a:rPr>
              <a:t>akademickém roce </a:t>
            </a:r>
            <a:r>
              <a:rPr lang="cs-CZ" sz="1800" b="1" dirty="0" smtClean="0">
                <a:latin typeface="+mn-lt"/>
              </a:rPr>
              <a:t>2022/2023</a:t>
            </a:r>
            <a:endParaRPr lang="cs-CZ" sz="1800" b="1" dirty="0">
              <a:latin typeface="+mn-lt"/>
            </a:endParaRPr>
          </a:p>
          <a:p>
            <a:pPr marL="0" indent="0">
              <a:buNone/>
            </a:pPr>
            <a:endParaRPr lang="cs-CZ" sz="1800" b="1" dirty="0" smtClean="0">
              <a:latin typeface="+mn-lt"/>
            </a:endParaRPr>
          </a:p>
          <a:p>
            <a:endParaRPr lang="cs-CZ" sz="2400" dirty="0">
              <a:latin typeface="+mn-lt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447800" y="2769463"/>
            <a:ext cx="1948543" cy="1802537"/>
          </a:xfrm>
          <a:prstGeom prst="rect">
            <a:avLst/>
          </a:prstGeom>
          <a:solidFill>
            <a:srgbClr val="E8F2E2"/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libri "/>
              </a:rPr>
              <a:t>Bc.: 560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  <a:latin typeface="Calibri "/>
              </a:rPr>
              <a:t>NMgr</a:t>
            </a:r>
            <a:r>
              <a:rPr lang="cs-CZ" sz="1800" b="1" dirty="0">
                <a:solidFill>
                  <a:schemeClr val="tx1"/>
                </a:solidFill>
                <a:latin typeface="Calibri "/>
              </a:rPr>
              <a:t>.: 111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libri "/>
              </a:rPr>
              <a:t>Mgr.: 54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libri "/>
              </a:rPr>
              <a:t>Ph.D.: 2</a:t>
            </a: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cs-CZ" sz="1800" b="1" dirty="0">
                <a:solidFill>
                  <a:srgbClr val="FF0000"/>
                </a:solidFill>
                <a:latin typeface="Calibri "/>
              </a:rPr>
              <a:t>Celkem: 727</a:t>
            </a:r>
            <a:endParaRPr lang="cs-CZ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121728" y="2769463"/>
            <a:ext cx="1948543" cy="1802537"/>
          </a:xfrm>
          <a:prstGeom prst="rect">
            <a:avLst/>
          </a:prstGeom>
          <a:solidFill>
            <a:srgbClr val="E8F2E2"/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Bc.: 563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err="1" smtClean="0">
                <a:solidFill>
                  <a:schemeClr val="tx1"/>
                </a:solidFill>
                <a:latin typeface="Calibri "/>
              </a:rPr>
              <a:t>NMgr</a:t>
            </a: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.: 140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Mgr.: 40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Ph.D.: 3</a:t>
            </a: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cs-CZ" sz="1800" b="1" dirty="0" smtClean="0">
                <a:solidFill>
                  <a:srgbClr val="FF0000"/>
                </a:solidFill>
                <a:latin typeface="Calibri "/>
              </a:rPr>
              <a:t>Celkem: 746</a:t>
            </a:r>
            <a:endParaRPr lang="cs-CZ" sz="20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endParaRPr lang="cs-CZ" sz="1800" b="1" dirty="0" smtClean="0">
              <a:solidFill>
                <a:schemeClr val="tx1"/>
              </a:solidFill>
              <a:latin typeface="Calibri "/>
            </a:endParaRPr>
          </a:p>
          <a:p>
            <a:pPr algn="l"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endParaRPr lang="cs-CZ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8675913" y="2769463"/>
            <a:ext cx="1948543" cy="1802537"/>
          </a:xfrm>
          <a:prstGeom prst="rect">
            <a:avLst/>
          </a:prstGeom>
          <a:solidFill>
            <a:srgbClr val="E8F2E2"/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Bc.: 564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err="1" smtClean="0">
                <a:solidFill>
                  <a:schemeClr val="tx1"/>
                </a:solidFill>
                <a:latin typeface="Calibri "/>
              </a:rPr>
              <a:t>NMgr</a:t>
            </a: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.: 140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Mgr.: 53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Ph.D.: 0?</a:t>
            </a: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cs-CZ" sz="1800" b="1" dirty="0">
                <a:solidFill>
                  <a:srgbClr val="FF0000"/>
                </a:solidFill>
                <a:latin typeface="Calibri "/>
              </a:rPr>
              <a:t>Celkem: </a:t>
            </a:r>
            <a:r>
              <a:rPr lang="cs-CZ" sz="1800" b="1" dirty="0" smtClean="0">
                <a:solidFill>
                  <a:srgbClr val="FF0000"/>
                </a:solidFill>
                <a:latin typeface="Calibri "/>
              </a:rPr>
              <a:t>757</a:t>
            </a:r>
            <a:endParaRPr lang="cs-CZ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endParaRPr lang="cs-CZ" sz="1800" b="1" dirty="0" smtClean="0">
              <a:solidFill>
                <a:schemeClr val="tx1"/>
              </a:solidFill>
              <a:latin typeface="Calibri "/>
            </a:endParaRPr>
          </a:p>
          <a:p>
            <a:pPr marL="342900" indent="-342900" algn="l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913" y="4962185"/>
            <a:ext cx="1948040" cy="137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8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8946"/>
            <a:ext cx="10515600" cy="120663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3</a:t>
            </a:r>
            <a:r>
              <a:rPr lang="cs-CZ" sz="4000" b="1" dirty="0" smtClean="0">
                <a:latin typeface="+mn-lt"/>
              </a:rPr>
              <a:t>. Studium</a:t>
            </a:r>
            <a:br>
              <a:rPr lang="cs-CZ" sz="4000" b="1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Počty studentů na FHS celkem (k 31. 12., resp. k 9. 9. 2022)</a:t>
            </a:r>
            <a:endParaRPr lang="cs-CZ" sz="3000" dirty="0"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199" y="2271859"/>
            <a:ext cx="10822577" cy="390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latin typeface="Calibri" panose="020F0502020204030204" pitchFamily="34" charset="0"/>
              </a:rPr>
              <a:t>V akademickém roce 2020/2021</a:t>
            </a:r>
            <a:r>
              <a:rPr lang="cs-CZ" sz="1800" b="1" dirty="0" smtClean="0">
                <a:latin typeface="+mn-lt"/>
              </a:rPr>
              <a:t>         </a:t>
            </a:r>
            <a:r>
              <a:rPr lang="cs-CZ" sz="1800" b="1" dirty="0">
                <a:latin typeface="+mn-lt"/>
              </a:rPr>
              <a:t>V akademickém roce </a:t>
            </a:r>
            <a:r>
              <a:rPr lang="cs-CZ" sz="1800" b="1" dirty="0" smtClean="0">
                <a:latin typeface="+mn-lt"/>
              </a:rPr>
              <a:t>2021/2022</a:t>
            </a:r>
            <a:r>
              <a:rPr lang="cs-CZ" sz="1800" b="1" dirty="0" smtClean="0"/>
              <a:t>   </a:t>
            </a:r>
            <a:r>
              <a:rPr lang="cs-CZ" sz="1800" b="1" dirty="0" smtClean="0">
                <a:latin typeface="+mn-lt"/>
              </a:rPr>
              <a:t>V </a:t>
            </a:r>
            <a:r>
              <a:rPr lang="cs-CZ" sz="1800" b="1" dirty="0">
                <a:latin typeface="+mn-lt"/>
              </a:rPr>
              <a:t>akademickém roce </a:t>
            </a:r>
            <a:r>
              <a:rPr lang="cs-CZ" sz="1800" b="1" dirty="0" smtClean="0">
                <a:latin typeface="+mn-lt"/>
              </a:rPr>
              <a:t>2022/2023</a:t>
            </a:r>
            <a:endParaRPr lang="cs-CZ" sz="1800" b="1" dirty="0">
              <a:latin typeface="+mn-lt"/>
            </a:endParaRPr>
          </a:p>
          <a:p>
            <a:pPr marL="0" indent="0">
              <a:buNone/>
            </a:pPr>
            <a:endParaRPr lang="cs-CZ" sz="1800" b="1" dirty="0" smtClean="0">
              <a:latin typeface="+mn-lt"/>
            </a:endParaRPr>
          </a:p>
          <a:p>
            <a:endParaRPr lang="cs-CZ" sz="2400" dirty="0">
              <a:latin typeface="+mn-lt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447800" y="2769463"/>
            <a:ext cx="1948543" cy="1802537"/>
          </a:xfrm>
          <a:prstGeom prst="rect">
            <a:avLst/>
          </a:prstGeom>
          <a:solidFill>
            <a:srgbClr val="E8F2E2"/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libri "/>
              </a:rPr>
              <a:t>Bc.: 1454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  <a:latin typeface="Calibri "/>
              </a:rPr>
              <a:t>NMgr</a:t>
            </a:r>
            <a:r>
              <a:rPr lang="cs-CZ" sz="1800" b="1" dirty="0">
                <a:solidFill>
                  <a:schemeClr val="tx1"/>
                </a:solidFill>
                <a:latin typeface="Calibri "/>
              </a:rPr>
              <a:t>.: 257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libri "/>
              </a:rPr>
              <a:t>Mgr.: 198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libri "/>
              </a:rPr>
              <a:t>Ph.D.: 10</a:t>
            </a: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cs-CZ" sz="1800" b="1" dirty="0">
                <a:solidFill>
                  <a:srgbClr val="FF0000"/>
                </a:solidFill>
                <a:latin typeface="Calibri "/>
              </a:rPr>
              <a:t>Celkem: 1919</a:t>
            </a:r>
            <a:endParaRPr lang="cs-CZ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121728" y="2769463"/>
            <a:ext cx="1948543" cy="1802537"/>
          </a:xfrm>
          <a:prstGeom prst="rect">
            <a:avLst/>
          </a:prstGeom>
          <a:solidFill>
            <a:srgbClr val="E8F2E2"/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Bc.: 1426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err="1" smtClean="0">
                <a:solidFill>
                  <a:schemeClr val="tx1"/>
                </a:solidFill>
                <a:latin typeface="Calibri "/>
              </a:rPr>
              <a:t>NMgr</a:t>
            </a: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.: 266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Mgr.: 208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Ph.D.: </a:t>
            </a:r>
            <a:r>
              <a:rPr lang="cs-CZ" sz="1800" b="1" dirty="0">
                <a:solidFill>
                  <a:schemeClr val="tx1"/>
                </a:solidFill>
                <a:latin typeface="Calibri "/>
              </a:rPr>
              <a:t>9</a:t>
            </a:r>
            <a:endParaRPr lang="cs-CZ" sz="1800" b="1" dirty="0" smtClean="0">
              <a:solidFill>
                <a:schemeClr val="tx1"/>
              </a:solidFill>
              <a:latin typeface="Calibri "/>
            </a:endParaRP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cs-CZ" sz="1800" b="1" dirty="0" smtClean="0">
                <a:solidFill>
                  <a:srgbClr val="FF0000"/>
                </a:solidFill>
                <a:latin typeface="Calibri "/>
              </a:rPr>
              <a:t>Celkem</a:t>
            </a:r>
            <a:r>
              <a:rPr lang="cs-CZ" sz="1800" b="1" dirty="0">
                <a:solidFill>
                  <a:srgbClr val="FF0000"/>
                </a:solidFill>
                <a:latin typeface="Calibri "/>
              </a:rPr>
              <a:t>: </a:t>
            </a:r>
            <a:r>
              <a:rPr lang="cs-CZ" sz="1800" b="1" dirty="0" smtClean="0">
                <a:solidFill>
                  <a:srgbClr val="FF0000"/>
                </a:solidFill>
                <a:latin typeface="Calibri "/>
              </a:rPr>
              <a:t>1909</a:t>
            </a:r>
            <a:endParaRPr lang="cs-CZ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endParaRPr lang="cs-CZ" sz="1800" b="1" dirty="0" smtClean="0">
              <a:solidFill>
                <a:schemeClr val="tx1"/>
              </a:solidFill>
              <a:latin typeface="Calibri "/>
            </a:endParaRPr>
          </a:p>
          <a:p>
            <a:pPr marL="342900" indent="-342900" algn="l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8675913" y="2769463"/>
            <a:ext cx="1948543" cy="1802537"/>
          </a:xfrm>
          <a:prstGeom prst="rect">
            <a:avLst/>
          </a:prstGeom>
          <a:solidFill>
            <a:srgbClr val="E8F2E2"/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Bc.: 1482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err="1" smtClean="0">
                <a:solidFill>
                  <a:schemeClr val="tx1"/>
                </a:solidFill>
                <a:latin typeface="Calibri "/>
              </a:rPr>
              <a:t>NMgr</a:t>
            </a: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.: 283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Mgr.: 220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Ph.D.: </a:t>
            </a:r>
            <a:r>
              <a:rPr lang="cs-CZ" sz="1800" b="1" dirty="0">
                <a:solidFill>
                  <a:schemeClr val="tx1"/>
                </a:solidFill>
                <a:latin typeface="Calibri "/>
              </a:rPr>
              <a:t>9</a:t>
            </a:r>
            <a:endParaRPr lang="cs-CZ" sz="1800" b="1" dirty="0" smtClean="0">
              <a:solidFill>
                <a:schemeClr val="tx1"/>
              </a:solidFill>
              <a:latin typeface="Calibri "/>
            </a:endParaRP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cs-CZ" sz="1800" b="1" dirty="0">
                <a:solidFill>
                  <a:srgbClr val="FF0000"/>
                </a:solidFill>
                <a:latin typeface="Calibri "/>
              </a:rPr>
              <a:t>Celkem: </a:t>
            </a:r>
            <a:r>
              <a:rPr lang="cs-CZ" sz="1800" b="1" dirty="0" smtClean="0">
                <a:solidFill>
                  <a:srgbClr val="FF0000"/>
                </a:solidFill>
                <a:latin typeface="Calibri "/>
              </a:rPr>
              <a:t>1994</a:t>
            </a:r>
            <a:endParaRPr lang="cs-CZ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endParaRPr lang="cs-CZ" sz="1800" b="1" dirty="0" smtClean="0">
              <a:solidFill>
                <a:schemeClr val="tx1"/>
              </a:solidFill>
              <a:latin typeface="Calibri "/>
            </a:endParaRPr>
          </a:p>
          <a:p>
            <a:pPr marL="342900" indent="-342900" algn="l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304" y="4751394"/>
            <a:ext cx="1750235" cy="19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8946"/>
            <a:ext cx="10515600" cy="120663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3</a:t>
            </a:r>
            <a:r>
              <a:rPr lang="cs-CZ" sz="4000" b="1" dirty="0" smtClean="0">
                <a:latin typeface="+mn-lt"/>
              </a:rPr>
              <a:t>. Studium</a:t>
            </a:r>
            <a:br>
              <a:rPr lang="cs-CZ" sz="4000" b="1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Počty absolventů FHS</a:t>
            </a:r>
            <a:endParaRPr lang="cs-CZ" sz="3000" dirty="0"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199" y="2271859"/>
            <a:ext cx="10822577" cy="390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latin typeface="Calibri" panose="020F0502020204030204" pitchFamily="34" charset="0"/>
              </a:rPr>
              <a:t>V akademickém roce </a:t>
            </a:r>
            <a:r>
              <a:rPr lang="cs-CZ" sz="1800" b="1" dirty="0" smtClean="0">
                <a:latin typeface="Calibri" panose="020F0502020204030204" pitchFamily="34" charset="0"/>
              </a:rPr>
              <a:t>2019/2020</a:t>
            </a:r>
            <a:r>
              <a:rPr lang="cs-CZ" sz="1800" b="1" dirty="0" smtClean="0">
                <a:latin typeface="+mn-lt"/>
              </a:rPr>
              <a:t>         </a:t>
            </a:r>
            <a:r>
              <a:rPr lang="cs-CZ" sz="1800" b="1" dirty="0">
                <a:latin typeface="+mn-lt"/>
              </a:rPr>
              <a:t>V akademickém roce </a:t>
            </a:r>
            <a:r>
              <a:rPr lang="cs-CZ" sz="1800" b="1" dirty="0" smtClean="0">
                <a:latin typeface="+mn-lt"/>
              </a:rPr>
              <a:t>2020/2021</a:t>
            </a:r>
            <a:r>
              <a:rPr lang="cs-CZ" sz="1800" b="1" dirty="0" smtClean="0"/>
              <a:t>   </a:t>
            </a:r>
            <a:r>
              <a:rPr lang="cs-CZ" sz="1800" b="1" dirty="0" smtClean="0">
                <a:latin typeface="+mn-lt"/>
              </a:rPr>
              <a:t>V </a:t>
            </a:r>
            <a:r>
              <a:rPr lang="cs-CZ" sz="1800" b="1" dirty="0">
                <a:latin typeface="+mn-lt"/>
              </a:rPr>
              <a:t>akademickém roce </a:t>
            </a:r>
            <a:r>
              <a:rPr lang="cs-CZ" sz="1800" b="1" dirty="0" smtClean="0">
                <a:latin typeface="+mn-lt"/>
              </a:rPr>
              <a:t>2021/2022</a:t>
            </a:r>
            <a:endParaRPr lang="cs-CZ" sz="1800" b="1" dirty="0">
              <a:latin typeface="+mn-lt"/>
            </a:endParaRPr>
          </a:p>
          <a:p>
            <a:pPr marL="0" indent="0">
              <a:buNone/>
            </a:pPr>
            <a:endParaRPr lang="cs-CZ" sz="1800" b="1" dirty="0" smtClean="0">
              <a:latin typeface="+mn-lt"/>
            </a:endParaRPr>
          </a:p>
          <a:p>
            <a:endParaRPr lang="cs-CZ" sz="2400" dirty="0">
              <a:latin typeface="+mn-lt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447800" y="2769463"/>
            <a:ext cx="1948543" cy="1802537"/>
          </a:xfrm>
          <a:prstGeom prst="rect">
            <a:avLst/>
          </a:prstGeom>
          <a:solidFill>
            <a:srgbClr val="E8F2E2"/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libri "/>
              </a:rPr>
              <a:t>Bc.: </a:t>
            </a: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321</a:t>
            </a:r>
            <a:endParaRPr lang="cs-CZ" sz="1800" b="1" dirty="0">
              <a:solidFill>
                <a:schemeClr val="tx1"/>
              </a:solidFill>
              <a:latin typeface="Calibri "/>
            </a:endParaRP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  <a:latin typeface="Calibri "/>
              </a:rPr>
              <a:t>NMgr</a:t>
            </a:r>
            <a:r>
              <a:rPr lang="cs-CZ" sz="1800" b="1" dirty="0">
                <a:solidFill>
                  <a:schemeClr val="tx1"/>
                </a:solidFill>
                <a:latin typeface="Calibri "/>
              </a:rPr>
              <a:t>.: </a:t>
            </a: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71</a:t>
            </a:r>
            <a:endParaRPr lang="cs-CZ" sz="1800" b="1" dirty="0">
              <a:solidFill>
                <a:schemeClr val="tx1"/>
              </a:solidFill>
              <a:latin typeface="Calibri "/>
            </a:endParaRP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libri "/>
              </a:rPr>
              <a:t>Mgr.: 0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libri "/>
              </a:rPr>
              <a:t>Ph.D.: 2</a:t>
            </a: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cs-CZ" sz="1800" b="1" dirty="0">
                <a:solidFill>
                  <a:srgbClr val="FF0000"/>
                </a:solidFill>
                <a:latin typeface="Calibri "/>
              </a:rPr>
              <a:t>Celkem: </a:t>
            </a:r>
            <a:r>
              <a:rPr lang="cs-CZ" sz="1800" b="1" dirty="0" smtClean="0">
                <a:solidFill>
                  <a:srgbClr val="FF0000"/>
                </a:solidFill>
                <a:latin typeface="Calibri "/>
              </a:rPr>
              <a:t>394</a:t>
            </a:r>
            <a:endParaRPr lang="cs-CZ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121728" y="2769463"/>
            <a:ext cx="1948543" cy="1802537"/>
          </a:xfrm>
          <a:prstGeom prst="rect">
            <a:avLst/>
          </a:prstGeom>
          <a:solidFill>
            <a:srgbClr val="E8F2E2"/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Bc.: 341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err="1" smtClean="0">
                <a:solidFill>
                  <a:schemeClr val="tx1"/>
                </a:solidFill>
                <a:latin typeface="Calibri "/>
              </a:rPr>
              <a:t>NMgr</a:t>
            </a: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.: 109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Mgr.: 17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Ph.D.: 3</a:t>
            </a: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cs-CZ" sz="1800" b="1" dirty="0" smtClean="0">
                <a:solidFill>
                  <a:srgbClr val="FF0000"/>
                </a:solidFill>
                <a:latin typeface="Calibri "/>
              </a:rPr>
              <a:t>Celkem</a:t>
            </a:r>
            <a:r>
              <a:rPr lang="cs-CZ" sz="1800" b="1" dirty="0">
                <a:solidFill>
                  <a:srgbClr val="FF0000"/>
                </a:solidFill>
                <a:latin typeface="Calibri "/>
              </a:rPr>
              <a:t>: </a:t>
            </a:r>
            <a:r>
              <a:rPr lang="cs-CZ" sz="1800" b="1" dirty="0" smtClean="0">
                <a:solidFill>
                  <a:srgbClr val="FF0000"/>
                </a:solidFill>
                <a:latin typeface="Calibri "/>
              </a:rPr>
              <a:t>470</a:t>
            </a:r>
            <a:endParaRPr lang="cs-CZ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endParaRPr lang="cs-CZ" sz="1800" b="1" dirty="0" smtClean="0">
              <a:solidFill>
                <a:schemeClr val="tx1"/>
              </a:solidFill>
              <a:latin typeface="Calibri "/>
            </a:endParaRPr>
          </a:p>
          <a:p>
            <a:pPr marL="342900" indent="-342900" algn="l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8675913" y="2769463"/>
            <a:ext cx="1948543" cy="1802537"/>
          </a:xfrm>
          <a:prstGeom prst="rect">
            <a:avLst/>
          </a:prstGeom>
          <a:solidFill>
            <a:srgbClr val="E8F2E2"/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Bc.: 312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err="1" smtClean="0">
                <a:solidFill>
                  <a:schemeClr val="tx1"/>
                </a:solidFill>
                <a:latin typeface="Calibri "/>
              </a:rPr>
              <a:t>NMgr</a:t>
            </a: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.: 79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Mgr.: 36</a:t>
            </a: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Calibri "/>
              </a:rPr>
              <a:t>Ph.D.: 1</a:t>
            </a: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cs-CZ" sz="1800" b="1" dirty="0">
                <a:solidFill>
                  <a:srgbClr val="FF0000"/>
                </a:solidFill>
                <a:latin typeface="Calibri "/>
              </a:rPr>
              <a:t>Celkem</a:t>
            </a:r>
            <a:r>
              <a:rPr lang="cs-CZ" sz="1800" b="1">
                <a:solidFill>
                  <a:srgbClr val="FF0000"/>
                </a:solidFill>
                <a:latin typeface="Calibri "/>
              </a:rPr>
              <a:t>: </a:t>
            </a:r>
            <a:r>
              <a:rPr lang="cs-CZ" sz="1800" b="1" smtClean="0">
                <a:solidFill>
                  <a:srgbClr val="FF0000"/>
                </a:solidFill>
                <a:latin typeface="Calibri "/>
              </a:rPr>
              <a:t>428</a:t>
            </a:r>
            <a:endParaRPr lang="cs-CZ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l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endParaRPr lang="cs-CZ" sz="1800" b="1" dirty="0" smtClean="0">
              <a:solidFill>
                <a:schemeClr val="tx1"/>
              </a:solidFill>
              <a:latin typeface="Calibri "/>
            </a:endParaRPr>
          </a:p>
          <a:p>
            <a:pPr marL="342900" indent="-342900" algn="l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93" y="4874935"/>
            <a:ext cx="1936163" cy="130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8946"/>
            <a:ext cx="10515600" cy="120663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4</a:t>
            </a:r>
            <a:r>
              <a:rPr lang="cs-CZ" sz="4000" b="1" dirty="0" smtClean="0">
                <a:latin typeface="+mn-lt"/>
              </a:rPr>
              <a:t>. Strategie</a:t>
            </a:r>
            <a:r>
              <a:rPr lang="cs-CZ" sz="4000" b="1" dirty="0">
                <a:latin typeface="+mn-lt"/>
              </a:rPr>
              <a:t/>
            </a:r>
            <a:br>
              <a:rPr lang="cs-CZ" sz="4000" b="1" dirty="0">
                <a:latin typeface="+mn-lt"/>
              </a:rPr>
            </a:br>
            <a:r>
              <a:rPr lang="cs-CZ" sz="2800" dirty="0">
                <a:latin typeface="+mn-lt"/>
              </a:rPr>
              <a:t>Strategické </a:t>
            </a:r>
            <a:r>
              <a:rPr lang="cs-CZ" sz="2800" dirty="0" smtClean="0">
                <a:latin typeface="+mn-lt"/>
              </a:rPr>
              <a:t>dokumenty</a:t>
            </a:r>
            <a:br>
              <a:rPr lang="cs-CZ" sz="2800" dirty="0" smtClean="0">
                <a:latin typeface="+mn-lt"/>
              </a:rPr>
            </a:br>
            <a:r>
              <a:rPr lang="cs-CZ" sz="900" dirty="0" smtClean="0">
                <a:solidFill>
                  <a:srgbClr val="0070C0"/>
                </a:solidFill>
                <a:latin typeface="+mn-lt"/>
              </a:rPr>
              <a:t>https</a:t>
            </a:r>
            <a:r>
              <a:rPr lang="cs-CZ" sz="900" dirty="0">
                <a:solidFill>
                  <a:srgbClr val="0070C0"/>
                </a:solidFill>
                <a:latin typeface="+mn-lt"/>
              </a:rPr>
              <a:t>://fhs.utb.cz/o-fakulte/uredni-deska/strategicky-zamer-fakulty</a:t>
            </a:r>
            <a:r>
              <a:rPr lang="cs-CZ" sz="900" dirty="0" smtClean="0">
                <a:solidFill>
                  <a:srgbClr val="0070C0"/>
                </a:solidFill>
                <a:latin typeface="+mn-lt"/>
              </a:rPr>
              <a:t>/</a:t>
            </a:r>
            <a:endParaRPr lang="cs-CZ" sz="9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168817"/>
            <a:ext cx="10771909" cy="458614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endParaRPr lang="cs-CZ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schváleno: Strategický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záměr vzdělávací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tvůrčí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činnosti Fakulty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humanitních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studií Univerzity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Tomáše Bati ve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Zlíně na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období 21+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(Akademický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senát FHS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30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. 3. 2022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projednáno: Plán realizace Strategického záměru vzdělávací a tvůrčí činnosti Fakulty humanitních studií Univerzity Tomáše Bati ve Zlíně pro rok 2021 (Akademický senát FHS 30. 3. 2022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projednáno: Plán realizace Strategického záměru vzdělávací a tvůrčí činnosti Fakulty humanitních studií Univerzity Tomáše Bati ve Zlíně pro rok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2022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(Akademický senát FHS 30. 3. 2022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V přípravě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: Plán realizace Strategického záměru vzdělávací a tvůrčí činnosti Fakulty humanitních studií Univerzity Tomáše Bati ve Zlíně pro rok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2023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491" y="1062445"/>
            <a:ext cx="2206618" cy="125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8946"/>
            <a:ext cx="10515600" cy="120663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4</a:t>
            </a:r>
            <a:r>
              <a:rPr lang="cs-CZ" sz="4000" b="1" dirty="0" smtClean="0">
                <a:latin typeface="+mn-lt"/>
              </a:rPr>
              <a:t>. Strategie</a:t>
            </a:r>
            <a:br>
              <a:rPr lang="cs-CZ" sz="4000" b="1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Vzdělávání</a:t>
            </a:r>
            <a:endParaRPr lang="cs-CZ" sz="3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168817"/>
            <a:ext cx="10771909" cy="45861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800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sz="1800" b="1" dirty="0" smtClean="0">
                <a:latin typeface="+mn-lt"/>
              </a:rPr>
              <a:t>ÚKOLY</a:t>
            </a:r>
            <a:endParaRPr lang="cs-CZ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 err="1">
                <a:solidFill>
                  <a:schemeClr val="tx1"/>
                </a:solidFill>
                <a:latin typeface="+mn-lt"/>
              </a:rPr>
              <a:t>r</a:t>
            </a:r>
            <a:r>
              <a:rPr lang="cs-CZ" sz="1800" dirty="0" err="1" smtClean="0">
                <a:solidFill>
                  <a:schemeClr val="tx1"/>
                </a:solidFill>
                <a:latin typeface="+mn-lt"/>
              </a:rPr>
              <a:t>eakreditace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 SP s pětiletou platností akreditace (DSP, Mgr. a </a:t>
            </a:r>
            <a:r>
              <a:rPr lang="cs-CZ" sz="1800" dirty="0" err="1" smtClean="0">
                <a:solidFill>
                  <a:schemeClr val="tx1"/>
                </a:solidFill>
                <a:latin typeface="+mn-lt"/>
              </a:rPr>
              <a:t>nMgr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., zdrav Bc. SP)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akreditace SP, které završí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rekonstrukci původního portfolia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SO na FHS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600" dirty="0">
                <a:solidFill>
                  <a:schemeClr val="tx1"/>
                </a:solidFill>
                <a:latin typeface="+mn-lt"/>
              </a:rPr>
              <a:t>SP Specialista rozvoje a vzdělávání dospělých (Bc., KF</a:t>
            </a:r>
            <a:r>
              <a:rPr lang="cs-CZ" sz="16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600" dirty="0">
                <a:solidFill>
                  <a:schemeClr val="tx1"/>
                </a:solidFill>
                <a:latin typeface="+mn-lt"/>
              </a:rPr>
              <a:t>SP Zdravotně sociální péče </a:t>
            </a:r>
            <a:r>
              <a:rPr lang="cs-CZ" sz="1600" dirty="0" smtClean="0">
                <a:solidFill>
                  <a:schemeClr val="tx1"/>
                </a:solidFill>
                <a:latin typeface="+mn-lt"/>
              </a:rPr>
              <a:t>(Bc., KF)</a:t>
            </a:r>
            <a:endParaRPr lang="cs-CZ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akreditace nových SP (</a:t>
            </a:r>
            <a:r>
              <a:rPr lang="cs-CZ" sz="1800" dirty="0" err="1" smtClean="0">
                <a:solidFill>
                  <a:schemeClr val="tx1"/>
                </a:solidFill>
                <a:latin typeface="+mn-lt"/>
              </a:rPr>
              <a:t>nMgr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. nelékařské zdravotnické SP a </a:t>
            </a:r>
            <a:r>
              <a:rPr lang="cs-CZ" sz="1800" dirty="0" err="1" smtClean="0">
                <a:solidFill>
                  <a:schemeClr val="tx1"/>
                </a:solidFill>
                <a:latin typeface="+mn-lt"/>
              </a:rPr>
              <a:t>nMgr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. Anglický jazyk)</a:t>
            </a:r>
            <a:endParaRPr lang="cs-CZ" sz="1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8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sz="1800" b="1" dirty="0" smtClean="0">
                <a:latin typeface="+mn-lt"/>
              </a:rPr>
              <a:t>VÝZVY a PLÁNY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SP Zdravotnické záchranářství</a:t>
            </a:r>
            <a:r>
              <a:rPr lang="pt-BR" sz="180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Bc.</a:t>
            </a:r>
            <a:r>
              <a:rPr lang="pt-BR" sz="1800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 – projekt, Zl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ínský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 kraj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Veselý obličej 4"/>
          <p:cNvSpPr/>
          <p:nvPr/>
        </p:nvSpPr>
        <p:spPr>
          <a:xfrm>
            <a:off x="4641671" y="3788228"/>
            <a:ext cx="330924" cy="33963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7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4</a:t>
            </a:r>
            <a:r>
              <a:rPr lang="cs-CZ" sz="4000" b="1" dirty="0" smtClean="0">
                <a:latin typeface="+mn-lt"/>
              </a:rPr>
              <a:t>. Strategie</a:t>
            </a:r>
            <a:r>
              <a:rPr lang="cs-CZ" b="1" dirty="0" smtClean="0">
                <a:latin typeface="+mn-lt"/>
              </a:rPr>
              <a:t/>
            </a:r>
            <a:br>
              <a:rPr lang="cs-CZ" b="1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Vzdělávání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71859"/>
            <a:ext cx="10273145" cy="4218393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800" b="1" dirty="0" smtClean="0">
              <a:solidFill>
                <a:srgbClr val="903D17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sz="1800" b="1" dirty="0" smtClean="0">
                <a:solidFill>
                  <a:srgbClr val="903D17"/>
                </a:solidFill>
                <a:latin typeface="+mn-lt"/>
              </a:rPr>
              <a:t>Posílení SP/oblastí s vyšším stupněm kvalifikace</a:t>
            </a:r>
            <a:endParaRPr lang="cs-CZ" sz="1800" dirty="0">
              <a:solidFill>
                <a:srgbClr val="903D17"/>
              </a:solidFill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z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výšení počtu magisterských SP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m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odernizace DSP (obsah i technické zabezpečení)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p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říprava na IA a akreditaci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habilitačního řízení (Učitelství/Neučitelská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pedagogika)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endParaRPr lang="cs-CZ" sz="1800" dirty="0" smtClean="0">
              <a:solidFill>
                <a:schemeClr val="tx1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9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25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 rot="16200000">
            <a:off x="5472546" y="-4530441"/>
            <a:ext cx="1265384" cy="11748661"/>
          </a:xfrm>
          <a:prstGeom prst="rect">
            <a:avLst/>
          </a:prstGeom>
          <a:solidFill>
            <a:srgbClr val="903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11197"/>
            <a:ext cx="10515600" cy="1265385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  <a:latin typeface="+mn-lt"/>
              </a:rPr>
              <a:t>Obsah</a:t>
            </a:r>
            <a:endParaRPr lang="cs-CZ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38200" y="2234151"/>
            <a:ext cx="10515600" cy="3905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cs-CZ" b="1" dirty="0" smtClean="0">
                <a:latin typeface="+mn-lt"/>
              </a:rPr>
              <a:t>Organizace</a:t>
            </a:r>
            <a:endParaRPr lang="cs-CZ" b="1" dirty="0">
              <a:latin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Ekonomika a finance</a:t>
            </a:r>
            <a:endParaRPr lang="cs-CZ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Studium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cs-CZ" b="1" dirty="0" smtClean="0">
                <a:latin typeface="+mn-lt"/>
              </a:rPr>
              <a:t>Strategie</a:t>
            </a:r>
            <a:endParaRPr lang="cs-CZ" b="1" dirty="0" smtClean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endParaRPr lang="cs-CZ" dirty="0">
              <a:solidFill>
                <a:srgbClr val="222222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b="1" dirty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endParaRPr lang="cs-CZ" dirty="0" smtClean="0">
              <a:solidFill>
                <a:srgbClr val="222222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endParaRPr lang="cs-CZ" dirty="0">
              <a:solidFill>
                <a:srgbClr val="222222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29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8946"/>
            <a:ext cx="10515600" cy="120663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4</a:t>
            </a:r>
            <a:r>
              <a:rPr lang="cs-CZ" sz="4000" b="1" dirty="0" smtClean="0">
                <a:latin typeface="+mn-lt"/>
              </a:rPr>
              <a:t>. Strategie</a:t>
            </a:r>
            <a:br>
              <a:rPr lang="cs-CZ" sz="4000" b="1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Struktura studií</a:t>
            </a:r>
            <a:endParaRPr lang="cs-CZ" sz="2800" dirty="0">
              <a:latin typeface="+mn-lt"/>
            </a:endParaRPr>
          </a:p>
        </p:txBody>
      </p:sp>
      <p:graphicFrame>
        <p:nvGraphicFramePr>
          <p:cNvPr id="4" name="Zástupný symbol pro obsah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475044"/>
              </p:ext>
            </p:extLst>
          </p:nvPr>
        </p:nvGraphicFramePr>
        <p:xfrm>
          <a:off x="838200" y="2168525"/>
          <a:ext cx="10771188" cy="458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05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4</a:t>
            </a:r>
            <a:r>
              <a:rPr lang="cs-CZ" sz="4000" b="1" dirty="0" smtClean="0">
                <a:latin typeface="+mn-lt"/>
              </a:rPr>
              <a:t>. Strategie</a:t>
            </a:r>
            <a:r>
              <a:rPr lang="cs-CZ" b="1" dirty="0" smtClean="0">
                <a:latin typeface="+mn-lt"/>
              </a:rPr>
              <a:t/>
            </a:r>
            <a:br>
              <a:rPr lang="cs-CZ" b="1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Věda a rozvoj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71859"/>
            <a:ext cx="10273145" cy="421839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sz="18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VaV</a:t>
            </a:r>
            <a:endParaRPr lang="it-IT" sz="1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kvalitní a relevantní výzkum (Q1-Q2, oborově specifické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výstupy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pro akreditace)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projekty vědecké, ale i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rozvojové/strategické (nové výzv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y v rámci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OP, NPO)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mezinárodní projekty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M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odul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3 (hodnocení C)</a:t>
            </a:r>
            <a:endParaRPr lang="cs-CZ" sz="1800" dirty="0" smtClean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Rozvoj</a:t>
            </a:r>
            <a:endParaRPr lang="it-IT" sz="1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o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ptimalizace infrastruktury (odborné učebny)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d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igitalizace (např. v oblasti administrace smluv)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spolupráce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s institucemi v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regionu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budování systému CŽV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zkvalitnění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praxí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mentoring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, spolupráce s institucemi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obnovení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a rozšíření systému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mobilit a internacionalizace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z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výšená přítomnosti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v mediálním prostoru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endParaRPr lang="cs-CZ" sz="1900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endParaRPr lang="cs-CZ" sz="1900" dirty="0">
              <a:solidFill>
                <a:schemeClr val="tx1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900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endParaRPr lang="cs-CZ" sz="19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93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 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cs-CZ" altLang="cs-CZ" sz="4800" dirty="0">
                <a:solidFill>
                  <a:schemeClr val="tx1"/>
                </a:solidFill>
                <a:latin typeface="+mn-lt"/>
              </a:rPr>
              <a:t>Děkuji Vám za </a:t>
            </a:r>
            <a:r>
              <a:rPr lang="cs-CZ" altLang="cs-CZ" sz="4800" dirty="0" smtClean="0">
                <a:solidFill>
                  <a:schemeClr val="tx1"/>
                </a:solidFill>
                <a:latin typeface="+mn-lt"/>
              </a:rPr>
              <a:t>pozornost a přeji úspěšný start do zimního semestru 2022/2023</a:t>
            </a:r>
            <a:endParaRPr lang="cs-CZ" altLang="cs-CZ" sz="480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cs-CZ" altLang="cs-CZ" sz="2400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Libor Marek|marek@utb.cz</a:t>
            </a:r>
          </a:p>
          <a:p>
            <a:pPr marL="0" indent="0" algn="ctr">
              <a:buNone/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www.fhs.utb.cz</a:t>
            </a:r>
          </a:p>
          <a:p>
            <a:pPr marL="0" indent="0" algn="ctr">
              <a:buNone/>
            </a:pPr>
            <a:endParaRPr lang="cs-CZ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76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8946"/>
            <a:ext cx="10515600" cy="120663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1. Organizace</a:t>
            </a:r>
            <a:r>
              <a:rPr lang="cs-CZ" sz="4000" b="1" dirty="0">
                <a:latin typeface="+mn-lt"/>
              </a:rPr>
              <a:t/>
            </a:r>
            <a:br>
              <a:rPr lang="cs-CZ" sz="4000" b="1" dirty="0">
                <a:latin typeface="+mn-lt"/>
              </a:rPr>
            </a:br>
            <a:r>
              <a:rPr lang="cs-CZ" sz="2800" dirty="0" smtClean="0">
                <a:latin typeface="+mn-lt"/>
              </a:rPr>
              <a:t>Personální změny</a:t>
            </a:r>
            <a:endParaRPr lang="cs-CZ" sz="2800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77" y="2205577"/>
            <a:ext cx="6715071" cy="4253516"/>
          </a:xfrm>
          <a:prstGeom prst="rect">
            <a:avLst/>
          </a:prstGeom>
        </p:spPr>
      </p:pic>
      <p:pic>
        <p:nvPicPr>
          <p:cNvPr id="5" name="Picture 2" descr="Cooper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224" y="998945"/>
            <a:ext cx="1793583" cy="179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8946"/>
            <a:ext cx="10515600" cy="120663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1. Organizace</a:t>
            </a:r>
            <a:r>
              <a:rPr lang="cs-CZ" sz="4000" b="1" dirty="0">
                <a:latin typeface="+mn-lt"/>
              </a:rPr>
              <a:t/>
            </a:r>
            <a:br>
              <a:rPr lang="cs-CZ" sz="4000" b="1" dirty="0">
                <a:latin typeface="+mn-lt"/>
              </a:rPr>
            </a:br>
            <a:r>
              <a:rPr lang="cs-CZ" sz="2800" dirty="0" smtClean="0">
                <a:latin typeface="+mn-lt"/>
              </a:rPr>
              <a:t>Personální změny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168817"/>
            <a:ext cx="10771909" cy="45861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800" b="1" dirty="0" smtClean="0">
                <a:latin typeface="+mn-lt"/>
              </a:rPr>
              <a:t>ÚSTAVY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interní výběrové řízení na pozici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ředitele/</a:t>
            </a:r>
            <a:r>
              <a:rPr lang="cs-CZ" sz="1800" dirty="0" err="1" smtClean="0">
                <a:solidFill>
                  <a:schemeClr val="tx1"/>
                </a:solidFill>
                <a:latin typeface="+mn-lt"/>
              </a:rPr>
              <a:t>ky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 (květen 2022)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sz="1800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800" b="1" dirty="0" smtClean="0">
                <a:latin typeface="+mn-lt"/>
              </a:rPr>
              <a:t>GARANTI SP</a:t>
            </a:r>
            <a:endParaRPr lang="cs-CZ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DSP Pedagogika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(PF, KF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) – garant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doc. Mgr. Radim Šíp, Ph.D.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 err="1" smtClean="0">
                <a:solidFill>
                  <a:schemeClr val="tx1"/>
                </a:solidFill>
                <a:latin typeface="+mn-lt"/>
              </a:rPr>
              <a:t>nMgr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. SP Předškolní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pedagogika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(PF, KF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) –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garant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: doc. Mgr. Petr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Najvar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, Ph.D.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Mgr. SP Učitelství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pro první stupeň základní školy –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garant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: doc. PhDr. Marcela Janíková, Ph.D.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Bc. SP Učitelství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pro mateřské školy (PF, KF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) – garant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Mgr. et Mgr. Viktor Pacholík, Ph.D.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endParaRPr lang="cs-CZ" sz="18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800" b="1" dirty="0" smtClean="0">
                <a:latin typeface="+mn-lt"/>
              </a:rPr>
              <a:t>ORGÁNY a RADY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Vědecká rada FHS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Oborová rada DSP Pedagogika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endParaRPr lang="cs-CZ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sz="1800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800" b="1" dirty="0" smtClean="0">
                <a:latin typeface="+mn-lt"/>
              </a:rPr>
              <a:t>Referát </a:t>
            </a:r>
            <a:r>
              <a:rPr lang="cs-CZ" sz="1800" b="1" dirty="0">
                <a:latin typeface="+mn-lt"/>
              </a:rPr>
              <a:t>pro tvůrčí činnost a vnější vztahy </a:t>
            </a:r>
            <a:endParaRPr lang="cs-CZ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b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rzké obsazení pozice </a:t>
            </a:r>
            <a:r>
              <a:rPr lang="pl-PL" sz="1800" dirty="0">
                <a:solidFill>
                  <a:schemeClr val="tx1"/>
                </a:solidFill>
                <a:latin typeface="+mn-lt"/>
              </a:rPr>
              <a:t>r</a:t>
            </a:r>
            <a:r>
              <a:rPr lang="pl-PL" sz="1800" dirty="0" smtClean="0">
                <a:solidFill>
                  <a:schemeClr val="tx1"/>
                </a:solidFill>
                <a:latin typeface="+mn-lt"/>
              </a:rPr>
              <a:t>eferentky </a:t>
            </a:r>
            <a:r>
              <a:rPr lang="pl-PL" sz="1800" dirty="0">
                <a:solidFill>
                  <a:schemeClr val="tx1"/>
                </a:solidFill>
                <a:latin typeface="+mn-lt"/>
              </a:rPr>
              <a:t>pro spolupráci s </a:t>
            </a:r>
            <a:r>
              <a:rPr lang="pl-PL" sz="1800" dirty="0" smtClean="0">
                <a:solidFill>
                  <a:schemeClr val="tx1"/>
                </a:solidFill>
                <a:latin typeface="+mn-lt"/>
              </a:rPr>
              <a:t>praxí a doktorské studium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Šrafovaná šipka doprava 6"/>
          <p:cNvSpPr/>
          <p:nvPr/>
        </p:nvSpPr>
        <p:spPr>
          <a:xfrm rot="5400000">
            <a:off x="6651645" y="3189616"/>
            <a:ext cx="785191" cy="288234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rafovaná šipka doprava 7"/>
          <p:cNvSpPr/>
          <p:nvPr/>
        </p:nvSpPr>
        <p:spPr>
          <a:xfrm rot="16200000">
            <a:off x="7091062" y="3189615"/>
            <a:ext cx="785191" cy="288234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hnutá šipka doleva 5"/>
          <p:cNvSpPr/>
          <p:nvPr/>
        </p:nvSpPr>
        <p:spPr>
          <a:xfrm>
            <a:off x="10647391" y="4601224"/>
            <a:ext cx="706409" cy="1625404"/>
          </a:xfrm>
          <a:prstGeom prst="curvedLeft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8946"/>
            <a:ext cx="10515600" cy="120663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2</a:t>
            </a:r>
            <a:r>
              <a:rPr lang="cs-CZ" sz="4000" b="1" dirty="0" smtClean="0">
                <a:latin typeface="+mn-lt"/>
              </a:rPr>
              <a:t>. </a:t>
            </a:r>
            <a:r>
              <a:rPr lang="cs-CZ" sz="4000" b="1" dirty="0">
                <a:latin typeface="+mn-lt"/>
              </a:rPr>
              <a:t>Ekonomika a finance</a:t>
            </a:r>
            <a:br>
              <a:rPr lang="cs-CZ" sz="4000" b="1" dirty="0">
                <a:latin typeface="+mn-lt"/>
              </a:rPr>
            </a:br>
            <a:r>
              <a:rPr lang="cs-CZ" sz="2800" dirty="0" smtClean="0">
                <a:latin typeface="+mn-lt"/>
              </a:rPr>
              <a:t>Rámcové údaje</a:t>
            </a:r>
            <a:endParaRPr lang="cs-CZ" sz="9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168817"/>
            <a:ext cx="10771909" cy="458614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Roste </a:t>
            </a:r>
            <a:r>
              <a:rPr lang="cs-CZ" sz="1800" b="1" dirty="0">
                <a:solidFill>
                  <a:schemeClr val="tx1"/>
                </a:solidFill>
                <a:latin typeface="+mn-lt"/>
              </a:rPr>
              <a:t>význam vícezdrojového financování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, bez externích zdrojů se fakulta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neobejde.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K 31. 12. 2022 budou ukončeny ve velké míře projekty, které zajištovaly financování fakulty v posledních letech.</a:t>
            </a:r>
            <a:endParaRPr lang="cs-CZ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Projektová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činnost fakulty přinesla </a:t>
            </a:r>
            <a:r>
              <a:rPr lang="cs-CZ" sz="1800" b="1" dirty="0">
                <a:solidFill>
                  <a:schemeClr val="tx1"/>
                </a:solidFill>
                <a:latin typeface="+mn-lt"/>
              </a:rPr>
              <a:t>v letech </a:t>
            </a:r>
            <a:r>
              <a:rPr lang="cs-CZ" sz="1800" b="1" dirty="0" smtClean="0">
                <a:solidFill>
                  <a:schemeClr val="tx1"/>
                </a:solidFill>
                <a:latin typeface="+mn-lt"/>
              </a:rPr>
              <a:t>2019–2022 </a:t>
            </a:r>
            <a:r>
              <a:rPr lang="cs-CZ" sz="1800" b="1" dirty="0">
                <a:solidFill>
                  <a:schemeClr val="tx1"/>
                </a:solidFill>
                <a:latin typeface="+mn-lt"/>
              </a:rPr>
              <a:t>částku ve výši 50 mil. Kč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sz="1800" b="1" dirty="0">
                <a:solidFill>
                  <a:schemeClr val="tx1"/>
                </a:solidFill>
                <a:latin typeface="+mn-lt"/>
              </a:rPr>
              <a:t>dalších 10 mil. Kč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připadá na meziuniverzitní spolupráci, kdy jsou naši zaměstnanci financování z projektů jiných fakult či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rektorátu.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b="1" dirty="0">
                <a:solidFill>
                  <a:schemeClr val="tx1"/>
                </a:solidFill>
                <a:latin typeface="+mn-lt"/>
              </a:rPr>
              <a:t>Úsporná opatření v budově U18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– omezení úklidu, osvětlení budovy, vypnuté chlazení, omezení chodu vzduchotechniky vedly k úspoře během července a srpna v celkové výši </a:t>
            </a:r>
            <a:r>
              <a:rPr lang="cs-CZ" sz="1800" b="1" dirty="0">
                <a:solidFill>
                  <a:schemeClr val="tx1"/>
                </a:solidFill>
                <a:latin typeface="+mn-lt"/>
              </a:rPr>
              <a:t>400 tis. </a:t>
            </a:r>
            <a:r>
              <a:rPr lang="cs-CZ" sz="1800" b="1" dirty="0" smtClean="0">
                <a:solidFill>
                  <a:schemeClr val="tx1"/>
                </a:solidFill>
                <a:latin typeface="+mn-lt"/>
              </a:rPr>
              <a:t>Kč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endParaRPr lang="cs-CZ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Mzdové prostředky – srovnání r. 2018 a 2021: navýšení téměř 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o 30 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mil. Kč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Navýšení </a:t>
            </a:r>
            <a:r>
              <a:rPr lang="cs-CZ" sz="1800" dirty="0">
                <a:solidFill>
                  <a:srgbClr val="FF0000"/>
                </a:solidFill>
                <a:latin typeface="+mn-lt"/>
              </a:rPr>
              <a:t>celkových osobních nákladů z důvodu 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zvýšení tarifní mzdy </a:t>
            </a:r>
            <a:r>
              <a:rPr lang="cs-CZ" sz="1800" b="1" dirty="0">
                <a:solidFill>
                  <a:srgbClr val="FF0000"/>
                </a:solidFill>
                <a:latin typeface="+mn-lt"/>
              </a:rPr>
              <a:t>od 1. 9. 2022 je ve výši 5 mil. Kč za rok</a:t>
            </a:r>
            <a:r>
              <a:rPr lang="cs-CZ" sz="1800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Na </a:t>
            </a:r>
            <a:r>
              <a:rPr lang="cs-CZ" sz="1800" dirty="0">
                <a:solidFill>
                  <a:srgbClr val="FF0000"/>
                </a:solidFill>
                <a:latin typeface="+mn-lt"/>
              </a:rPr>
              <a:t>modernizaci výpočetní techniky včetně softwarů, podmínek pro výuku a rozšíření kapacit v rámci výukových prostor v letech 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2019–2022 </a:t>
            </a:r>
            <a:r>
              <a:rPr lang="cs-CZ" sz="1800" b="1" dirty="0">
                <a:solidFill>
                  <a:srgbClr val="FF0000"/>
                </a:solidFill>
                <a:latin typeface="+mn-lt"/>
              </a:rPr>
              <a:t>bylo vynaloženo 8 632 tis. Kč</a:t>
            </a:r>
            <a:r>
              <a:rPr lang="cs-CZ" sz="1800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Hrozí </a:t>
            </a:r>
            <a:r>
              <a:rPr lang="cs-CZ" sz="1800" b="1" dirty="0">
                <a:solidFill>
                  <a:srgbClr val="FF0000"/>
                </a:solidFill>
                <a:latin typeface="+mn-lt"/>
              </a:rPr>
              <a:t>skokové navýšení nákladů na budovy</a:t>
            </a:r>
            <a:r>
              <a:rPr lang="cs-CZ" sz="1800" dirty="0">
                <a:solidFill>
                  <a:srgbClr val="FF0000"/>
                </a:solidFill>
                <a:latin typeface="+mn-lt"/>
              </a:rPr>
              <a:t>, přičemž předpokládané náklady na budovy </a:t>
            </a:r>
            <a:r>
              <a:rPr lang="cs-CZ" sz="1800" b="1" dirty="0">
                <a:solidFill>
                  <a:srgbClr val="FF0000"/>
                </a:solidFill>
                <a:latin typeface="+mn-lt"/>
              </a:rPr>
              <a:t>v roce 2023 budou 19,5 mil. 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Kč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cs-CZ" sz="1800" dirty="0">
                <a:solidFill>
                  <a:srgbClr val="FF0000"/>
                </a:solidFill>
                <a:latin typeface="+mn-lt"/>
              </a:rPr>
              <a:t>oproti roku 2022 navýšení o 8 mil. 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Kč.</a:t>
            </a:r>
            <a:endParaRPr lang="cs-CZ" sz="1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460" y="998946"/>
            <a:ext cx="1778897" cy="12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8946"/>
            <a:ext cx="10515600" cy="120663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2</a:t>
            </a:r>
            <a:r>
              <a:rPr lang="cs-CZ" sz="4000" b="1" dirty="0" smtClean="0">
                <a:latin typeface="+mn-lt"/>
              </a:rPr>
              <a:t>. Ekonomika a finance</a:t>
            </a:r>
            <a:r>
              <a:rPr lang="cs-CZ" sz="4000" b="1" dirty="0">
                <a:latin typeface="+mn-lt"/>
              </a:rPr>
              <a:t/>
            </a:r>
            <a:br>
              <a:rPr lang="cs-CZ" sz="4000" b="1" dirty="0">
                <a:latin typeface="+mn-lt"/>
              </a:rPr>
            </a:br>
            <a:r>
              <a:rPr lang="cs-CZ" sz="2800" dirty="0">
                <a:latin typeface="+mn-lt"/>
              </a:rPr>
              <a:t>Vývoj </a:t>
            </a:r>
            <a:r>
              <a:rPr lang="cs-CZ" sz="2800" dirty="0" smtClean="0">
                <a:latin typeface="+mn-lt"/>
              </a:rPr>
              <a:t>rozpočtu fakulty v období 2019–2022 v tis. Kč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168817"/>
            <a:ext cx="10771909" cy="45861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sz="1800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8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Náhled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2235393"/>
            <a:ext cx="75819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8946"/>
            <a:ext cx="10515600" cy="120663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2</a:t>
            </a:r>
            <a:r>
              <a:rPr lang="cs-CZ" sz="4000" b="1" dirty="0" smtClean="0">
                <a:latin typeface="+mn-lt"/>
              </a:rPr>
              <a:t>. Personalistika</a:t>
            </a:r>
            <a:r>
              <a:rPr lang="cs-CZ" sz="4000" b="1" dirty="0">
                <a:latin typeface="+mn-lt"/>
              </a:rPr>
              <a:t/>
            </a:r>
            <a:br>
              <a:rPr lang="cs-CZ" sz="4000" b="1" dirty="0">
                <a:latin typeface="+mn-lt"/>
              </a:rPr>
            </a:br>
            <a:r>
              <a:rPr lang="cs-CZ" sz="2800" dirty="0">
                <a:latin typeface="+mn-lt"/>
              </a:rPr>
              <a:t>Přepočtený počet pracovníků </a:t>
            </a:r>
            <a:r>
              <a:rPr lang="cs-CZ" sz="2800" dirty="0" smtClean="0">
                <a:latin typeface="+mn-lt"/>
              </a:rPr>
              <a:t>v období 2015–2021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168817"/>
            <a:ext cx="10771909" cy="45861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sz="1800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8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67" y="2168817"/>
            <a:ext cx="7020175" cy="42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8946"/>
            <a:ext cx="10515600" cy="120663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2</a:t>
            </a:r>
            <a:r>
              <a:rPr lang="cs-CZ" sz="4000" b="1" dirty="0" smtClean="0">
                <a:latin typeface="+mn-lt"/>
              </a:rPr>
              <a:t>. Ekonomika a finance</a:t>
            </a:r>
            <a:r>
              <a:rPr lang="cs-CZ" sz="4000" b="1" dirty="0">
                <a:latin typeface="+mn-lt"/>
              </a:rPr>
              <a:t/>
            </a:r>
            <a:br>
              <a:rPr lang="cs-CZ" sz="4000" b="1" dirty="0">
                <a:latin typeface="+mn-lt"/>
              </a:rPr>
            </a:br>
            <a:r>
              <a:rPr lang="cs-CZ" sz="2800" dirty="0" smtClean="0">
                <a:latin typeface="+mn-lt"/>
              </a:rPr>
              <a:t>Celkové osobní náklady v období 2018–2021 v tis. Kč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168817"/>
            <a:ext cx="10771909" cy="45861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sz="1800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8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 descr="https://attachments.office.net/owa/marek%40utb.cz/service.svc/s/GetAttachmentThumbnail?id=AAMkADlhMTU0OTdjLTEzN2UtNDk0Mi04NTZiLWNkZDUwMWY5NGMzYgBGAAAAAAA00KXqEAdRSoF%2FTMvcUnF2BwDzmKVFKX%2FAR5TLjGlxZ%2B4vAAAAAAEMAADzmKVFKX%2FAR5TLjGlxZ%2B4vAATcM5iYAAABEgAQANoOnLf0dMVNhkpKJfQFUoc%3D&amp;thumbnailType=2&amp;token=eyJhbGciOiJSUzI1NiIsImtpZCI6IkQ4OThGN0RDMjk2ODQ1MDk1RUUwREZGQ0MzODBBOTM5NjUwNDNFNjQiLCJ0eXAiOiJKV1QiLCJ4NXQiOiIySmozM0Nsb1JRbGU0Tl84dzRDcE9XVUVQbVEifQ.eyJvcmlnaW4iOiJodHRwczovL291dGxvb2sub2ZmaWNlLmNvbSIsInVjIjoiNzE3NGFmMjYxNTQzNDdjNmIyNDQxNGE4MjRlZTE0NTUiLCJzaWduaW5fc3RhdGUiOiJbXCJrbXNpXCJdIiwidmVyIjoiRXhjaGFuZ2UuQ2FsbGJhY2suVjEiLCJhcHBjdHhzZW5kZXIiOiJPd2FEb3dubG9hZEAwM2UzZDYyMS1mNDhlLTQ2N2YtOGE1YS02Yjc0YTIzZGI2YzciLCJpc3NyaW5nIjoiV1ciLCJhcHBjdHgiOiJ7XCJtc2V4Y2hwcm90XCI6XCJvd2FcIixcInB1aWRcIjpcIjExNTM5MDY2NjExNTczMTAyMjFcIixcInNjb3BlXCI6XCJPd2FEb3dubG9hZFwiLFwib2lkXCI6XCIyNGUyNmQ2YS0zZGViLTQzNDgtOTllZi0yYzQzZmY1ZmQ1MGRcIixcInByaW1hcnlzaWRcIjpcIlMtMS01LTIxLTI5Mzc5NzE2NzAtMjkxNDg1NTM2Ny0yODI5MjU3OTAwLTEwNjkwNTM0XCJ9IiwibmJmIjoxNjYyNjcyNDcyLCJleHAiOjE2NjI2NzMwNzIsImlzcyI6IjAwMDAwMDAyLTAwMDAtMGZmMS1jZTAwLTAwMDAwMDAwMDAwMEAwM2UzZDYyMS1mNDhlLTQ2N2YtOGE1YS02Yjc0YTIzZGI2YzciLCJhdWQiOiIwMDAwMDAwMi0wMDAwLTBmZjEtY2UwMC0wMDAwMDAwMDAwMDAvYXR0YWNobWVudHMub2ZmaWNlLm5ldEAwM2UzZDYyMS1mNDhlLTQ2N2YtOGE1YS02Yjc0YTIzZGI2YzciLCJoYXBwIjoib3dhIn0.MkOtHhGsqCkHX_UPcMLbReobtN5w7Wvk8_RvEU3rr5JAlt2e-Pd4iQBVI05BukLK7C2J_AkCNRBlUBrYg47Y3NZGeO7wAAoPadVq7CAzPCkbqWsdbRibxPldDWQAA3w4mGl8f-LcG9O-YhfeZzHmhJKFHHzjGU2Sg9KWrylW18zP9pRnavUjLcaBb98UN59x-3hlHVakVljh5DWEPsi4bIlEwEKVbJ3ngpDN48JBhSuLlMloYW3g15A9guhzpNM_rdB94dIK1HA_vo2KhN_GeDqtjdhOqU-i_bDUwOkbqPAD1wYzjuT46UPr7VZnFNw0VY72lq3l4_ccc59nAnLjTg&amp;X-OWA-CANARY=pzHkEhAFb06EZUKlf89ClJD4kfzgkdoY3mj-cUrit5zv0ZUuLmB8dZkmKtfJJq2WYiHb8eKRvA8.&amp;owa=outlook.office.com&amp;scriptVer=20220826004.06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27" y="2109182"/>
            <a:ext cx="73723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8946"/>
            <a:ext cx="10515600" cy="120663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2</a:t>
            </a:r>
            <a:r>
              <a:rPr lang="cs-CZ" sz="4000" b="1" dirty="0" smtClean="0">
                <a:latin typeface="+mn-lt"/>
              </a:rPr>
              <a:t>. Ekonomika a finance</a:t>
            </a:r>
            <a:r>
              <a:rPr lang="cs-CZ" sz="4000" b="1" dirty="0">
                <a:latin typeface="+mn-lt"/>
              </a:rPr>
              <a:t/>
            </a:r>
            <a:br>
              <a:rPr lang="cs-CZ" sz="4000" b="1" dirty="0">
                <a:latin typeface="+mn-lt"/>
              </a:rPr>
            </a:br>
            <a:r>
              <a:rPr lang="cs-CZ" sz="2800" dirty="0">
                <a:latin typeface="+mn-lt"/>
              </a:rPr>
              <a:t>Výše průměrné hrubé měsíční mzdy v </a:t>
            </a:r>
            <a:r>
              <a:rPr lang="cs-CZ" sz="2800" dirty="0" smtClean="0">
                <a:latin typeface="+mn-lt"/>
              </a:rPr>
              <a:t>období 2018–2021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168817"/>
            <a:ext cx="10771909" cy="45861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sz="1800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8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2301169"/>
            <a:ext cx="3844067" cy="432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977</Words>
  <Application>Microsoft Office PowerPoint</Application>
  <PresentationFormat>Širokoúhlá obrazovka</PresentationFormat>
  <Paragraphs>175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Calibri </vt:lpstr>
      <vt:lpstr>UTB Berlin</vt:lpstr>
      <vt:lpstr>Motiv Office</vt:lpstr>
      <vt:lpstr>Prezentace aplikace PowerPoint</vt:lpstr>
      <vt:lpstr>Obsah</vt:lpstr>
      <vt:lpstr>1. Organizace Personální změny</vt:lpstr>
      <vt:lpstr>1. Organizace Personální změny</vt:lpstr>
      <vt:lpstr>2. Ekonomika a finance Rámcové údaje</vt:lpstr>
      <vt:lpstr>2. Ekonomika a finance Vývoj rozpočtu fakulty v období 2019–2022 v tis. Kč</vt:lpstr>
      <vt:lpstr>2. Personalistika Přepočtený počet pracovníků v období 2015–2021</vt:lpstr>
      <vt:lpstr>2. Ekonomika a finance Celkové osobní náklady v období 2018–2021 v tis. Kč</vt:lpstr>
      <vt:lpstr>2. Ekonomika a finance Výše průměrné hrubé měsíční mzdy v období 2018–2021</vt:lpstr>
      <vt:lpstr>2. Ekonomika a finance Výše průměrné hrubé měsíční mzdy v roce 2021 – AP dle zařazení</vt:lpstr>
      <vt:lpstr>2. Ekonomika a finance Vývoj DKRVO v období 2019–2022 v tis. Kč</vt:lpstr>
      <vt:lpstr>2. Ekonomika a finance Náklady na budovy v letech 2019–2023 v tis. Kč</vt:lpstr>
      <vt:lpstr>3. Studium Počty přihlášek do studia</vt:lpstr>
      <vt:lpstr>3. Studium Počty studentů 1. ročníků (k 31. 12. , resp. k 9. 9. 2022)</vt:lpstr>
      <vt:lpstr>3. Studium Počty studentů na FHS celkem (k 31. 12., resp. k 9. 9. 2022)</vt:lpstr>
      <vt:lpstr>3. Studium Počty absolventů FHS</vt:lpstr>
      <vt:lpstr>4. Strategie Strategické dokumenty https://fhs.utb.cz/o-fakulte/uredni-deska/strategicky-zamer-fakulty/</vt:lpstr>
      <vt:lpstr>4. Strategie Vzdělávání</vt:lpstr>
      <vt:lpstr>4. Strategie Vzdělávání</vt:lpstr>
      <vt:lpstr>4. Strategie Struktura studií</vt:lpstr>
      <vt:lpstr>4. Strategie Věda a rozvoj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Kolek</dc:creator>
  <cp:lastModifiedBy>Libor Marek</cp:lastModifiedBy>
  <cp:revision>459</cp:revision>
  <dcterms:created xsi:type="dcterms:W3CDTF">2020-09-09T06:20:52Z</dcterms:created>
  <dcterms:modified xsi:type="dcterms:W3CDTF">2022-09-09T02:22:49Z</dcterms:modified>
</cp:coreProperties>
</file>