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3" d="100"/>
          <a:sy n="33" d="100"/>
        </p:scale>
        <p:origin x="63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Chart</a:t>
            </a:r>
            <a:r>
              <a:rPr lang="cs-CZ" baseline="0" dirty="0" smtClean="0"/>
              <a:t> title</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Prodej</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8FBB-4A5E-AC5E-1A9801F03F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D6-4BDE-89C7-886622E15F2E}"/>
              </c:ext>
            </c:extLst>
          </c:dPt>
          <c:dPt>
            <c:idx val="2"/>
            <c:bubble3D val="0"/>
            <c:spPr>
              <a:solidFill>
                <a:srgbClr val="FF5B34"/>
              </a:solidFill>
              <a:ln w="19050">
                <a:solidFill>
                  <a:schemeClr val="lt1"/>
                </a:solidFill>
              </a:ln>
              <a:effectLst/>
            </c:spPr>
            <c:extLst>
              <c:ext xmlns:c16="http://schemas.microsoft.com/office/drawing/2014/chart" uri="{C3380CC4-5D6E-409C-BE32-E72D297353CC}">
                <c16:uniqueId val="{00000002-8FBB-4A5E-AC5E-1A9801F03F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D6-4BDE-89C7-886622E15F2E}"/>
              </c:ext>
            </c:extLst>
          </c:dPt>
          <c:cat>
            <c:numRef>
              <c:f>List1!$A$2:$A$5</c:f>
              <c:numCache>
                <c:formatCode>General</c:formatCode>
                <c:ptCount val="4"/>
                <c:pt idx="0">
                  <c:v>1</c:v>
                </c:pt>
                <c:pt idx="1">
                  <c:v>2</c:v>
                </c:pt>
                <c:pt idx="2">
                  <c:v>3</c:v>
                </c:pt>
                <c:pt idx="3">
                  <c:v>4</c:v>
                </c:pt>
              </c:numCache>
            </c:numRef>
          </c:cat>
          <c:val>
            <c:numRef>
              <c:f>List1!$B$2:$B$5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FBB-4A5E-AC5E-1A9801F03F9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Chart title</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4.6222677946300111E-2"/>
          <c:y val="0.13378067035653868"/>
          <c:w val="0.95377730624249768"/>
          <c:h val="0.8242121019070956"/>
        </c:manualLayout>
      </c:layout>
      <c:lineChart>
        <c:grouping val="standard"/>
        <c:varyColors val="0"/>
        <c:ser>
          <c:idx val="0"/>
          <c:order val="0"/>
          <c:tx>
            <c:strRef>
              <c:f>List1!$B$1</c:f>
              <c:strCache>
                <c:ptCount val="1"/>
                <c:pt idx="0">
                  <c:v>1</c:v>
                </c:pt>
              </c:strCache>
            </c:strRef>
          </c:tx>
          <c:spPr>
            <a:ln w="28575" cap="rnd">
              <a:solidFill>
                <a:srgbClr val="FFC000"/>
              </a:solidFill>
              <a:round/>
            </a:ln>
            <a:effectLst/>
          </c:spPr>
          <c:marker>
            <c:symbol val="none"/>
          </c:marker>
          <c:cat>
            <c:strRef>
              <c:f>List1!$A$2:$A$5</c:f>
              <c:strCache>
                <c:ptCount val="4"/>
                <c:pt idx="0">
                  <c:v>Category 1</c:v>
                </c:pt>
                <c:pt idx="1">
                  <c:v>Category 2</c:v>
                </c:pt>
                <c:pt idx="2">
                  <c:v>Category3</c:v>
                </c:pt>
                <c:pt idx="3">
                  <c:v>Category 4</c:v>
                </c:pt>
              </c:strCache>
            </c:strRef>
          </c:cat>
          <c:val>
            <c:numRef>
              <c:f>List1!$B$2:$B$5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186-4443-A647-886BF2D3F4B0}"/>
            </c:ext>
          </c:extLst>
        </c:ser>
        <c:ser>
          <c:idx val="1"/>
          <c:order val="1"/>
          <c:tx>
            <c:strRef>
              <c:f>List1!$C$1</c:f>
              <c:strCache>
                <c:ptCount val="1"/>
                <c:pt idx="0">
                  <c:v>2</c:v>
                </c:pt>
              </c:strCache>
            </c:strRef>
          </c:tx>
          <c:spPr>
            <a:ln w="28575" cap="rnd">
              <a:solidFill>
                <a:schemeClr val="accent2"/>
              </a:solidFill>
              <a:round/>
            </a:ln>
            <a:effectLst/>
          </c:spPr>
          <c:marker>
            <c:symbol val="none"/>
          </c:marker>
          <c:cat>
            <c:strRef>
              <c:f>List1!$A$2:$A$5</c:f>
              <c:strCache>
                <c:ptCount val="4"/>
                <c:pt idx="0">
                  <c:v>Category 1</c:v>
                </c:pt>
                <c:pt idx="1">
                  <c:v>Category 2</c:v>
                </c:pt>
                <c:pt idx="2">
                  <c:v>Category3</c:v>
                </c:pt>
                <c:pt idx="3">
                  <c:v>Category 4</c:v>
                </c:pt>
              </c:strCache>
            </c:strRef>
          </c:cat>
          <c:val>
            <c:numRef>
              <c:f>List1!$C$2:$C$5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186-4443-A647-886BF2D3F4B0}"/>
            </c:ext>
          </c:extLst>
        </c:ser>
        <c:ser>
          <c:idx val="2"/>
          <c:order val="2"/>
          <c:tx>
            <c:strRef>
              <c:f>List1!$D$1</c:f>
              <c:strCache>
                <c:ptCount val="1"/>
                <c:pt idx="0">
                  <c:v>3</c:v>
                </c:pt>
              </c:strCache>
            </c:strRef>
          </c:tx>
          <c:spPr>
            <a:ln w="28575" cap="rnd">
              <a:solidFill>
                <a:schemeClr val="accent2">
                  <a:lumMod val="50000"/>
                </a:schemeClr>
              </a:solidFill>
              <a:round/>
            </a:ln>
            <a:effectLst/>
          </c:spPr>
          <c:marker>
            <c:symbol val="none"/>
          </c:marker>
          <c:cat>
            <c:strRef>
              <c:f>List1!$A$2:$A$5</c:f>
              <c:strCache>
                <c:ptCount val="4"/>
                <c:pt idx="0">
                  <c:v>Category 1</c:v>
                </c:pt>
                <c:pt idx="1">
                  <c:v>Category 2</c:v>
                </c:pt>
                <c:pt idx="2">
                  <c:v>Category3</c:v>
                </c:pt>
                <c:pt idx="3">
                  <c:v>Category 4</c:v>
                </c:pt>
              </c:strCache>
            </c:strRef>
          </c:cat>
          <c:val>
            <c:numRef>
              <c:f>List1!$D$2:$D$5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186-4443-A647-886BF2D3F4B0}"/>
            </c:ext>
          </c:extLst>
        </c:ser>
        <c:dLbls>
          <c:showLegendKey val="0"/>
          <c:showVal val="0"/>
          <c:showCatName val="0"/>
          <c:showSerName val="0"/>
          <c:showPercent val="0"/>
          <c:showBubbleSize val="0"/>
        </c:dLbls>
        <c:smooth val="0"/>
        <c:axId val="497046280"/>
        <c:axId val="497050872"/>
      </c:lineChart>
      <c:catAx>
        <c:axId val="49704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97050872"/>
        <c:crosses val="autoZero"/>
        <c:auto val="1"/>
        <c:lblAlgn val="ctr"/>
        <c:lblOffset val="100"/>
        <c:noMultiLvlLbl val="0"/>
      </c:catAx>
      <c:valAx>
        <c:axId val="497050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97046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Chart title</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List1!$B$1</c:f>
              <c:strCache>
                <c:ptCount val="1"/>
                <c:pt idx="0">
                  <c:v>1</c:v>
                </c:pt>
              </c:strCache>
            </c:strRef>
          </c:tx>
          <c:spPr>
            <a:solidFill>
              <a:srgbClr val="FFC000"/>
            </a:solidFill>
            <a:ln>
              <a:noFill/>
            </a:ln>
            <a:effectLst/>
            <a:sp3d/>
          </c:spPr>
          <c:invertIfNegative val="0"/>
          <c:cat>
            <c:strRef>
              <c:f>List1!$A$2:$A$5</c:f>
              <c:strCache>
                <c:ptCount val="4"/>
                <c:pt idx="0">
                  <c:v>Category 1</c:v>
                </c:pt>
                <c:pt idx="1">
                  <c:v>Category 2</c:v>
                </c:pt>
                <c:pt idx="2">
                  <c:v>Category  3</c:v>
                </c:pt>
                <c:pt idx="3">
                  <c:v>Kategorie 4</c:v>
                </c:pt>
              </c:strCache>
            </c:strRef>
          </c:cat>
          <c:val>
            <c:numRef>
              <c:f>List1!$B$2:$B$5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F5D-48DC-903E-A0C25FFE3B01}"/>
            </c:ext>
          </c:extLst>
        </c:ser>
        <c:ser>
          <c:idx val="1"/>
          <c:order val="1"/>
          <c:tx>
            <c:strRef>
              <c:f>List1!$C$1</c:f>
              <c:strCache>
                <c:ptCount val="1"/>
                <c:pt idx="0">
                  <c:v>2</c:v>
                </c:pt>
              </c:strCache>
            </c:strRef>
          </c:tx>
          <c:spPr>
            <a:solidFill>
              <a:schemeClr val="accent2"/>
            </a:solidFill>
            <a:ln>
              <a:noFill/>
            </a:ln>
            <a:effectLst/>
            <a:sp3d/>
          </c:spPr>
          <c:invertIfNegative val="0"/>
          <c:cat>
            <c:strRef>
              <c:f>List1!$A$2:$A$5</c:f>
              <c:strCache>
                <c:ptCount val="4"/>
                <c:pt idx="0">
                  <c:v>Category 1</c:v>
                </c:pt>
                <c:pt idx="1">
                  <c:v>Category 2</c:v>
                </c:pt>
                <c:pt idx="2">
                  <c:v>Category  3</c:v>
                </c:pt>
                <c:pt idx="3">
                  <c:v>Kategorie 4</c:v>
                </c:pt>
              </c:strCache>
            </c:strRef>
          </c:cat>
          <c:val>
            <c:numRef>
              <c:f>List1!$C$2:$C$5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F5D-48DC-903E-A0C25FFE3B01}"/>
            </c:ext>
          </c:extLst>
        </c:ser>
        <c:ser>
          <c:idx val="2"/>
          <c:order val="2"/>
          <c:tx>
            <c:strRef>
              <c:f>List1!$D$1</c:f>
              <c:strCache>
                <c:ptCount val="1"/>
                <c:pt idx="0">
                  <c:v>3</c:v>
                </c:pt>
              </c:strCache>
            </c:strRef>
          </c:tx>
          <c:spPr>
            <a:solidFill>
              <a:schemeClr val="accent2">
                <a:lumMod val="50000"/>
              </a:schemeClr>
            </a:solidFill>
            <a:ln>
              <a:noFill/>
            </a:ln>
            <a:effectLst/>
            <a:sp3d/>
          </c:spPr>
          <c:invertIfNegative val="0"/>
          <c:cat>
            <c:strRef>
              <c:f>List1!$A$2:$A$5</c:f>
              <c:strCache>
                <c:ptCount val="4"/>
                <c:pt idx="0">
                  <c:v>Category 1</c:v>
                </c:pt>
                <c:pt idx="1">
                  <c:v>Category 2</c:v>
                </c:pt>
                <c:pt idx="2">
                  <c:v>Category  3</c:v>
                </c:pt>
                <c:pt idx="3">
                  <c:v>Kategorie 4</c:v>
                </c:pt>
              </c:strCache>
            </c:strRef>
          </c:cat>
          <c:val>
            <c:numRef>
              <c:f>List1!$D$2:$D$5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F5D-48DC-903E-A0C25FFE3B01}"/>
            </c:ext>
          </c:extLst>
        </c:ser>
        <c:dLbls>
          <c:showLegendKey val="0"/>
          <c:showVal val="0"/>
          <c:showCatName val="0"/>
          <c:showSerName val="0"/>
          <c:showPercent val="0"/>
          <c:showBubbleSize val="0"/>
        </c:dLbls>
        <c:gapWidth val="150"/>
        <c:shape val="box"/>
        <c:axId val="514918888"/>
        <c:axId val="514919544"/>
        <c:axId val="403500456"/>
      </c:bar3DChart>
      <c:catAx>
        <c:axId val="514918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514919544"/>
        <c:crosses val="autoZero"/>
        <c:auto val="1"/>
        <c:lblAlgn val="ctr"/>
        <c:lblOffset val="100"/>
        <c:noMultiLvlLbl val="0"/>
      </c:catAx>
      <c:valAx>
        <c:axId val="51491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514918888"/>
        <c:crosses val="autoZero"/>
        <c:crossBetween val="between"/>
      </c:valAx>
      <c:serAx>
        <c:axId val="40350045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514919544"/>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cs-CZ" smtClean="0"/>
              <a:t>Kliknutím lze upravit styl.</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F9086DF-E251-45F0-BD52-4DDC39BE05D6}" type="datetimeFigureOut">
              <a:rPr lang="cs-CZ" smtClean="0"/>
              <a:t>28.05.2024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353096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F9086DF-E251-45F0-BD52-4DDC39BE05D6}" type="datetimeFigureOut">
              <a:rPr lang="cs-CZ" smtClean="0"/>
              <a:t>28.05.2024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39524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F9086DF-E251-45F0-BD52-4DDC39BE05D6}" type="datetimeFigureOut">
              <a:rPr lang="cs-CZ" smtClean="0"/>
              <a:t>28.05.2024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23435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F9086DF-E251-45F0-BD52-4DDC39BE05D6}" type="datetimeFigureOut">
              <a:rPr lang="cs-CZ" smtClean="0"/>
              <a:t>28.05.2024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318902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cs-CZ" smtClean="0"/>
              <a:t>Kliknutím lze upravit styl.</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7F9086DF-E251-45F0-BD52-4DDC39BE05D6}" type="datetimeFigureOut">
              <a:rPr lang="cs-CZ" smtClean="0"/>
              <a:t>28.05.2024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81779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F9086DF-E251-45F0-BD52-4DDC39BE05D6}" type="datetimeFigureOut">
              <a:rPr lang="cs-CZ" smtClean="0"/>
              <a:t>28.05.2024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212327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cs-CZ" smtClean="0"/>
              <a:t>Upravte styly předlohy textu.</a:t>
            </a:r>
          </a:p>
        </p:txBody>
      </p:sp>
      <p:sp>
        <p:nvSpPr>
          <p:cNvPr id="4" name="Content Placeholder 3"/>
          <p:cNvSpPr>
            <a:spLocks noGrp="1"/>
          </p:cNvSpPr>
          <p:nvPr>
            <p:ph sz="half" idx="2"/>
          </p:nvPr>
        </p:nvSpPr>
        <p:spPr>
          <a:xfrm>
            <a:off x="2085368" y="7810963"/>
            <a:ext cx="12807832" cy="1148875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cs-CZ" smtClean="0"/>
              <a:t>Upravte styly předlohy textu.</a:t>
            </a:r>
          </a:p>
        </p:txBody>
      </p:sp>
      <p:sp>
        <p:nvSpPr>
          <p:cNvPr id="6" name="Content Placeholder 5"/>
          <p:cNvSpPr>
            <a:spLocks noGrp="1"/>
          </p:cNvSpPr>
          <p:nvPr>
            <p:ph sz="quarter" idx="4"/>
          </p:nvPr>
        </p:nvSpPr>
        <p:spPr>
          <a:xfrm>
            <a:off x="15326828" y="7810963"/>
            <a:ext cx="12870909" cy="1148875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F9086DF-E251-45F0-BD52-4DDC39BE05D6}" type="datetimeFigureOut">
              <a:rPr lang="cs-CZ" smtClean="0"/>
              <a:t>28.05.2024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105122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F9086DF-E251-45F0-BD52-4DDC39BE05D6}" type="datetimeFigureOut">
              <a:rPr lang="cs-CZ" smtClean="0"/>
              <a:t>28.05.2024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29960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086DF-E251-45F0-BD52-4DDC39BE05D6}" type="datetimeFigureOut">
              <a:rPr lang="cs-CZ" smtClean="0"/>
              <a:t>28.05.2024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276902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cs-CZ" smtClean="0"/>
              <a:t>Kliknutím lze upravit styl.</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cs-CZ" smtClean="0"/>
              <a:t>Upravte styly předlohy textu.</a:t>
            </a:r>
          </a:p>
        </p:txBody>
      </p:sp>
      <p:sp>
        <p:nvSpPr>
          <p:cNvPr id="5" name="Date Placeholder 4"/>
          <p:cNvSpPr>
            <a:spLocks noGrp="1"/>
          </p:cNvSpPr>
          <p:nvPr>
            <p:ph type="dt" sz="half" idx="10"/>
          </p:nvPr>
        </p:nvSpPr>
        <p:spPr/>
        <p:txBody>
          <a:bodyPr/>
          <a:lstStyle/>
          <a:p>
            <a:fld id="{7F9086DF-E251-45F0-BD52-4DDC39BE05D6}" type="datetimeFigureOut">
              <a:rPr lang="cs-CZ" smtClean="0"/>
              <a:t>28.05.2024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240313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cs-CZ" smtClean="0"/>
              <a:t>Upravte styly předlohy textu.</a:t>
            </a:r>
          </a:p>
        </p:txBody>
      </p:sp>
      <p:sp>
        <p:nvSpPr>
          <p:cNvPr id="5" name="Date Placeholder 4"/>
          <p:cNvSpPr>
            <a:spLocks noGrp="1"/>
          </p:cNvSpPr>
          <p:nvPr>
            <p:ph type="dt" sz="half" idx="10"/>
          </p:nvPr>
        </p:nvSpPr>
        <p:spPr/>
        <p:txBody>
          <a:bodyPr/>
          <a:lstStyle/>
          <a:p>
            <a:fld id="{7F9086DF-E251-45F0-BD52-4DDC39BE05D6}" type="datetimeFigureOut">
              <a:rPr lang="cs-CZ" smtClean="0"/>
              <a:t>28.05.2024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C405A29-B8FD-47BF-9B0B-058694EFEA78}" type="slidenum">
              <a:rPr lang="cs-CZ" smtClean="0"/>
              <a:t>‹#›</a:t>
            </a:fld>
            <a:endParaRPr lang="cs-CZ"/>
          </a:p>
        </p:txBody>
      </p:sp>
    </p:spTree>
    <p:extLst>
      <p:ext uri="{BB962C8B-B14F-4D97-AF65-F5344CB8AC3E}">
        <p14:creationId xmlns:p14="http://schemas.microsoft.com/office/powerpoint/2010/main" val="111638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7F9086DF-E251-45F0-BD52-4DDC39BE05D6}" type="datetimeFigureOut">
              <a:rPr lang="cs-CZ" smtClean="0"/>
              <a:t>28.05.2024</a:t>
            </a:fld>
            <a:endParaRPr lang="cs-CZ"/>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3C405A29-B8FD-47BF-9B0B-058694EFEA78}" type="slidenum">
              <a:rPr lang="cs-CZ" smtClean="0"/>
              <a:t>‹#›</a:t>
            </a:fld>
            <a:endParaRPr lang="cs-CZ"/>
          </a:p>
        </p:txBody>
      </p:sp>
    </p:spTree>
    <p:extLst>
      <p:ext uri="{BB962C8B-B14F-4D97-AF65-F5344CB8AC3E}">
        <p14:creationId xmlns:p14="http://schemas.microsoft.com/office/powerpoint/2010/main" val="1891090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chart" Target="../charts/chart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3" name="Obdélník 22"/>
          <p:cNvSpPr/>
          <p:nvPr/>
        </p:nvSpPr>
        <p:spPr>
          <a:xfrm>
            <a:off x="0" y="1"/>
            <a:ext cx="30275213" cy="2067646"/>
          </a:xfrm>
          <a:prstGeom prst="rect">
            <a:avLst/>
          </a:prstGeom>
          <a:solidFill>
            <a:schemeClr val="bg1">
              <a:alpha val="38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6" name="TextovéPole 5"/>
          <p:cNvSpPr txBox="1"/>
          <p:nvPr/>
        </p:nvSpPr>
        <p:spPr>
          <a:xfrm>
            <a:off x="1650456" y="14396426"/>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AUTHORS</a:t>
            </a:r>
            <a:endParaRPr lang="cs-CZ" sz="2000" b="1" dirty="0">
              <a:solidFill>
                <a:schemeClr val="accent2">
                  <a:lumMod val="50000"/>
                </a:schemeClr>
              </a:solidFill>
              <a:latin typeface="UTB Berlin Medium" panose="00000600000000000000" pitchFamily="50" charset="-18"/>
            </a:endParaRPr>
          </a:p>
        </p:txBody>
      </p:sp>
      <p:sp>
        <p:nvSpPr>
          <p:cNvPr id="7" name="TextovéPole 6"/>
          <p:cNvSpPr txBox="1"/>
          <p:nvPr/>
        </p:nvSpPr>
        <p:spPr>
          <a:xfrm>
            <a:off x="1677510" y="2391832"/>
            <a:ext cx="7122526" cy="4708981"/>
          </a:xfrm>
          <a:prstGeom prst="rect">
            <a:avLst/>
          </a:prstGeom>
          <a:noFill/>
        </p:spPr>
        <p:txBody>
          <a:bodyPr wrap="square" rtlCol="0">
            <a:spAutoFit/>
          </a:bodyPr>
          <a:lstStyle/>
          <a:p>
            <a:r>
              <a:rPr lang="cs-CZ" sz="10000" b="1" dirty="0" smtClean="0">
                <a:solidFill>
                  <a:schemeClr val="accent2">
                    <a:lumMod val="50000"/>
                  </a:schemeClr>
                </a:solidFill>
                <a:latin typeface="UTB Berlin Medium" panose="00000600000000000000" pitchFamily="50" charset="-18"/>
              </a:rPr>
              <a:t>Fill in </a:t>
            </a:r>
            <a:br>
              <a:rPr lang="cs-CZ" sz="10000" b="1" dirty="0" smtClean="0">
                <a:solidFill>
                  <a:schemeClr val="accent2">
                    <a:lumMod val="50000"/>
                  </a:schemeClr>
                </a:solidFill>
                <a:latin typeface="UTB Berlin Medium" panose="00000600000000000000" pitchFamily="50" charset="-18"/>
              </a:rPr>
            </a:br>
            <a:r>
              <a:rPr lang="cs-CZ" sz="10000" b="1" dirty="0" smtClean="0">
                <a:solidFill>
                  <a:schemeClr val="accent2">
                    <a:lumMod val="50000"/>
                  </a:schemeClr>
                </a:solidFill>
                <a:latin typeface="UTB Berlin Medium" panose="00000600000000000000" pitchFamily="50" charset="-18"/>
              </a:rPr>
              <a:t>the </a:t>
            </a:r>
            <a:r>
              <a:rPr lang="cs-CZ" sz="10000" b="1" dirty="0" err="1" smtClean="0">
                <a:solidFill>
                  <a:schemeClr val="accent2">
                    <a:lumMod val="50000"/>
                  </a:schemeClr>
                </a:solidFill>
                <a:latin typeface="UTB Berlin Medium" panose="00000600000000000000" pitchFamily="50" charset="-18"/>
              </a:rPr>
              <a:t>name</a:t>
            </a:r>
            <a:r>
              <a:rPr lang="cs-CZ" sz="10000" b="1" dirty="0" smtClean="0">
                <a:solidFill>
                  <a:schemeClr val="accent2">
                    <a:lumMod val="50000"/>
                  </a:schemeClr>
                </a:solidFill>
                <a:latin typeface="UTB Berlin Medium" panose="00000600000000000000" pitchFamily="50" charset="-18"/>
              </a:rPr>
              <a:t> of </a:t>
            </a:r>
          </a:p>
          <a:p>
            <a:r>
              <a:rPr lang="cs-CZ" sz="10000" b="1" dirty="0" smtClean="0">
                <a:solidFill>
                  <a:schemeClr val="accent2">
                    <a:lumMod val="50000"/>
                  </a:schemeClr>
                </a:solidFill>
                <a:latin typeface="UTB Berlin Medium" panose="00000600000000000000" pitchFamily="50" charset="-18"/>
              </a:rPr>
              <a:t>the </a:t>
            </a:r>
            <a:r>
              <a:rPr lang="cs-CZ" sz="10000" b="1" dirty="0" err="1" smtClean="0">
                <a:solidFill>
                  <a:schemeClr val="accent2">
                    <a:lumMod val="50000"/>
                  </a:schemeClr>
                </a:solidFill>
                <a:latin typeface="UTB Berlin Medium" panose="00000600000000000000" pitchFamily="50" charset="-18"/>
              </a:rPr>
              <a:t>project</a:t>
            </a:r>
            <a:endParaRPr lang="cs-CZ" sz="10000" b="1" dirty="0">
              <a:solidFill>
                <a:schemeClr val="accent2">
                  <a:lumMod val="50000"/>
                </a:schemeClr>
              </a:solidFill>
              <a:latin typeface="UTB Berlin Medium" panose="00000600000000000000" pitchFamily="50" charset="-18"/>
            </a:endParaRPr>
          </a:p>
        </p:txBody>
      </p:sp>
      <p:sp>
        <p:nvSpPr>
          <p:cNvPr id="8" name="TextovéPole 7"/>
          <p:cNvSpPr txBox="1"/>
          <p:nvPr/>
        </p:nvSpPr>
        <p:spPr>
          <a:xfrm>
            <a:off x="1650456" y="16716374"/>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AFFILIATIONS</a:t>
            </a:r>
            <a:endParaRPr lang="cs-CZ" sz="2000" b="1" dirty="0">
              <a:solidFill>
                <a:schemeClr val="accent2">
                  <a:lumMod val="50000"/>
                </a:schemeClr>
              </a:solidFill>
              <a:latin typeface="UTB Berlin Medium" panose="00000600000000000000" pitchFamily="50" charset="-18"/>
            </a:endParaRPr>
          </a:p>
        </p:txBody>
      </p:sp>
      <p:sp>
        <p:nvSpPr>
          <p:cNvPr id="9" name="TextovéPole 8"/>
          <p:cNvSpPr txBox="1"/>
          <p:nvPr/>
        </p:nvSpPr>
        <p:spPr>
          <a:xfrm>
            <a:off x="10213702" y="2490765"/>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INTRODUCTION</a:t>
            </a:r>
            <a:endParaRPr lang="cs-CZ" sz="4400" b="1" dirty="0">
              <a:solidFill>
                <a:schemeClr val="accent2">
                  <a:lumMod val="50000"/>
                </a:schemeClr>
              </a:solidFill>
              <a:latin typeface="UTB Berlin Medium" panose="00000600000000000000" pitchFamily="50" charset="-18"/>
            </a:endParaRPr>
          </a:p>
        </p:txBody>
      </p:sp>
      <p:sp>
        <p:nvSpPr>
          <p:cNvPr id="10" name="TextovéPole 9"/>
          <p:cNvSpPr txBox="1"/>
          <p:nvPr/>
        </p:nvSpPr>
        <p:spPr>
          <a:xfrm>
            <a:off x="17338765" y="2486354"/>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OBJECTIVE</a:t>
            </a:r>
            <a:endParaRPr lang="cs-CZ" sz="4400" b="1" dirty="0">
              <a:solidFill>
                <a:schemeClr val="accent2">
                  <a:lumMod val="50000"/>
                </a:schemeClr>
              </a:solidFill>
              <a:latin typeface="UTB Berlin Medium" panose="00000600000000000000" pitchFamily="50" charset="-18"/>
            </a:endParaRPr>
          </a:p>
        </p:txBody>
      </p:sp>
      <p:sp>
        <p:nvSpPr>
          <p:cNvPr id="11" name="TextovéPole 10"/>
          <p:cNvSpPr txBox="1"/>
          <p:nvPr/>
        </p:nvSpPr>
        <p:spPr>
          <a:xfrm>
            <a:off x="23921717" y="2499396"/>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METHODOLOGY</a:t>
            </a:r>
            <a:endParaRPr lang="cs-CZ" sz="4400" b="1" dirty="0">
              <a:solidFill>
                <a:schemeClr val="accent2">
                  <a:lumMod val="50000"/>
                </a:schemeClr>
              </a:solidFill>
              <a:latin typeface="UTB Berlin Medium" panose="00000600000000000000" pitchFamily="50" charset="-18"/>
            </a:endParaRPr>
          </a:p>
        </p:txBody>
      </p:sp>
      <p:sp>
        <p:nvSpPr>
          <p:cNvPr id="12" name="Obdélník 11"/>
          <p:cNvSpPr/>
          <p:nvPr/>
        </p:nvSpPr>
        <p:spPr>
          <a:xfrm>
            <a:off x="10213702" y="3559591"/>
            <a:ext cx="4736011" cy="1477328"/>
          </a:xfrm>
          <a:prstGeom prst="rect">
            <a:avLst/>
          </a:prstGeom>
        </p:spPr>
        <p:txBody>
          <a:bodyPr wrap="square">
            <a:spAutoFit/>
          </a:bodyPr>
          <a:lstStyle/>
          <a:p>
            <a:r>
              <a:rPr lang="en-US" dirty="0" smtClean="0">
                <a:solidFill>
                  <a:srgbClr val="000000"/>
                </a:solidFill>
              </a:rPr>
              <a:t>Start </a:t>
            </a:r>
            <a:r>
              <a:rPr lang="en-US" dirty="0">
                <a:solidFill>
                  <a:srgbClr val="000000"/>
                </a:solidFill>
              </a:rPr>
              <a:t>by introducing the subject of your research and/or your hypothesis. What are the questions about this topic that you want to answer? What new things can it contribute to the existing literature?</a:t>
            </a:r>
            <a:endParaRPr lang="cs-CZ" dirty="0"/>
          </a:p>
        </p:txBody>
      </p:sp>
      <p:sp>
        <p:nvSpPr>
          <p:cNvPr id="13" name="Obdélník 12"/>
          <p:cNvSpPr/>
          <p:nvPr/>
        </p:nvSpPr>
        <p:spPr>
          <a:xfrm>
            <a:off x="17361626" y="3559591"/>
            <a:ext cx="4458789" cy="923330"/>
          </a:xfrm>
          <a:prstGeom prst="rect">
            <a:avLst/>
          </a:prstGeom>
        </p:spPr>
        <p:txBody>
          <a:bodyPr wrap="square">
            <a:spAutoFit/>
          </a:bodyPr>
          <a:lstStyle/>
          <a:p>
            <a:r>
              <a:rPr lang="en-US" dirty="0">
                <a:solidFill>
                  <a:srgbClr val="000000"/>
                </a:solidFill>
              </a:rPr>
              <a:t>It is important for your readers to know what you want to achieve with your research. State this as clear as possible.</a:t>
            </a:r>
            <a:endParaRPr lang="cs-CZ" dirty="0"/>
          </a:p>
        </p:txBody>
      </p:sp>
      <p:sp>
        <p:nvSpPr>
          <p:cNvPr id="14" name="Obdélník 13"/>
          <p:cNvSpPr/>
          <p:nvPr/>
        </p:nvSpPr>
        <p:spPr>
          <a:xfrm>
            <a:off x="23921717" y="3559591"/>
            <a:ext cx="4857932" cy="2862322"/>
          </a:xfrm>
          <a:prstGeom prst="rect">
            <a:avLst/>
          </a:prstGeom>
        </p:spPr>
        <p:txBody>
          <a:bodyPr wrap="square">
            <a:spAutoFit/>
          </a:bodyPr>
          <a:lstStyle/>
          <a:p>
            <a:r>
              <a:rPr lang="en-US" dirty="0">
                <a:solidFill>
                  <a:srgbClr val="000000"/>
                </a:solidFill>
                <a:latin typeface="YACgEbc43jc 0"/>
              </a:rPr>
              <a:t>Let people know how you did your study. Methods can vary depending on the subject or results you want to see. These methods can include: </a:t>
            </a:r>
          </a:p>
          <a:p>
            <a:pPr>
              <a:buFont typeface="Arial" panose="020B0604020202020204" pitchFamily="34" charset="0"/>
              <a:buChar char="•"/>
            </a:pPr>
            <a:r>
              <a:rPr lang="en-US" dirty="0">
                <a:solidFill>
                  <a:srgbClr val="000000"/>
                </a:solidFill>
              </a:rPr>
              <a:t>Interviews</a:t>
            </a:r>
            <a:endParaRPr lang="en-US" dirty="0"/>
          </a:p>
          <a:p>
            <a:pPr>
              <a:buFont typeface="Arial" panose="020B0604020202020204" pitchFamily="34" charset="0"/>
              <a:buChar char="•"/>
            </a:pPr>
            <a:r>
              <a:rPr lang="en-US" dirty="0">
                <a:solidFill>
                  <a:srgbClr val="000000"/>
                </a:solidFill>
              </a:rPr>
              <a:t>Surveys</a:t>
            </a:r>
            <a:endParaRPr lang="en-US" dirty="0"/>
          </a:p>
          <a:p>
            <a:pPr>
              <a:buFont typeface="Arial" panose="020B0604020202020204" pitchFamily="34" charset="0"/>
              <a:buChar char="•"/>
            </a:pPr>
            <a:r>
              <a:rPr lang="en-US" dirty="0">
                <a:solidFill>
                  <a:srgbClr val="000000"/>
                </a:solidFill>
              </a:rPr>
              <a:t>Comparison studies</a:t>
            </a:r>
            <a:endParaRPr lang="en-US" dirty="0"/>
          </a:p>
          <a:p>
            <a:pPr>
              <a:buFont typeface="Arial" panose="020B0604020202020204" pitchFamily="34" charset="0"/>
              <a:buChar char="•"/>
            </a:pPr>
            <a:r>
              <a:rPr lang="en-US" dirty="0">
                <a:solidFill>
                  <a:srgbClr val="000000"/>
                </a:solidFill>
              </a:rPr>
              <a:t>Experiments </a:t>
            </a:r>
            <a:endParaRPr lang="en-US" dirty="0"/>
          </a:p>
          <a:p>
            <a:r>
              <a:rPr lang="en-US" dirty="0">
                <a:solidFill>
                  <a:srgbClr val="000000"/>
                </a:solidFill>
                <a:latin typeface="YACgEbc43jc 0"/>
              </a:rPr>
              <a:t>You can also show studies of existing literature that were used as references.</a:t>
            </a:r>
            <a:endParaRPr lang="en-US" dirty="0">
              <a:solidFill>
                <a:srgbClr val="000000"/>
              </a:solidFill>
              <a:effectLst/>
              <a:latin typeface="YACgEbc43jc 0"/>
            </a:endParaRPr>
          </a:p>
        </p:txBody>
      </p:sp>
      <p:cxnSp>
        <p:nvCxnSpPr>
          <p:cNvPr id="16" name="Přímá spojnice 15"/>
          <p:cNvCxnSpPr/>
          <p:nvPr/>
        </p:nvCxnSpPr>
        <p:spPr>
          <a:xfrm flipH="1">
            <a:off x="15936686" y="2613303"/>
            <a:ext cx="36648" cy="3686052"/>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cxnSp>
        <p:nvCxnSpPr>
          <p:cNvPr id="18" name="Přímá spojnice 17"/>
          <p:cNvCxnSpPr/>
          <p:nvPr/>
        </p:nvCxnSpPr>
        <p:spPr>
          <a:xfrm>
            <a:off x="22645551" y="2703590"/>
            <a:ext cx="0" cy="3595765"/>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sp>
        <p:nvSpPr>
          <p:cNvPr id="20" name="Obdélník 19"/>
          <p:cNvSpPr/>
          <p:nvPr/>
        </p:nvSpPr>
        <p:spPr>
          <a:xfrm>
            <a:off x="10213701" y="7086469"/>
            <a:ext cx="20061512" cy="7957397"/>
          </a:xfrm>
          <a:prstGeom prst="rect">
            <a:avLst/>
          </a:prstGeom>
          <a:solidFill>
            <a:schemeClr val="bg1">
              <a:alpha val="59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pic>
        <p:nvPicPr>
          <p:cNvPr id="22" name="Obráze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328" y="779373"/>
            <a:ext cx="5098870" cy="748666"/>
          </a:xfrm>
          <a:prstGeom prst="rect">
            <a:avLst/>
          </a:prstGeom>
        </p:spPr>
      </p:pic>
      <p:sp>
        <p:nvSpPr>
          <p:cNvPr id="24" name="TextovéPole 23"/>
          <p:cNvSpPr txBox="1"/>
          <p:nvPr/>
        </p:nvSpPr>
        <p:spPr>
          <a:xfrm>
            <a:off x="10745650" y="7486744"/>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ANALYSIS</a:t>
            </a:r>
            <a:endParaRPr lang="cs-CZ" sz="4400" b="1" dirty="0">
              <a:solidFill>
                <a:schemeClr val="accent2">
                  <a:lumMod val="50000"/>
                </a:schemeClr>
              </a:solidFill>
              <a:latin typeface="UTB Berlin Medium" panose="00000600000000000000" pitchFamily="50" charset="-18"/>
            </a:endParaRPr>
          </a:p>
        </p:txBody>
      </p:sp>
      <p:sp>
        <p:nvSpPr>
          <p:cNvPr id="25" name="Obdélník 24"/>
          <p:cNvSpPr/>
          <p:nvPr/>
        </p:nvSpPr>
        <p:spPr>
          <a:xfrm>
            <a:off x="10745650" y="8561081"/>
            <a:ext cx="4866640" cy="2308324"/>
          </a:xfrm>
          <a:prstGeom prst="rect">
            <a:avLst/>
          </a:prstGeom>
        </p:spPr>
        <p:txBody>
          <a:bodyPr wrap="square">
            <a:spAutoFit/>
          </a:bodyPr>
          <a:lstStyle/>
          <a:p>
            <a:r>
              <a:rPr lang="en-US" dirty="0">
                <a:solidFill>
                  <a:srgbClr val="000000"/>
                </a:solidFill>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endParaRPr lang="cs-CZ" dirty="0"/>
          </a:p>
        </p:txBody>
      </p:sp>
      <p:graphicFrame>
        <p:nvGraphicFramePr>
          <p:cNvPr id="28" name="Graf 27"/>
          <p:cNvGraphicFramePr/>
          <p:nvPr>
            <p:extLst>
              <p:ext uri="{D42A27DB-BD31-4B8C-83A1-F6EECF244321}">
                <p14:modId xmlns:p14="http://schemas.microsoft.com/office/powerpoint/2010/main" val="484433981"/>
              </p:ext>
            </p:extLst>
          </p:nvPr>
        </p:nvGraphicFramePr>
        <p:xfrm>
          <a:off x="16085412" y="7447503"/>
          <a:ext cx="3514271" cy="3602946"/>
        </p:xfrm>
        <a:graphic>
          <a:graphicData uri="http://schemas.openxmlformats.org/drawingml/2006/chart">
            <c:chart xmlns:c="http://schemas.openxmlformats.org/drawingml/2006/chart" xmlns:r="http://schemas.openxmlformats.org/officeDocument/2006/relationships" r:id="rId4"/>
          </a:graphicData>
        </a:graphic>
      </p:graphicFrame>
      <p:sp>
        <p:nvSpPr>
          <p:cNvPr id="29" name="Obdélník 28"/>
          <p:cNvSpPr/>
          <p:nvPr/>
        </p:nvSpPr>
        <p:spPr>
          <a:xfrm>
            <a:off x="1650456" y="15043866"/>
            <a:ext cx="3965119" cy="1200329"/>
          </a:xfrm>
          <a:prstGeom prst="rect">
            <a:avLst/>
          </a:prstGeom>
        </p:spPr>
        <p:txBody>
          <a:bodyPr wrap="square">
            <a:spAutoFit/>
          </a:bodyPr>
          <a:lstStyle/>
          <a:p>
            <a:r>
              <a:rPr lang="en-US" dirty="0">
                <a:solidFill>
                  <a:srgbClr val="000000"/>
                </a:solidFill>
              </a:rPr>
              <a:t>Be proud of your work! Add the names of the people involved in this study. Don't forget to include titles and honorifics. We're proud of those too.</a:t>
            </a:r>
            <a:endParaRPr lang="cs-CZ" dirty="0"/>
          </a:p>
        </p:txBody>
      </p:sp>
      <p:sp>
        <p:nvSpPr>
          <p:cNvPr id="30" name="Obdélník 29"/>
          <p:cNvSpPr/>
          <p:nvPr/>
        </p:nvSpPr>
        <p:spPr>
          <a:xfrm>
            <a:off x="1650456" y="17321329"/>
            <a:ext cx="3547108" cy="1200329"/>
          </a:xfrm>
          <a:prstGeom prst="rect">
            <a:avLst/>
          </a:prstGeom>
        </p:spPr>
        <p:txBody>
          <a:bodyPr wrap="square">
            <a:spAutoFit/>
          </a:bodyPr>
          <a:lstStyle/>
          <a:p>
            <a:r>
              <a:rPr lang="en-US" dirty="0">
                <a:solidFill>
                  <a:srgbClr val="000000"/>
                </a:solidFill>
              </a:rPr>
              <a:t>We're also proud of the institutions that we are with and support our research. Let's let them know by adding their names and logos here.</a:t>
            </a:r>
            <a:endParaRPr lang="cs-CZ" dirty="0"/>
          </a:p>
        </p:txBody>
      </p:sp>
      <p:sp>
        <p:nvSpPr>
          <p:cNvPr id="33" name="TextovéPole 32"/>
          <p:cNvSpPr txBox="1"/>
          <p:nvPr/>
        </p:nvSpPr>
        <p:spPr>
          <a:xfrm>
            <a:off x="10213701" y="15889086"/>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RESULTS/FINDINGS</a:t>
            </a:r>
            <a:endParaRPr lang="cs-CZ" sz="4400" b="1" dirty="0">
              <a:solidFill>
                <a:schemeClr val="accent2">
                  <a:lumMod val="50000"/>
                </a:schemeClr>
              </a:solidFill>
              <a:latin typeface="UTB Berlin Medium" panose="00000600000000000000" pitchFamily="50" charset="-18"/>
            </a:endParaRPr>
          </a:p>
        </p:txBody>
      </p:sp>
      <p:sp>
        <p:nvSpPr>
          <p:cNvPr id="34" name="TextovéPole 33"/>
          <p:cNvSpPr txBox="1"/>
          <p:nvPr/>
        </p:nvSpPr>
        <p:spPr>
          <a:xfrm>
            <a:off x="17279188" y="15833585"/>
            <a:ext cx="5930537" cy="769441"/>
          </a:xfrm>
          <a:prstGeom prst="rect">
            <a:avLst/>
          </a:prstGeom>
          <a:noFill/>
        </p:spPr>
        <p:txBody>
          <a:bodyPr wrap="square" rtlCol="0">
            <a:spAutoFit/>
          </a:bodyPr>
          <a:lstStyle/>
          <a:p>
            <a:r>
              <a:rPr lang="cs-CZ" sz="4400" b="1" dirty="0" smtClean="0">
                <a:solidFill>
                  <a:schemeClr val="accent2">
                    <a:lumMod val="50000"/>
                  </a:schemeClr>
                </a:solidFill>
                <a:latin typeface="UTB Berlin Medium" panose="00000600000000000000" pitchFamily="50" charset="-18"/>
              </a:rPr>
              <a:t>CONCLUSION</a:t>
            </a:r>
            <a:endParaRPr lang="cs-CZ" sz="4400" b="1" dirty="0">
              <a:solidFill>
                <a:schemeClr val="accent2">
                  <a:lumMod val="50000"/>
                </a:schemeClr>
              </a:solidFill>
              <a:latin typeface="UTB Berlin Medium" panose="00000600000000000000" pitchFamily="50" charset="-18"/>
            </a:endParaRPr>
          </a:p>
        </p:txBody>
      </p:sp>
      <p:sp>
        <p:nvSpPr>
          <p:cNvPr id="35" name="TextovéPole 34"/>
          <p:cNvSpPr txBox="1"/>
          <p:nvPr/>
        </p:nvSpPr>
        <p:spPr>
          <a:xfrm>
            <a:off x="23847375" y="16218305"/>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RELATED LITERATURE</a:t>
            </a:r>
            <a:endParaRPr lang="cs-CZ" sz="2000" b="1" dirty="0">
              <a:solidFill>
                <a:schemeClr val="accent2">
                  <a:lumMod val="50000"/>
                </a:schemeClr>
              </a:solidFill>
              <a:latin typeface="UTB Berlin Medium" panose="00000600000000000000" pitchFamily="50" charset="-18"/>
            </a:endParaRPr>
          </a:p>
        </p:txBody>
      </p:sp>
      <p:sp>
        <p:nvSpPr>
          <p:cNvPr id="37" name="Obdélník 36"/>
          <p:cNvSpPr/>
          <p:nvPr/>
        </p:nvSpPr>
        <p:spPr>
          <a:xfrm>
            <a:off x="10213701" y="16960378"/>
            <a:ext cx="4736012" cy="1477328"/>
          </a:xfrm>
          <a:prstGeom prst="rect">
            <a:avLst/>
          </a:prstGeom>
        </p:spPr>
        <p:txBody>
          <a:bodyPr wrap="square">
            <a:spAutoFit/>
          </a:bodyPr>
          <a:lstStyle/>
          <a:p>
            <a:r>
              <a:rPr lang="en-US" dirty="0" smtClean="0">
                <a:solidFill>
                  <a:srgbClr val="000000"/>
                </a:solidFill>
              </a:rPr>
              <a:t>Results show the outcome of the research and should answer the question or hypothesis stated in the introduction. State what you've found from your study. You can also list your findings in bullets.</a:t>
            </a:r>
            <a:endParaRPr lang="cs-CZ" dirty="0"/>
          </a:p>
        </p:txBody>
      </p:sp>
      <p:sp>
        <p:nvSpPr>
          <p:cNvPr id="38" name="Obdélník 37"/>
          <p:cNvSpPr/>
          <p:nvPr/>
        </p:nvSpPr>
        <p:spPr>
          <a:xfrm>
            <a:off x="17217039" y="16960378"/>
            <a:ext cx="4481651" cy="2031325"/>
          </a:xfrm>
          <a:prstGeom prst="rect">
            <a:avLst/>
          </a:prstGeom>
        </p:spPr>
        <p:txBody>
          <a:bodyPr wrap="square">
            <a:spAutoFit/>
          </a:bodyPr>
          <a:lstStyle/>
          <a:p>
            <a:r>
              <a:rPr lang="en-US" dirty="0">
                <a:solidFill>
                  <a:srgbClr val="000000"/>
                </a:solidFill>
              </a:rPr>
              <a:t>Summarize your study and let the viewers know two to three key findings. You can also add a description of each that can give them an idea of what comes next. This section can also include any implications of the study, and if there are any actions or recommendations for future study.</a:t>
            </a:r>
            <a:endParaRPr lang="cs-CZ" dirty="0"/>
          </a:p>
        </p:txBody>
      </p:sp>
      <p:sp>
        <p:nvSpPr>
          <p:cNvPr id="39" name="Obdélník 38"/>
          <p:cNvSpPr/>
          <p:nvPr/>
        </p:nvSpPr>
        <p:spPr>
          <a:xfrm>
            <a:off x="23847375" y="16844036"/>
            <a:ext cx="4427735" cy="923330"/>
          </a:xfrm>
          <a:prstGeom prst="rect">
            <a:avLst/>
          </a:prstGeom>
        </p:spPr>
        <p:txBody>
          <a:bodyPr wrap="square">
            <a:spAutoFit/>
          </a:bodyPr>
          <a:lstStyle/>
          <a:p>
            <a:r>
              <a:rPr lang="en-US" dirty="0">
                <a:solidFill>
                  <a:srgbClr val="000000"/>
                </a:solidFill>
              </a:rPr>
              <a:t>Research is often built on something that is already out there. Cite key references that you looked at while conducting your study.</a:t>
            </a:r>
            <a:endParaRPr lang="cs-CZ" dirty="0"/>
          </a:p>
        </p:txBody>
      </p:sp>
      <p:sp>
        <p:nvSpPr>
          <p:cNvPr id="31" name="Volný tvar 30"/>
          <p:cNvSpPr/>
          <p:nvPr/>
        </p:nvSpPr>
        <p:spPr>
          <a:xfrm>
            <a:off x="25586862" y="7080755"/>
            <a:ext cx="4688352" cy="7963111"/>
          </a:xfrm>
          <a:custGeom>
            <a:avLst/>
            <a:gdLst>
              <a:gd name="connsiteX0" fmla="*/ 3894682 w 4508184"/>
              <a:gd name="connsiteY0" fmla="*/ 0 h 7782354"/>
              <a:gd name="connsiteX1" fmla="*/ 4487804 w 4508184"/>
              <a:gd name="connsiteY1" fmla="*/ 44835 h 7782354"/>
              <a:gd name="connsiteX2" fmla="*/ 4508184 w 4508184"/>
              <a:gd name="connsiteY2" fmla="*/ 48472 h 7782354"/>
              <a:gd name="connsiteX3" fmla="*/ 4508184 w 4508184"/>
              <a:gd name="connsiteY3" fmla="*/ 7733883 h 7782354"/>
              <a:gd name="connsiteX4" fmla="*/ 4487804 w 4508184"/>
              <a:gd name="connsiteY4" fmla="*/ 7737519 h 7782354"/>
              <a:gd name="connsiteX5" fmla="*/ 3894682 w 4508184"/>
              <a:gd name="connsiteY5" fmla="*/ 7782354 h 7782354"/>
              <a:gd name="connsiteX6" fmla="*/ 0 w 4508184"/>
              <a:gd name="connsiteY6" fmla="*/ 3891177 h 7782354"/>
              <a:gd name="connsiteX7" fmla="*/ 3894682 w 4508184"/>
              <a:gd name="connsiteY7" fmla="*/ 0 h 778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184" h="7782354">
                <a:moveTo>
                  <a:pt x="3894682" y="0"/>
                </a:moveTo>
                <a:cubicBezTo>
                  <a:pt x="4096336" y="0"/>
                  <a:pt x="4294410" y="15312"/>
                  <a:pt x="4487804" y="44835"/>
                </a:cubicBezTo>
                <a:lnTo>
                  <a:pt x="4508184" y="48472"/>
                </a:lnTo>
                <a:lnTo>
                  <a:pt x="4508184" y="7733883"/>
                </a:lnTo>
                <a:lnTo>
                  <a:pt x="4487804" y="7737519"/>
                </a:lnTo>
                <a:cubicBezTo>
                  <a:pt x="4294410" y="7767042"/>
                  <a:pt x="4096336" y="7782354"/>
                  <a:pt x="3894682" y="7782354"/>
                </a:cubicBezTo>
                <a:cubicBezTo>
                  <a:pt x="1743710" y="7782354"/>
                  <a:pt x="0" y="6040215"/>
                  <a:pt x="0" y="3891177"/>
                </a:cubicBezTo>
                <a:cubicBezTo>
                  <a:pt x="0" y="1742139"/>
                  <a:pt x="1743710" y="0"/>
                  <a:pt x="3894682"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pic>
        <p:nvPicPr>
          <p:cNvPr id="41" name="Obrázek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8168" y="227185"/>
            <a:ext cx="6667500" cy="1578525"/>
          </a:xfrm>
          <a:prstGeom prst="rect">
            <a:avLst/>
          </a:prstGeom>
        </p:spPr>
      </p:pic>
      <p:sp>
        <p:nvSpPr>
          <p:cNvPr id="32" name="TextovéPole 31"/>
          <p:cNvSpPr txBox="1"/>
          <p:nvPr/>
        </p:nvSpPr>
        <p:spPr>
          <a:xfrm>
            <a:off x="23921713" y="18279215"/>
            <a:ext cx="5930537" cy="400110"/>
          </a:xfrm>
          <a:prstGeom prst="rect">
            <a:avLst/>
          </a:prstGeom>
          <a:noFill/>
        </p:spPr>
        <p:txBody>
          <a:bodyPr wrap="square" rtlCol="0">
            <a:spAutoFit/>
          </a:bodyPr>
          <a:lstStyle/>
          <a:p>
            <a:r>
              <a:rPr lang="cs-CZ" sz="2000" b="1" dirty="0" smtClean="0">
                <a:solidFill>
                  <a:schemeClr val="accent2">
                    <a:lumMod val="50000"/>
                  </a:schemeClr>
                </a:solidFill>
                <a:latin typeface="UTB Berlin Medium" panose="00000600000000000000" pitchFamily="50" charset="-18"/>
              </a:rPr>
              <a:t>REFERENCES</a:t>
            </a:r>
            <a:endParaRPr lang="cs-CZ" sz="2000" b="1" dirty="0">
              <a:solidFill>
                <a:schemeClr val="accent2">
                  <a:lumMod val="50000"/>
                </a:schemeClr>
              </a:solidFill>
              <a:latin typeface="UTB Berlin Medium" panose="00000600000000000000" pitchFamily="50" charset="-18"/>
            </a:endParaRPr>
          </a:p>
        </p:txBody>
      </p:sp>
      <p:graphicFrame>
        <p:nvGraphicFramePr>
          <p:cNvPr id="5" name="Graf 4"/>
          <p:cNvGraphicFramePr/>
          <p:nvPr>
            <p:extLst>
              <p:ext uri="{D42A27DB-BD31-4B8C-83A1-F6EECF244321}">
                <p14:modId xmlns:p14="http://schemas.microsoft.com/office/powerpoint/2010/main" val="3430903817"/>
              </p:ext>
            </p:extLst>
          </p:nvPr>
        </p:nvGraphicFramePr>
        <p:xfrm>
          <a:off x="20567786" y="7613811"/>
          <a:ext cx="4411642" cy="32703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af 18"/>
          <p:cNvGraphicFramePr/>
          <p:nvPr>
            <p:extLst>
              <p:ext uri="{D42A27DB-BD31-4B8C-83A1-F6EECF244321}">
                <p14:modId xmlns:p14="http://schemas.microsoft.com/office/powerpoint/2010/main" val="3978831605"/>
              </p:ext>
            </p:extLst>
          </p:nvPr>
        </p:nvGraphicFramePr>
        <p:xfrm>
          <a:off x="20567786" y="11429799"/>
          <a:ext cx="4598126" cy="3049335"/>
        </p:xfrm>
        <a:graphic>
          <a:graphicData uri="http://schemas.openxmlformats.org/drawingml/2006/chart">
            <c:chart xmlns:c="http://schemas.openxmlformats.org/drawingml/2006/chart" xmlns:r="http://schemas.openxmlformats.org/officeDocument/2006/relationships" r:id="rId7"/>
          </a:graphicData>
        </a:graphic>
      </p:graphicFrame>
      <p:sp>
        <p:nvSpPr>
          <p:cNvPr id="36" name="Obdélník 35"/>
          <p:cNvSpPr/>
          <p:nvPr/>
        </p:nvSpPr>
        <p:spPr>
          <a:xfrm>
            <a:off x="16085411" y="14137782"/>
            <a:ext cx="4482375" cy="307777"/>
          </a:xfrm>
          <a:prstGeom prst="rect">
            <a:avLst/>
          </a:prstGeom>
        </p:spPr>
        <p:txBody>
          <a:bodyPr wrap="square">
            <a:spAutoFit/>
          </a:bodyPr>
          <a:lstStyle/>
          <a:p>
            <a:r>
              <a:rPr lang="en-US" sz="1400" dirty="0">
                <a:solidFill>
                  <a:srgbClr val="000000"/>
                </a:solidFill>
              </a:rPr>
              <a:t>Use illustrations to showcase your data in a visual form.</a:t>
            </a:r>
            <a:endParaRPr lang="cs-CZ" sz="1400" dirty="0"/>
          </a:p>
        </p:txBody>
      </p:sp>
      <p:pic>
        <p:nvPicPr>
          <p:cNvPr id="42" name="Obrázek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74791" y="12302498"/>
            <a:ext cx="3224892" cy="1595001"/>
          </a:xfrm>
          <a:prstGeom prst="rect">
            <a:avLst/>
          </a:prstGeom>
        </p:spPr>
      </p:pic>
      <p:cxnSp>
        <p:nvCxnSpPr>
          <p:cNvPr id="43" name="Přímá spojnice 42"/>
          <p:cNvCxnSpPr/>
          <p:nvPr/>
        </p:nvCxnSpPr>
        <p:spPr>
          <a:xfrm flipH="1">
            <a:off x="15871372" y="16002313"/>
            <a:ext cx="36648" cy="3686052"/>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cxnSp>
        <p:nvCxnSpPr>
          <p:cNvPr id="44" name="Přímá spojnice 43"/>
          <p:cNvCxnSpPr/>
          <p:nvPr/>
        </p:nvCxnSpPr>
        <p:spPr>
          <a:xfrm flipH="1">
            <a:off x="22813857" y="15971707"/>
            <a:ext cx="36648" cy="3686052"/>
          </a:xfrm>
          <a:prstGeom prst="line">
            <a:avLst/>
          </a:prstGeom>
          <a:ln>
            <a:solidFill>
              <a:schemeClr val="accent2">
                <a:lumMod val="50000"/>
              </a:schemeClr>
            </a:solidFill>
          </a:ln>
        </p:spPr>
        <p:style>
          <a:lnRef idx="3">
            <a:schemeClr val="dk1"/>
          </a:lnRef>
          <a:fillRef idx="0">
            <a:schemeClr val="dk1"/>
          </a:fillRef>
          <a:effectRef idx="2">
            <a:schemeClr val="dk1"/>
          </a:effectRef>
          <a:fontRef idx="minor">
            <a:schemeClr val="tx1"/>
          </a:fontRef>
        </p:style>
      </p:cxnSp>
      <p:sp>
        <p:nvSpPr>
          <p:cNvPr id="45" name="Obdélník 44"/>
          <p:cNvSpPr/>
          <p:nvPr/>
        </p:nvSpPr>
        <p:spPr>
          <a:xfrm>
            <a:off x="37918" y="20232404"/>
            <a:ext cx="30275213" cy="1170028"/>
          </a:xfrm>
          <a:prstGeom prst="rect">
            <a:avLst/>
          </a:prstGeom>
          <a:solidFill>
            <a:schemeClr val="bg1">
              <a:alpha val="77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dirty="0"/>
          </a:p>
        </p:txBody>
      </p:sp>
      <p:pic>
        <p:nvPicPr>
          <p:cNvPr id="46" name="Obrázek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0456" y="20359791"/>
            <a:ext cx="2135593" cy="915254"/>
          </a:xfrm>
          <a:prstGeom prst="rect">
            <a:avLst/>
          </a:prstGeom>
        </p:spPr>
      </p:pic>
    </p:spTree>
    <p:extLst>
      <p:ext uri="{BB962C8B-B14F-4D97-AF65-F5344CB8AC3E}">
        <p14:creationId xmlns:p14="http://schemas.microsoft.com/office/powerpoint/2010/main" val="151265063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07f3d65-827b-427f-ae15-2681f1188d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60B6C8487036A47A157D12003B9CBD5" ma:contentTypeVersion="16" ma:contentTypeDescription="Vytvoří nový dokument" ma:contentTypeScope="" ma:versionID="994b53af4d231a339e741ca54f83a39b">
  <xsd:schema xmlns:xsd="http://www.w3.org/2001/XMLSchema" xmlns:xs="http://www.w3.org/2001/XMLSchema" xmlns:p="http://schemas.microsoft.com/office/2006/metadata/properties" xmlns:ns3="407f3d65-827b-427f-ae15-2681f1188d7c" xmlns:ns4="dac0cd9f-0d90-43c1-a39a-3c14a1118513" targetNamespace="http://schemas.microsoft.com/office/2006/metadata/properties" ma:root="true" ma:fieldsID="12accbef246430d0b5f92c6024fd9727" ns3:_="" ns4:_="">
    <xsd:import namespace="407f3d65-827b-427f-ae15-2681f1188d7c"/>
    <xsd:import namespace="dac0cd9f-0d90-43c1-a39a-3c14a11185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f3d65-827b-427f-ae15-2681f1188d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c0cd9f-0d90-43c1-a39a-3c14a1118513"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2014DD-F2D6-40AC-AF49-35384CFB7F79}">
  <ds:schemaRefs>
    <ds:schemaRef ds:uri="http://purl.org/dc/terms/"/>
    <ds:schemaRef ds:uri="http://schemas.microsoft.com/office/2006/metadata/properties"/>
    <ds:schemaRef ds:uri="http://schemas.microsoft.com/office/2006/documentManagement/types"/>
    <ds:schemaRef ds:uri="407f3d65-827b-427f-ae15-2681f1188d7c"/>
    <ds:schemaRef ds:uri="dac0cd9f-0d90-43c1-a39a-3c14a1118513"/>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C7432FD-5D8C-46FA-81DE-3EEBDB1507A1}">
  <ds:schemaRefs>
    <ds:schemaRef ds:uri="http://schemas.microsoft.com/sharepoint/v3/contenttype/forms"/>
  </ds:schemaRefs>
</ds:datastoreItem>
</file>

<file path=customXml/itemProps3.xml><?xml version="1.0" encoding="utf-8"?>
<ds:datastoreItem xmlns:ds="http://schemas.openxmlformats.org/officeDocument/2006/customXml" ds:itemID="{2DDCE09E-282D-4003-87C4-7CD8346C7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f3d65-827b-427f-ae15-2681f1188d7c"/>
    <ds:schemaRef ds:uri="dac0cd9f-0d90-43c1-a39a-3c14a1118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108</TotalTime>
  <Words>393</Words>
  <Application>Microsoft Office PowerPoint</Application>
  <PresentationFormat>Vlastní</PresentationFormat>
  <Paragraphs>30</Paragraphs>
  <Slides>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Arial</vt:lpstr>
      <vt:lpstr>Calibri</vt:lpstr>
      <vt:lpstr>Calibri Light</vt:lpstr>
      <vt:lpstr>UTB Berlin Medium</vt:lpstr>
      <vt:lpstr>YACgEbc43jc 0</vt:lpstr>
      <vt:lpstr>Motiv Office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Polešáková</dc:creator>
  <cp:lastModifiedBy>Hana Polešáková</cp:lastModifiedBy>
  <cp:revision>13</cp:revision>
  <dcterms:created xsi:type="dcterms:W3CDTF">2024-05-27T10:53:45Z</dcterms:created>
  <dcterms:modified xsi:type="dcterms:W3CDTF">2024-05-28T08:23:16Z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0x010100B60B6C8487036A47A157D12003B9CBD5</vt:lpwstr>
  </property>
</Properties>
</file>