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  <p:sldMasterId id="2147484032" r:id="rId5"/>
  </p:sldMasterIdLst>
  <p:notesMasterIdLst>
    <p:notesMasterId r:id="rId18"/>
  </p:notesMasterIdLst>
  <p:handoutMasterIdLst>
    <p:handoutMasterId r:id="rId19"/>
  </p:handoutMasterIdLst>
  <p:sldIdLst>
    <p:sldId id="346" r:id="rId6"/>
    <p:sldId id="386" r:id="rId7"/>
    <p:sldId id="385" r:id="rId8"/>
    <p:sldId id="388" r:id="rId9"/>
    <p:sldId id="384" r:id="rId10"/>
    <p:sldId id="389" r:id="rId11"/>
    <p:sldId id="387" r:id="rId12"/>
    <p:sldId id="379" r:id="rId13"/>
    <p:sldId id="378" r:id="rId14"/>
    <p:sldId id="390" r:id="rId15"/>
    <p:sldId id="391" r:id="rId16"/>
    <p:sldId id="353" r:id="rId17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800"/>
    <a:srgbClr val="E65014"/>
    <a:srgbClr val="46505A"/>
    <a:srgbClr val="080808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85465" autoAdjust="0"/>
  </p:normalViewPr>
  <p:slideViewPr>
    <p:cSldViewPr snapToGrid="0">
      <p:cViewPr varScale="1">
        <p:scale>
          <a:sx n="75" d="100"/>
          <a:sy n="75" d="100"/>
        </p:scale>
        <p:origin x="106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27DB3-119C-4763-B2AE-96945C1DE343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3B3EE-49AA-4ADE-A89D-CDE853EFA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66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přidáno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B3EE-49AA-4ADE-A89D-CDE853EFAEC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99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přidáno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B3EE-49AA-4ADE-A89D-CDE853EFAEC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2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čkrnut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B3EE-49AA-4ADE-A89D-CDE853EFAEC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573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Dovysvetlit</a:t>
            </a:r>
            <a:r>
              <a:rPr lang="cs-CZ" dirty="0" smtClean="0"/>
              <a:t> co je základní výzkum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B3EE-49AA-4ADE-A89D-CDE853EFAEC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25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Dovysvetlit</a:t>
            </a:r>
            <a:r>
              <a:rPr lang="cs-CZ" dirty="0" smtClean="0"/>
              <a:t> co je základní výzkum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B3EE-49AA-4ADE-A89D-CDE853EFAEC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8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0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176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21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31332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18.01.2022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dlarik@utb.cz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2895815"/>
          </a:xfrm>
        </p:spPr>
        <p:txBody>
          <a:bodyPr anchor="ctr">
            <a:normAutofit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Analýza pracovní kapacity AP UTB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356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Jan Kalenda 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>
                <a:solidFill>
                  <a:prstClr val="white"/>
                </a:solidFill>
              </a:rPr>
              <a:t>18. </a:t>
            </a:r>
            <a:r>
              <a:rPr lang="cs-CZ" sz="2800" b="1" dirty="0">
                <a:solidFill>
                  <a:prstClr val="white"/>
                </a:solidFill>
              </a:rPr>
              <a:t>01. 2022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Zlíně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1A0F8-450B-43CC-9D5E-0FB94FB5F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 pracovníků na součásti dle profilu tvůrčí </a:t>
            </a:r>
            <a:r>
              <a:rPr lang="cs-CZ" dirty="0" smtClean="0"/>
              <a:t>činnosti</a:t>
            </a: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CBD660B-F0A4-4919-BA7D-B29B9D269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57804"/>
              </p:ext>
            </p:extLst>
          </p:nvPr>
        </p:nvGraphicFramePr>
        <p:xfrm>
          <a:off x="370703" y="1945818"/>
          <a:ext cx="11273479" cy="4211955"/>
        </p:xfrm>
        <a:graphic>
          <a:graphicData uri="http://schemas.openxmlformats.org/drawingml/2006/table">
            <a:tbl>
              <a:tblPr/>
              <a:tblGrid>
                <a:gridCol w="2329231">
                  <a:extLst>
                    <a:ext uri="{9D8B030D-6E8A-4147-A177-3AD203B41FA5}">
                      <a16:colId xmlns:a16="http://schemas.microsoft.com/office/drawing/2014/main" val="1940375913"/>
                    </a:ext>
                  </a:extLst>
                </a:gridCol>
                <a:gridCol w="1181186">
                  <a:extLst>
                    <a:ext uri="{9D8B030D-6E8A-4147-A177-3AD203B41FA5}">
                      <a16:colId xmlns:a16="http://schemas.microsoft.com/office/drawing/2014/main" val="4229459908"/>
                    </a:ext>
                  </a:extLst>
                </a:gridCol>
                <a:gridCol w="1391920">
                  <a:extLst>
                    <a:ext uri="{9D8B030D-6E8A-4147-A177-3AD203B41FA5}">
                      <a16:colId xmlns:a16="http://schemas.microsoft.com/office/drawing/2014/main" val="1892197586"/>
                    </a:ext>
                  </a:extLst>
                </a:gridCol>
                <a:gridCol w="1239520">
                  <a:extLst>
                    <a:ext uri="{9D8B030D-6E8A-4147-A177-3AD203B41FA5}">
                      <a16:colId xmlns:a16="http://schemas.microsoft.com/office/drawing/2014/main" val="1710167586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745946400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648475634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13286079"/>
                    </a:ext>
                  </a:extLst>
                </a:gridCol>
                <a:gridCol w="1240342">
                  <a:extLst>
                    <a:ext uri="{9D8B030D-6E8A-4147-A177-3AD203B41FA5}">
                      <a16:colId xmlns:a16="http://schemas.microsoft.com/office/drawing/2014/main" val="1991895628"/>
                    </a:ext>
                  </a:extLst>
                </a:gridCol>
              </a:tblGrid>
              <a:tr h="2796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FAI/CEBIA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990981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TČ na úrovni 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66076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0 PB za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publikace/RUV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266052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TČ do 100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918259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méně jak 100 PB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publikace/RUV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67032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TČ nad 400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461660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více jak 400 PB za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publikace/RUV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908219"/>
                  </a:ext>
                </a:extLst>
              </a:tr>
            </a:tbl>
          </a:graphicData>
        </a:graphic>
      </p:graphicFrame>
      <p:sp>
        <p:nvSpPr>
          <p:cNvPr id="3" name="Ovál 2"/>
          <p:cNvSpPr/>
          <p:nvPr/>
        </p:nvSpPr>
        <p:spPr>
          <a:xfrm>
            <a:off x="2743200" y="2225040"/>
            <a:ext cx="1066800" cy="135322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660291" y="2225039"/>
            <a:ext cx="1066800" cy="135322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8004156" y="2225038"/>
            <a:ext cx="1066800" cy="135322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9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2E879-7542-4F91-AB61-7F5C7D2B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TČ v roce 2018 vs. 2021. </a:t>
            </a:r>
            <a:br>
              <a:rPr lang="cs-CZ" dirty="0" smtClean="0"/>
            </a:br>
            <a:r>
              <a:rPr lang="cs-CZ" dirty="0" smtClean="0"/>
              <a:t>Průměry UTB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697642"/>
              </p:ext>
            </p:extLst>
          </p:nvPr>
        </p:nvGraphicFramePr>
        <p:xfrm>
          <a:off x="1215905" y="2464594"/>
          <a:ext cx="9533226" cy="3125016"/>
        </p:xfrm>
        <a:graphic>
          <a:graphicData uri="http://schemas.openxmlformats.org/drawingml/2006/table">
            <a:tbl>
              <a:tblPr/>
              <a:tblGrid>
                <a:gridCol w="5876302">
                  <a:extLst>
                    <a:ext uri="{9D8B030D-6E8A-4147-A177-3AD203B41FA5}">
                      <a16:colId xmlns:a16="http://schemas.microsoft.com/office/drawing/2014/main" val="107798212"/>
                    </a:ext>
                  </a:extLst>
                </a:gridCol>
                <a:gridCol w="1916732">
                  <a:extLst>
                    <a:ext uri="{9D8B030D-6E8A-4147-A177-3AD203B41FA5}">
                      <a16:colId xmlns:a16="http://schemas.microsoft.com/office/drawing/2014/main" val="3019355669"/>
                    </a:ext>
                  </a:extLst>
                </a:gridCol>
                <a:gridCol w="1740192">
                  <a:extLst>
                    <a:ext uri="{9D8B030D-6E8A-4147-A177-3AD203B41FA5}">
                      <a16:colId xmlns:a16="http://schemas.microsoft.com/office/drawing/2014/main" val="1550352410"/>
                    </a:ext>
                  </a:extLst>
                </a:gridCol>
              </a:tblGrid>
              <a:tr h="7553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Charakteristika </a:t>
                      </a:r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tvůrčí činnosti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Procentuální </a:t>
                      </a:r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v roce 2021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Procentuální </a:t>
                      </a:r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v roce 2018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302524"/>
                  </a:ext>
                </a:extLst>
              </a:tr>
              <a:tr h="39339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TČ na úrovni 0 PB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5005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0 PB za </a:t>
                      </a:r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publikace/RUV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0192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TČ do 100 PB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87901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méně jak 100 PB za </a:t>
                      </a:r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publikace/RUV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48492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TČ nad 400 PB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649405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více jak 400 PB za </a:t>
                      </a:r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publikace/RUV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867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7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1220789"/>
            <a:ext cx="7124700" cy="1655763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DĚKUJI VÁM </a:t>
            </a:r>
          </a:p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ZA POZORNOST</a:t>
            </a:r>
            <a:endParaRPr lang="cs-CZ" sz="4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17896" y="4111235"/>
            <a:ext cx="6956213" cy="1371316"/>
          </a:xfrm>
          <a:prstGeom prst="rect">
            <a:avLst/>
          </a:prstGeom>
        </p:spPr>
        <p:txBody>
          <a:bodyPr wrap="square" lIns="91340" tIns="45718" rIns="91340" bIns="45718">
            <a:spAutoFit/>
          </a:bodyPr>
          <a:lstStyle/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srgbClr val="FF7800"/>
                </a:solidFill>
              </a:rPr>
              <a:t>Jan Kalenda</a:t>
            </a:r>
            <a:r>
              <a:rPr lang="en-US" sz="2400" b="1" dirty="0">
                <a:solidFill>
                  <a:srgbClr val="FF7800"/>
                </a:solidFill>
              </a:rPr>
              <a:t>|</a:t>
            </a:r>
            <a:r>
              <a:rPr lang="cs-CZ" sz="2400" b="1" dirty="0">
                <a:solidFill>
                  <a:srgbClr val="FF7800"/>
                </a:solidFill>
              </a:rPr>
              <a:t> </a:t>
            </a:r>
            <a:r>
              <a:rPr lang="cs-CZ" sz="2400" b="1" u="sng" dirty="0">
                <a:solidFill>
                  <a:srgbClr val="FF7800"/>
                </a:solidFill>
              </a:rPr>
              <a:t>kalenda</a:t>
            </a:r>
            <a:r>
              <a:rPr lang="cs-CZ" sz="2400" b="1" u="sng" dirty="0">
                <a:solidFill>
                  <a:srgbClr val="FF7800"/>
                </a:solidFill>
                <a:hlinkClick r:id="rId2"/>
              </a:rPr>
              <a:t>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  <a:p>
            <a:pPr algn="ctr" defTabSz="913267">
              <a:spcBef>
                <a:spcPts val="600"/>
              </a:spcBef>
            </a:pP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prstClr val="white"/>
                </a:solidFill>
                <a:hlinkClick r:id="rId2"/>
              </a:rPr>
              <a:t>prorektor-kvalita@utb.cz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pracovní kapacity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Vychází se SR 07/2021 = Nástroj sledování vývoje pracovní zátěže AP a VP a plnění kritérií TČ.</a:t>
            </a:r>
          </a:p>
          <a:p>
            <a:r>
              <a:rPr lang="cs-CZ" dirty="0" smtClean="0"/>
              <a:t>Souvisí s implementací IS HAP a pravidelnými kariérními pohovory na součástech (alespoň 1x za 2 roky)</a:t>
            </a:r>
          </a:p>
          <a:p>
            <a:r>
              <a:rPr lang="cs-CZ" b="1" dirty="0" smtClean="0"/>
              <a:t>Současný stav analýzy:</a:t>
            </a:r>
          </a:p>
          <a:p>
            <a:pPr lvl="1"/>
            <a:r>
              <a:rPr lang="cs-CZ" dirty="0" smtClean="0"/>
              <a:t>Nedostatky v datech zadaných součástmi – systematické porušování SR 07/2021, stejně jako vnitřních norem součástí.</a:t>
            </a:r>
          </a:p>
          <a:p>
            <a:pPr lvl="1"/>
            <a:r>
              <a:rPr lang="cs-CZ" dirty="0" smtClean="0"/>
              <a:t>Dominantně oblast pedagogiky a třetí role. </a:t>
            </a:r>
          </a:p>
          <a:p>
            <a:pPr lvl="1"/>
            <a:r>
              <a:rPr lang="cs-CZ" dirty="0" smtClean="0"/>
              <a:t>Do konce února dojde k odstranění všech nedostatků součástmi (viz dále).</a:t>
            </a:r>
          </a:p>
          <a:p>
            <a:pPr lvl="1"/>
            <a:r>
              <a:rPr lang="cs-CZ" dirty="0" smtClean="0"/>
              <a:t>V období 04-06 bude pracovní kapacita předmětem kontroly vnitřního auditu.</a:t>
            </a:r>
          </a:p>
          <a:p>
            <a:r>
              <a:rPr lang="cs-CZ" dirty="0" smtClean="0"/>
              <a:t>Analýza se proto dále zaměřuje jen na data za TČ.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1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Pedagogika – část „A“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3095" y="1453836"/>
            <a:ext cx="11073284" cy="5298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Další postup:</a:t>
            </a:r>
          </a:p>
          <a:p>
            <a:r>
              <a:rPr lang="cs-CZ" dirty="0" smtClean="0"/>
              <a:t>Do konce února dojde k odstranění identifikovaných chyb součástmi:</a:t>
            </a:r>
          </a:p>
          <a:p>
            <a:pPr lvl="1"/>
            <a:r>
              <a:rPr lang="cs-CZ" dirty="0" smtClean="0"/>
              <a:t>FMK, FAME a FT v kooperaci s prorektorem Kalendou</a:t>
            </a:r>
          </a:p>
          <a:p>
            <a:pPr lvl="1"/>
            <a:r>
              <a:rPr lang="cs-CZ" dirty="0" smtClean="0"/>
              <a:t>FHS, FLKŘ a FAI v kooperaci s prorektorem Beníčkem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Nejčastější chyby:</a:t>
            </a:r>
          </a:p>
          <a:p>
            <a:r>
              <a:rPr lang="cs-CZ" dirty="0" smtClean="0"/>
              <a:t>Ruční zadání položek je v rozporu s vnitřními normami součásti, respektive SR07/2021.</a:t>
            </a:r>
          </a:p>
          <a:p>
            <a:r>
              <a:rPr lang="cs-CZ" dirty="0" smtClean="0"/>
              <a:t>Systematické překračování limitu 100 PB za fakultní aktivity:</a:t>
            </a:r>
          </a:p>
          <a:p>
            <a:pPr lvl="1"/>
            <a:r>
              <a:rPr lang="cs-CZ" dirty="0" smtClean="0"/>
              <a:t>Zejména FMK, FLKŘ</a:t>
            </a:r>
          </a:p>
          <a:p>
            <a:pPr lvl="1"/>
            <a:r>
              <a:rPr lang="cs-CZ" dirty="0" smtClean="0"/>
              <a:t>Typicky jde o započítávání vedení BC/MGR prací nad limit, aj.</a:t>
            </a:r>
          </a:p>
          <a:p>
            <a:pPr lvl="1"/>
            <a:r>
              <a:rPr lang="cs-CZ" dirty="0" smtClean="0"/>
              <a:t>Dvojí vykazování některých aktivit v části A, C i D.</a:t>
            </a:r>
          </a:p>
          <a:p>
            <a:pPr lvl="1"/>
            <a:r>
              <a:rPr lang="cs-CZ" dirty="0" smtClean="0"/>
              <a:t>Nedělení podílu na přípravě akreditací – vykázáno všemi.</a:t>
            </a:r>
          </a:p>
          <a:p>
            <a:pPr lvl="1"/>
            <a:r>
              <a:rPr lang="cs-CZ" dirty="0" smtClean="0"/>
              <a:t>Nerozvrhovaná bloková výuka</a:t>
            </a:r>
          </a:p>
          <a:p>
            <a:pPr lvl="1"/>
            <a:r>
              <a:rPr lang="cs-CZ" dirty="0" smtClean="0"/>
              <a:t>Vykazovaní </a:t>
            </a:r>
            <a:r>
              <a:rPr lang="cs-CZ" dirty="0"/>
              <a:t>výuky angličtiny – </a:t>
            </a:r>
            <a:r>
              <a:rPr lang="cs-CZ" dirty="0" smtClean="0"/>
              <a:t>odborný </a:t>
            </a:r>
            <a:r>
              <a:rPr lang="cs-CZ" dirty="0"/>
              <a:t>předmět vyučovaný v cizím </a:t>
            </a:r>
            <a:r>
              <a:rPr lang="cs-CZ" dirty="0" smtClean="0"/>
              <a:t>jazyce – </a:t>
            </a:r>
            <a:r>
              <a:rPr lang="cs-CZ" b="1" dirty="0" smtClean="0"/>
              <a:t>vydefinování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8607" y="365125"/>
            <a:ext cx="10339316" cy="1325563"/>
          </a:xfrm>
        </p:spPr>
        <p:txBody>
          <a:bodyPr/>
          <a:lstStyle/>
          <a:p>
            <a:r>
              <a:rPr lang="cs-CZ" dirty="0" smtClean="0"/>
              <a:t>Pedagogika – část „A“ – fakultní 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680" y="1397479"/>
            <a:ext cx="11295017" cy="4779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Body k budoucí korekci:</a:t>
            </a:r>
          </a:p>
          <a:p>
            <a:pPr lvl="1"/>
            <a:r>
              <a:rPr lang="cs-CZ" dirty="0" smtClean="0"/>
              <a:t>započítávání průběžných písemných prací a seminárek (součást předmětu). </a:t>
            </a:r>
          </a:p>
          <a:p>
            <a:pPr lvl="1"/>
            <a:r>
              <a:rPr lang="cs-CZ" dirty="0" smtClean="0"/>
              <a:t>zkoušení a posudky v cizím jazyce - smysluplnost</a:t>
            </a:r>
          </a:p>
          <a:p>
            <a:pPr lvl="1"/>
            <a:r>
              <a:rPr lang="cs-CZ" dirty="0" smtClean="0"/>
              <a:t>aktivity U3V a CŽV by měly figurovat v části „D“ (ostatních činností/U3V). Část „A“ je vyhrazena přímé vzdělávací činnosti.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78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Řídící a organizační činnost – část C.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Časté chyby: </a:t>
            </a:r>
          </a:p>
          <a:p>
            <a:pPr lvl="1"/>
            <a:r>
              <a:rPr lang="cs-CZ" dirty="0" smtClean="0"/>
              <a:t>Překročení maximálního limitu 100 PB.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 smtClean="0"/>
              <a:t>budoucnu bude třeba provést úprava IS HAP, aby zohledňoval  poměrnou dobu výkonu činností.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71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Třetí role – část 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Časté chyby: </a:t>
            </a:r>
          </a:p>
          <a:p>
            <a:pPr lvl="1"/>
            <a:r>
              <a:rPr lang="cs-CZ" dirty="0" smtClean="0"/>
              <a:t>Překročení maximálního limitu 300 PB.</a:t>
            </a:r>
          </a:p>
          <a:p>
            <a:pPr lvl="1"/>
            <a:r>
              <a:rPr lang="cs-CZ" dirty="0" smtClean="0"/>
              <a:t>7x FMK, 2x FLKŘ, 1x CEBIA, 5x FAI, 1x FHS.</a:t>
            </a:r>
          </a:p>
          <a:p>
            <a:pPr lvl="1"/>
            <a:r>
              <a:rPr lang="cs-CZ" dirty="0" smtClean="0"/>
              <a:t>Nedělení bodů mezi organizátory jedné akce. Je vykázáno všemi.</a:t>
            </a:r>
          </a:p>
          <a:p>
            <a:pPr lvl="1"/>
            <a:r>
              <a:rPr lang="cs-CZ" dirty="0" smtClean="0"/>
              <a:t>Vykazování aktivit, které nesouvisí s činností fakulty, ale jsou soukromou záležitostí – </a:t>
            </a:r>
            <a:r>
              <a:rPr lang="cs-CZ" b="1" dirty="0" smtClean="0"/>
              <a:t>nutné vydefinování pravidel pro vykazování ve fakultní normě součásti.</a:t>
            </a:r>
          </a:p>
          <a:p>
            <a:pPr lvl="1"/>
            <a:r>
              <a:rPr lang="cs-CZ" dirty="0" smtClean="0"/>
              <a:t>Duplicity při vykazování propagačních a jiných aktivit v rámci fakultní a rektorátní směrnice.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Tvůrčí činnost – část B.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Výsledky za hodnocené v  AR 2020/2021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992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2E879-7542-4F91-AB61-7F5C7D2B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Tvůrčí činnost: počet pracovníků dle tří úrovní TČ za poslední tři roky </a:t>
            </a:r>
            <a:r>
              <a:rPr lang="cs-CZ" dirty="0" smtClean="0"/>
              <a:t>(2018-2020)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9D0CD46-B33B-4C84-80E8-73A4AA5FA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5601"/>
              </p:ext>
            </p:extLst>
          </p:nvPr>
        </p:nvGraphicFramePr>
        <p:xfrm>
          <a:off x="234776" y="1814709"/>
          <a:ext cx="11722447" cy="4129526"/>
        </p:xfrm>
        <a:graphic>
          <a:graphicData uri="http://schemas.openxmlformats.org/drawingml/2006/table">
            <a:tbl>
              <a:tblPr/>
              <a:tblGrid>
                <a:gridCol w="2421991">
                  <a:extLst>
                    <a:ext uri="{9D8B030D-6E8A-4147-A177-3AD203B41FA5}">
                      <a16:colId xmlns:a16="http://schemas.microsoft.com/office/drawing/2014/main" val="3500063114"/>
                    </a:ext>
                  </a:extLst>
                </a:gridCol>
                <a:gridCol w="1193873">
                  <a:extLst>
                    <a:ext uri="{9D8B030D-6E8A-4147-A177-3AD203B41FA5}">
                      <a16:colId xmlns:a16="http://schemas.microsoft.com/office/drawing/2014/main" val="239148281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650371454"/>
                    </a:ext>
                  </a:extLst>
                </a:gridCol>
                <a:gridCol w="1534160">
                  <a:extLst>
                    <a:ext uri="{9D8B030D-6E8A-4147-A177-3AD203B41FA5}">
                      <a16:colId xmlns:a16="http://schemas.microsoft.com/office/drawing/2014/main" val="1466078209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577665494"/>
                    </a:ext>
                  </a:extLst>
                </a:gridCol>
                <a:gridCol w="1300480">
                  <a:extLst>
                    <a:ext uri="{9D8B030D-6E8A-4147-A177-3AD203B41FA5}">
                      <a16:colId xmlns:a16="http://schemas.microsoft.com/office/drawing/2014/main" val="2485706750"/>
                    </a:ext>
                  </a:extLst>
                </a:gridCol>
                <a:gridCol w="1330960">
                  <a:extLst>
                    <a:ext uri="{9D8B030D-6E8A-4147-A177-3AD203B41FA5}">
                      <a16:colId xmlns:a16="http://schemas.microsoft.com/office/drawing/2014/main" val="244406559"/>
                    </a:ext>
                  </a:extLst>
                </a:gridCol>
                <a:gridCol w="1279063">
                  <a:extLst>
                    <a:ext uri="{9D8B030D-6E8A-4147-A177-3AD203B41FA5}">
                      <a16:colId xmlns:a16="http://schemas.microsoft.com/office/drawing/2014/main" val="2429845679"/>
                    </a:ext>
                  </a:extLst>
                </a:gridCol>
              </a:tblGrid>
              <a:tr h="39026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FAI/CEBIA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483278"/>
                  </a:ext>
                </a:extLst>
              </a:tr>
              <a:tr h="3902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evidovaných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836791"/>
                  </a:ext>
                </a:extLst>
              </a:tr>
              <a:tr h="3902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TČ na úrovni 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213556"/>
                  </a:ext>
                </a:extLst>
              </a:tr>
              <a:tr h="3902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0 PB za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102022"/>
                  </a:ext>
                </a:extLst>
              </a:tr>
              <a:tr h="3902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TČ do 100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934876"/>
                  </a:ext>
                </a:extLst>
              </a:tr>
              <a:tr h="3902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méně jak 100 PB za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656985"/>
                  </a:ext>
                </a:extLst>
              </a:tr>
              <a:tr h="3902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TČ nad 400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519432"/>
                  </a:ext>
                </a:extLst>
              </a:tr>
              <a:tr h="39026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více jak 400 PB za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89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1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1A0F8-450B-43CC-9D5E-0FB94FB5F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 pracovníků na součásti dle profilu tvůrčí </a:t>
            </a:r>
            <a:r>
              <a:rPr lang="cs-CZ" dirty="0" smtClean="0"/>
              <a:t>činnosti</a:t>
            </a: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CBD660B-F0A4-4919-BA7D-B29B9D269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459511"/>
              </p:ext>
            </p:extLst>
          </p:nvPr>
        </p:nvGraphicFramePr>
        <p:xfrm>
          <a:off x="462143" y="1825028"/>
          <a:ext cx="11273479" cy="4211955"/>
        </p:xfrm>
        <a:graphic>
          <a:graphicData uri="http://schemas.openxmlformats.org/drawingml/2006/table">
            <a:tbl>
              <a:tblPr/>
              <a:tblGrid>
                <a:gridCol w="2329231">
                  <a:extLst>
                    <a:ext uri="{9D8B030D-6E8A-4147-A177-3AD203B41FA5}">
                      <a16:colId xmlns:a16="http://schemas.microsoft.com/office/drawing/2014/main" val="1940375913"/>
                    </a:ext>
                  </a:extLst>
                </a:gridCol>
                <a:gridCol w="1181186">
                  <a:extLst>
                    <a:ext uri="{9D8B030D-6E8A-4147-A177-3AD203B41FA5}">
                      <a16:colId xmlns:a16="http://schemas.microsoft.com/office/drawing/2014/main" val="4229459908"/>
                    </a:ext>
                  </a:extLst>
                </a:gridCol>
                <a:gridCol w="1391920">
                  <a:extLst>
                    <a:ext uri="{9D8B030D-6E8A-4147-A177-3AD203B41FA5}">
                      <a16:colId xmlns:a16="http://schemas.microsoft.com/office/drawing/2014/main" val="1892197586"/>
                    </a:ext>
                  </a:extLst>
                </a:gridCol>
                <a:gridCol w="1239520">
                  <a:extLst>
                    <a:ext uri="{9D8B030D-6E8A-4147-A177-3AD203B41FA5}">
                      <a16:colId xmlns:a16="http://schemas.microsoft.com/office/drawing/2014/main" val="1710167586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745946400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648475634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13286079"/>
                    </a:ext>
                  </a:extLst>
                </a:gridCol>
                <a:gridCol w="1240342">
                  <a:extLst>
                    <a:ext uri="{9D8B030D-6E8A-4147-A177-3AD203B41FA5}">
                      <a16:colId xmlns:a16="http://schemas.microsoft.com/office/drawing/2014/main" val="1991895628"/>
                    </a:ext>
                  </a:extLst>
                </a:gridCol>
              </a:tblGrid>
              <a:tr h="2796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FAI/CEBIA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990981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TČ na úrovni 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66076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0 PB za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publikace/RUV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266052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TČ do 100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918259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méně jak 100 PB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publikace/RUV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67032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TČ nad 400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461660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více jak 400 PB za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publikace/RUV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908219"/>
                  </a:ext>
                </a:extLst>
              </a:tr>
            </a:tbl>
          </a:graphicData>
        </a:graphic>
      </p:graphicFrame>
      <p:sp>
        <p:nvSpPr>
          <p:cNvPr id="4" name="Ovál 3"/>
          <p:cNvSpPr/>
          <p:nvPr/>
        </p:nvSpPr>
        <p:spPr>
          <a:xfrm>
            <a:off x="4092147" y="4686020"/>
            <a:ext cx="1066800" cy="1485303"/>
          </a:xfrm>
          <a:prstGeom prst="ellipse">
            <a:avLst/>
          </a:prstGeom>
          <a:noFill/>
          <a:ln w="38100">
            <a:solidFill>
              <a:srgbClr val="FF7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829563" y="4604942"/>
            <a:ext cx="1066800" cy="1576742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425851" y="4686020"/>
            <a:ext cx="1066800" cy="1546828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0572305" y="4781692"/>
            <a:ext cx="1066800" cy="1353223"/>
          </a:xfrm>
          <a:prstGeom prst="ellipse">
            <a:avLst/>
          </a:prstGeom>
          <a:noFill/>
          <a:ln w="38100">
            <a:solidFill>
              <a:srgbClr val="FF7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4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4" ma:contentTypeDescription="Vytvoří nový dokument" ma:contentTypeScope="" ma:versionID="552a93a9bb8ca7c33f98cf0507f9d7d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80fc393f9e0f82f9fa46fe17a73a1d19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FE6F6B-DE5D-4798-B2F0-3C3FC5E7A6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34AFE6-6CEA-4D25-80C0-6C87D7CE06E0}">
  <ds:schemaRefs>
    <ds:schemaRef ds:uri="http://purl.org/dc/elements/1.1/"/>
    <ds:schemaRef ds:uri="b8e1fae8-c9da-4f2e-9a78-1df90a178af4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fc4b360f-9c6e-4c32-a22a-07301f39663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22942F6-C5DA-4359-90D4-DD4B650DF0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6036</TotalTime>
  <Words>952</Words>
  <Application>Microsoft Office PowerPoint</Application>
  <PresentationFormat>Širokoúhlá obrazovka</PresentationFormat>
  <Paragraphs>264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12_Motiv Office</vt:lpstr>
      <vt:lpstr>15_Motiv Office</vt:lpstr>
      <vt:lpstr>Analýza pracovní kapacity AP UTB</vt:lpstr>
      <vt:lpstr>Analýza pracovní kapacity</vt:lpstr>
      <vt:lpstr>Pedagogika – část „A“</vt:lpstr>
      <vt:lpstr>Pedagogika – část „A“ – fakultní směrnice</vt:lpstr>
      <vt:lpstr>Řídící a organizační činnost – část C.</vt:lpstr>
      <vt:lpstr>Třetí role – část D.</vt:lpstr>
      <vt:lpstr>Tvůrčí činnost – část B.</vt:lpstr>
      <vt:lpstr>Tvůrčí činnost: počet pracovníků dle tří úrovní TČ za poslední tři roky (2018-2020)</vt:lpstr>
      <vt:lpstr>Podíl pracovníků na součásti dle profilu tvůrčí činnosti</vt:lpstr>
      <vt:lpstr>Podíl pracovníků na součásti dle profilu tvůrčí činnosti</vt:lpstr>
      <vt:lpstr>Srovnání TČ v roce 2018 vs. 2021.  Průměry UTB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Jan Kalenda</cp:lastModifiedBy>
  <cp:revision>224</cp:revision>
  <cp:lastPrinted>2022-01-17T08:01:19Z</cp:lastPrinted>
  <dcterms:created xsi:type="dcterms:W3CDTF">2019-02-07T16:33:11Z</dcterms:created>
  <dcterms:modified xsi:type="dcterms:W3CDTF">2022-01-18T10:23:48Z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