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60" r:id="rId4"/>
    <p:sldMasterId id="2147484032" r:id="rId5"/>
  </p:sldMasterIdLst>
  <p:notesMasterIdLst>
    <p:notesMasterId r:id="rId18"/>
  </p:notesMasterIdLst>
  <p:handoutMasterIdLst>
    <p:handoutMasterId r:id="rId19"/>
  </p:handoutMasterIdLst>
  <p:sldIdLst>
    <p:sldId id="346" r:id="rId6"/>
    <p:sldId id="386" r:id="rId7"/>
    <p:sldId id="385" r:id="rId8"/>
    <p:sldId id="388" r:id="rId9"/>
    <p:sldId id="384" r:id="rId10"/>
    <p:sldId id="389" r:id="rId11"/>
    <p:sldId id="387" r:id="rId12"/>
    <p:sldId id="379" r:id="rId13"/>
    <p:sldId id="378" r:id="rId14"/>
    <p:sldId id="390" r:id="rId15"/>
    <p:sldId id="391" r:id="rId16"/>
    <p:sldId id="353" r:id="rId17"/>
  </p:sldIdLst>
  <p:sldSz cx="12192000" cy="6858000"/>
  <p:notesSz cx="6797675" cy="9928225"/>
  <p:defaultTextStyle>
    <a:defPPr>
      <a:defRPr lang="cs-CZ"/>
    </a:defPPr>
    <a:lvl1pPr marL="0" algn="l" defTabSz="912791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1pPr>
    <a:lvl2pPr marL="456351" algn="l" defTabSz="912791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2pPr>
    <a:lvl3pPr marL="912791" algn="l" defTabSz="912791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3pPr>
    <a:lvl4pPr marL="1369186" algn="l" defTabSz="912791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4pPr>
    <a:lvl5pPr marL="1825581" algn="l" defTabSz="912791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5pPr>
    <a:lvl6pPr marL="2282022" algn="l" defTabSz="912791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6pPr>
    <a:lvl7pPr marL="2738370" algn="l" defTabSz="912791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7pPr>
    <a:lvl8pPr marL="3194720" algn="l" defTabSz="912791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8pPr>
    <a:lvl9pPr marL="3651071" algn="l" defTabSz="912791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7800"/>
    <a:srgbClr val="E65014"/>
    <a:srgbClr val="46505A"/>
    <a:srgbClr val="080808"/>
    <a:srgbClr val="BECDD2"/>
  </p:clrMru>
  <p:extLst>
    <p:ext uri="{E76CE94A-603C-4142-B9EB-6D1370010A27}">
      <p14:discardImageEditData xmlns:p14="http://schemas.microsoft.com/office/powerpoint/2010/main" val="1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062" autoAdjust="0"/>
    <p:restoredTop sz="85465" autoAdjust="0"/>
  </p:normalViewPr>
  <p:slideViewPr>
    <p:cSldViewPr snapToGrid="0">
      <p:cViewPr varScale="1">
        <p:scale>
          <a:sx n="75" d="100"/>
          <a:sy n="75" d="100"/>
        </p:scale>
        <p:origin x="1066" y="53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23" Type="http://schemas.openxmlformats.org/officeDocument/2006/relationships/tableStyles" Target="tableStyles.xml"/><Relationship Id="rId10" Type="http://schemas.openxmlformats.org/officeDocument/2006/relationships/slide" Target="slides/slide5.xml"/><Relationship Id="rId19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6400" cy="498475"/>
          </a:xfrm>
          <a:prstGeom prst="rect">
            <a:avLst/>
          </a:prstGeom>
        </p:spPr>
        <p:txBody>
          <a:bodyPr vert="horz" lIns="91431" tIns="45716" rIns="91431" bIns="45716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49688" y="1"/>
            <a:ext cx="2946400" cy="498475"/>
          </a:xfrm>
          <a:prstGeom prst="rect">
            <a:avLst/>
          </a:prstGeom>
        </p:spPr>
        <p:txBody>
          <a:bodyPr vert="horz" lIns="91431" tIns="45716" rIns="91431" bIns="45716" rtlCol="0"/>
          <a:lstStyle>
            <a:lvl1pPr algn="r">
              <a:defRPr sz="1200"/>
            </a:lvl1pPr>
          </a:lstStyle>
          <a:p>
            <a:fld id="{C6249783-9EC6-435C-AB1E-EB41F81EE266}" type="datetimeFigureOut">
              <a:rPr lang="cs-CZ" smtClean="0"/>
              <a:t>18.01.2022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429751"/>
            <a:ext cx="2946400" cy="498475"/>
          </a:xfrm>
          <a:prstGeom prst="rect">
            <a:avLst/>
          </a:prstGeom>
        </p:spPr>
        <p:txBody>
          <a:bodyPr vert="horz" lIns="91431" tIns="45716" rIns="91431" bIns="45716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49688" y="9429751"/>
            <a:ext cx="2946400" cy="498475"/>
          </a:xfrm>
          <a:prstGeom prst="rect">
            <a:avLst/>
          </a:prstGeom>
        </p:spPr>
        <p:txBody>
          <a:bodyPr vert="horz" lIns="91431" tIns="45716" rIns="91431" bIns="45716" rtlCol="0" anchor="b"/>
          <a:lstStyle>
            <a:lvl1pPr algn="r">
              <a:defRPr sz="1200"/>
            </a:lvl1pPr>
          </a:lstStyle>
          <a:p>
            <a:fld id="{AD3F33AC-FC3A-475C-8022-863481DABD0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8086289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C127DB3-119C-4763-B2AE-96945C1DE343}" type="datetimeFigureOut">
              <a:rPr lang="cs-CZ" smtClean="0"/>
              <a:t>18.01.2022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450" y="4778375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983B3EE-49AA-4ADE-A89D-CDE853EFAEC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756698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smtClean="0"/>
              <a:t>přidáno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83B3EE-49AA-4ADE-A89D-CDE853EFAEC2}" type="slidenum">
              <a:rPr lang="cs-CZ" smtClean="0"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7499917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smtClean="0"/>
              <a:t>přidáno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83B3EE-49AA-4ADE-A89D-CDE853EFAEC2}" type="slidenum">
              <a:rPr lang="cs-CZ" smtClean="0"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052881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čkrnut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83B3EE-49AA-4ADE-A89D-CDE853EFAEC2}" type="slidenum">
              <a:rPr lang="cs-CZ" smtClean="0"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6057336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Dovysvetlit</a:t>
            </a:r>
            <a:r>
              <a:rPr lang="cs-CZ" dirty="0" smtClean="0"/>
              <a:t> co je základní výzkum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83B3EE-49AA-4ADE-A89D-CDE853EFAEC2}" type="slidenum">
              <a:rPr lang="cs-CZ" smtClean="0"/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1625851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Dovysvetlit</a:t>
            </a:r>
            <a:r>
              <a:rPr lang="cs-CZ" dirty="0" smtClean="0"/>
              <a:t> co je základní výzkum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83B3EE-49AA-4ADE-A89D-CDE853EFAEC2}" type="slidenum">
              <a:rPr lang="cs-CZ" smtClean="0"/>
              <a:t>11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524896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7"/>
            <a:ext cx="9144000" cy="165576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6603" indent="0" algn="ctr">
              <a:buNone/>
              <a:defRPr sz="2000"/>
            </a:lvl2pPr>
            <a:lvl3pPr marL="913267" indent="0" algn="ctr">
              <a:buNone/>
              <a:defRPr sz="1900"/>
            </a:lvl3pPr>
            <a:lvl4pPr marL="1369900" indent="0" algn="ctr">
              <a:buNone/>
              <a:defRPr sz="1600"/>
            </a:lvl4pPr>
            <a:lvl5pPr marL="1826533" indent="0" algn="ctr">
              <a:buNone/>
              <a:defRPr sz="1600"/>
            </a:lvl5pPr>
            <a:lvl6pPr marL="2283198" indent="0" algn="ctr">
              <a:buNone/>
              <a:defRPr sz="1600"/>
            </a:lvl6pPr>
            <a:lvl7pPr marL="2739798" indent="0" algn="ctr">
              <a:buNone/>
              <a:defRPr sz="1600"/>
            </a:lvl7pPr>
            <a:lvl8pPr marL="3196400" indent="0" algn="ctr">
              <a:buNone/>
              <a:defRPr sz="1600"/>
            </a:lvl8pPr>
            <a:lvl9pPr marL="3653003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4D4BC-F9BE-49EF-BCE7-81EE599CAE71}" type="datetimeFigureOut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18.01.2022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950B5-42CD-473A-B680-14E58024D8B7}" type="slidenum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‹#›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58169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4D4BC-F9BE-49EF-BCE7-81EE599CAE71}" type="datetimeFigureOut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18.01.2022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950B5-42CD-473A-B680-14E58024D8B7}" type="slidenum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‹#›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86016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8724902" y="365140"/>
            <a:ext cx="2628900" cy="5811839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838203" y="365140"/>
            <a:ext cx="7734300" cy="5811839"/>
          </a:xfrm>
        </p:spPr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4D4BC-F9BE-49EF-BCE7-81EE599CAE71}" type="datetimeFigureOut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18.01.2022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950B5-42CD-473A-B680-14E58024D8B7}" type="slidenum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‹#›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683195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7"/>
            <a:ext cx="9144000" cy="165576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6603" indent="0" algn="ctr">
              <a:buNone/>
              <a:defRPr sz="2000"/>
            </a:lvl2pPr>
            <a:lvl3pPr marL="913267" indent="0" algn="ctr">
              <a:buNone/>
              <a:defRPr sz="1900"/>
            </a:lvl3pPr>
            <a:lvl4pPr marL="1369900" indent="0" algn="ctr">
              <a:buNone/>
              <a:defRPr sz="1600"/>
            </a:lvl4pPr>
            <a:lvl5pPr marL="1826533" indent="0" algn="ctr">
              <a:buNone/>
              <a:defRPr sz="1600"/>
            </a:lvl5pPr>
            <a:lvl6pPr marL="2283198" indent="0" algn="ctr">
              <a:buNone/>
              <a:defRPr sz="1600"/>
            </a:lvl6pPr>
            <a:lvl7pPr marL="2739798" indent="0" algn="ctr">
              <a:buNone/>
              <a:defRPr sz="1600"/>
            </a:lvl7pPr>
            <a:lvl8pPr marL="3196400" indent="0" algn="ctr">
              <a:buNone/>
              <a:defRPr sz="1600"/>
            </a:lvl8pPr>
            <a:lvl9pPr marL="3653003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4D4BC-F9BE-49EF-BCE7-81EE599CAE71}" type="datetimeFigureOut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18.01.2022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950B5-42CD-473A-B680-14E58024D8B7}" type="slidenum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‹#›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4777394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hasCustomPrompt="1"/>
          </p:nvPr>
        </p:nvSpPr>
        <p:spPr>
          <a:xfrm>
            <a:off x="1014487" y="365125"/>
            <a:ext cx="10339316" cy="1325563"/>
          </a:xfrm>
        </p:spPr>
        <p:txBody>
          <a:bodyPr>
            <a:normAutofit/>
          </a:bodyPr>
          <a:lstStyle>
            <a:lvl1pPr>
              <a:defRPr sz="4000" b="1">
                <a:solidFill>
                  <a:srgbClr val="E65014"/>
                </a:solidFill>
              </a:defRPr>
            </a:lvl1pPr>
          </a:lstStyle>
          <a:p>
            <a:r>
              <a:rPr lang="cs-CZ" dirty="0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14487" y="1825625"/>
            <a:ext cx="10339316" cy="4351339"/>
          </a:xfrm>
        </p:spPr>
        <p:txBody>
          <a:bodyPr/>
          <a:lstStyle>
            <a:lvl1pPr>
              <a:defRPr sz="3200">
                <a:solidFill>
                  <a:srgbClr val="080808"/>
                </a:solidFill>
              </a:defRPr>
            </a:lvl1pPr>
            <a:lvl2pPr>
              <a:defRPr sz="2800">
                <a:solidFill>
                  <a:srgbClr val="080808"/>
                </a:solidFill>
              </a:defRPr>
            </a:lvl2pPr>
            <a:lvl3pPr>
              <a:defRPr sz="2400">
                <a:solidFill>
                  <a:srgbClr val="080808"/>
                </a:solidFill>
              </a:defRPr>
            </a:lvl3pPr>
            <a:lvl4pPr>
              <a:defRPr sz="2000">
                <a:solidFill>
                  <a:srgbClr val="080808"/>
                </a:solidFill>
              </a:defRPr>
            </a:lvl4pPr>
            <a:lvl5pPr>
              <a:defRPr>
                <a:solidFill>
                  <a:srgbClr val="080808"/>
                </a:solidFill>
              </a:defRPr>
            </a:lvl5pPr>
          </a:lstStyle>
          <a:p>
            <a:pPr lvl="0"/>
            <a:r>
              <a:rPr lang="cs-CZ" dirty="0"/>
              <a:t>Upravte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1014487" y="6356352"/>
            <a:ext cx="2566916" cy="365125"/>
          </a:xfrm>
        </p:spPr>
        <p:txBody>
          <a:bodyPr/>
          <a:lstStyle/>
          <a:p>
            <a:fld id="{3EF4D4BC-F9BE-49EF-BCE7-81EE599CAE71}" type="datetimeFigureOut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18.01.2022</a:t>
            </a:fld>
            <a:endParaRPr lang="cs-CZ" dirty="0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950B5-42CD-473A-B680-14E58024D8B7}" type="slidenum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‹#›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275176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1" y="1709805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6603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3267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3pPr>
            <a:lvl4pPr marL="13699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653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31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397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196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300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4D4BC-F9BE-49EF-BCE7-81EE599CAE71}" type="datetimeFigureOut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18.01.2022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950B5-42CD-473A-B680-14E58024D8B7}" type="slidenum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‹#›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930935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1014487" y="1825625"/>
            <a:ext cx="5005316" cy="4351339"/>
          </a:xfrm>
        </p:spPr>
        <p:txBody>
          <a:bodyPr/>
          <a:lstStyle>
            <a:lvl1pPr>
              <a:defRPr>
                <a:solidFill>
                  <a:srgbClr val="080808"/>
                </a:solidFill>
              </a:defRPr>
            </a:lvl1pPr>
            <a:lvl2pPr>
              <a:defRPr>
                <a:solidFill>
                  <a:srgbClr val="080808"/>
                </a:solidFill>
              </a:defRPr>
            </a:lvl2pPr>
            <a:lvl3pPr>
              <a:defRPr>
                <a:solidFill>
                  <a:srgbClr val="080808"/>
                </a:solidFill>
              </a:defRPr>
            </a:lvl3pPr>
            <a:lvl4pPr>
              <a:defRPr>
                <a:solidFill>
                  <a:srgbClr val="080808"/>
                </a:solidFill>
              </a:defRPr>
            </a:lvl4pPr>
            <a:lvl5pPr>
              <a:defRPr>
                <a:solidFill>
                  <a:srgbClr val="080808"/>
                </a:solidFill>
              </a:defRPr>
            </a:lvl5pPr>
          </a:lstStyle>
          <a:p>
            <a:pPr lvl="0"/>
            <a:r>
              <a:rPr lang="cs-CZ" dirty="0"/>
              <a:t>Upravte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9"/>
          </a:xfrm>
        </p:spPr>
        <p:txBody>
          <a:bodyPr/>
          <a:lstStyle>
            <a:lvl1pPr>
              <a:defRPr>
                <a:solidFill>
                  <a:srgbClr val="080808"/>
                </a:solidFill>
              </a:defRPr>
            </a:lvl1pPr>
            <a:lvl2pPr>
              <a:defRPr>
                <a:solidFill>
                  <a:srgbClr val="080808"/>
                </a:solidFill>
              </a:defRPr>
            </a:lvl2pPr>
            <a:lvl3pPr>
              <a:defRPr>
                <a:solidFill>
                  <a:srgbClr val="080808"/>
                </a:solidFill>
              </a:defRPr>
            </a:lvl3pPr>
            <a:lvl4pPr>
              <a:defRPr>
                <a:solidFill>
                  <a:srgbClr val="080808"/>
                </a:solidFill>
              </a:defRPr>
            </a:lvl4pPr>
            <a:lvl5pPr>
              <a:defRPr>
                <a:solidFill>
                  <a:srgbClr val="080808"/>
                </a:solidFill>
              </a:defRPr>
            </a:lvl5pPr>
          </a:lstStyle>
          <a:p>
            <a:pPr lvl="0"/>
            <a:r>
              <a:rPr lang="cs-CZ" dirty="0"/>
              <a:t>Upravte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4D4BC-F9BE-49EF-BCE7-81EE599CAE71}" type="datetimeFigureOut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18.01.2022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950B5-42CD-473A-B680-14E58024D8B7}" type="slidenum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‹#›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9" name="Nadpis 1"/>
          <p:cNvSpPr>
            <a:spLocks noGrp="1"/>
          </p:cNvSpPr>
          <p:nvPr>
            <p:ph type="title" hasCustomPrompt="1"/>
          </p:nvPr>
        </p:nvSpPr>
        <p:spPr>
          <a:xfrm>
            <a:off x="1014487" y="365125"/>
            <a:ext cx="10339316" cy="1325563"/>
          </a:xfrm>
        </p:spPr>
        <p:txBody>
          <a:bodyPr>
            <a:normAutofit/>
          </a:bodyPr>
          <a:lstStyle>
            <a:lvl1pPr>
              <a:defRPr sz="4000" b="1">
                <a:solidFill>
                  <a:srgbClr val="E65014"/>
                </a:solidFill>
              </a:defRPr>
            </a:lvl1pPr>
          </a:lstStyle>
          <a:p>
            <a:r>
              <a:rPr lang="cs-CZ" dirty="0"/>
              <a:t>KLIKNUTÍM LZE UPRAVIT STYL.</a:t>
            </a:r>
          </a:p>
        </p:txBody>
      </p:sp>
    </p:spTree>
    <p:extLst>
      <p:ext uri="{BB962C8B-B14F-4D97-AF65-F5344CB8AC3E}">
        <p14:creationId xmlns:p14="http://schemas.microsoft.com/office/powerpoint/2010/main" val="16917659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6603" indent="0">
              <a:buNone/>
              <a:defRPr sz="2000" b="1"/>
            </a:lvl2pPr>
            <a:lvl3pPr marL="913267" indent="0">
              <a:buNone/>
              <a:defRPr sz="1900" b="1"/>
            </a:lvl3pPr>
            <a:lvl4pPr marL="1369900" indent="0">
              <a:buNone/>
              <a:defRPr sz="1600" b="1"/>
            </a:lvl4pPr>
            <a:lvl5pPr marL="1826533" indent="0">
              <a:buNone/>
              <a:defRPr sz="1600" b="1"/>
            </a:lvl5pPr>
            <a:lvl6pPr marL="2283198" indent="0">
              <a:buNone/>
              <a:defRPr sz="1600" b="1"/>
            </a:lvl6pPr>
            <a:lvl7pPr marL="2739798" indent="0">
              <a:buNone/>
              <a:defRPr sz="1600" b="1"/>
            </a:lvl7pPr>
            <a:lvl8pPr marL="3196400" indent="0">
              <a:buNone/>
              <a:defRPr sz="1600" b="1"/>
            </a:lvl8pPr>
            <a:lvl9pPr marL="3653003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172203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6603" indent="0">
              <a:buNone/>
              <a:defRPr sz="2000" b="1"/>
            </a:lvl2pPr>
            <a:lvl3pPr marL="913267" indent="0">
              <a:buNone/>
              <a:defRPr sz="1900" b="1"/>
            </a:lvl3pPr>
            <a:lvl4pPr marL="1369900" indent="0">
              <a:buNone/>
              <a:defRPr sz="1600" b="1"/>
            </a:lvl4pPr>
            <a:lvl5pPr marL="1826533" indent="0">
              <a:buNone/>
              <a:defRPr sz="1600" b="1"/>
            </a:lvl5pPr>
            <a:lvl6pPr marL="2283198" indent="0">
              <a:buNone/>
              <a:defRPr sz="1600" b="1"/>
            </a:lvl6pPr>
            <a:lvl7pPr marL="2739798" indent="0">
              <a:buNone/>
              <a:defRPr sz="1600" b="1"/>
            </a:lvl7pPr>
            <a:lvl8pPr marL="3196400" indent="0">
              <a:buNone/>
              <a:defRPr sz="1600" b="1"/>
            </a:lvl8pPr>
            <a:lvl9pPr marL="3653003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172203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4D4BC-F9BE-49EF-BCE7-81EE599CAE71}" type="datetimeFigureOut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18.01.2022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950B5-42CD-473A-B680-14E58024D8B7}" type="slidenum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‹#›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0652135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4D4BC-F9BE-49EF-BCE7-81EE599CAE71}" type="datetimeFigureOut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18.01.2022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950B5-42CD-473A-B680-14E58024D8B7}" type="slidenum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‹#›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6" name="Nadpis 1"/>
          <p:cNvSpPr>
            <a:spLocks noGrp="1"/>
          </p:cNvSpPr>
          <p:nvPr>
            <p:ph type="title" hasCustomPrompt="1"/>
          </p:nvPr>
        </p:nvSpPr>
        <p:spPr>
          <a:xfrm>
            <a:off x="1014487" y="365125"/>
            <a:ext cx="10339316" cy="1325563"/>
          </a:xfrm>
        </p:spPr>
        <p:txBody>
          <a:bodyPr>
            <a:normAutofit/>
          </a:bodyPr>
          <a:lstStyle>
            <a:lvl1pPr>
              <a:defRPr sz="4000" b="1">
                <a:solidFill>
                  <a:srgbClr val="E65014"/>
                </a:solidFill>
              </a:defRPr>
            </a:lvl1pPr>
          </a:lstStyle>
          <a:p>
            <a:r>
              <a:rPr lang="cs-CZ" dirty="0"/>
              <a:t>KLIKNUTÍM LZE UPRAVIT STYL.</a:t>
            </a:r>
          </a:p>
        </p:txBody>
      </p:sp>
    </p:spTree>
    <p:extLst>
      <p:ext uri="{BB962C8B-B14F-4D97-AF65-F5344CB8AC3E}">
        <p14:creationId xmlns:p14="http://schemas.microsoft.com/office/powerpoint/2010/main" val="383133231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4D4BC-F9BE-49EF-BCE7-81EE599CAE71}" type="datetimeFigureOut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18.01.2022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950B5-42CD-473A-B680-14E58024D8B7}" type="slidenum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‹#›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6275060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183188" y="987451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3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6603" indent="0">
              <a:buNone/>
              <a:defRPr sz="1500"/>
            </a:lvl2pPr>
            <a:lvl3pPr marL="913267" indent="0">
              <a:buNone/>
              <a:defRPr sz="1200"/>
            </a:lvl3pPr>
            <a:lvl4pPr marL="1369900" indent="0">
              <a:buNone/>
              <a:defRPr sz="1100"/>
            </a:lvl4pPr>
            <a:lvl5pPr marL="1826533" indent="0">
              <a:buNone/>
              <a:defRPr sz="1100"/>
            </a:lvl5pPr>
            <a:lvl6pPr marL="2283198" indent="0">
              <a:buNone/>
              <a:defRPr sz="1100"/>
            </a:lvl6pPr>
            <a:lvl7pPr marL="2739798" indent="0">
              <a:buNone/>
              <a:defRPr sz="1100"/>
            </a:lvl7pPr>
            <a:lvl8pPr marL="3196400" indent="0">
              <a:buNone/>
              <a:defRPr sz="1100"/>
            </a:lvl8pPr>
            <a:lvl9pPr marL="3653003" indent="0">
              <a:buNone/>
              <a:defRPr sz="11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4D4BC-F9BE-49EF-BCE7-81EE599CAE71}" type="datetimeFigureOut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18.01.2022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950B5-42CD-473A-B680-14E58024D8B7}" type="slidenum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‹#›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288128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hasCustomPrompt="1"/>
          </p:nvPr>
        </p:nvSpPr>
        <p:spPr>
          <a:xfrm>
            <a:off x="1014487" y="365125"/>
            <a:ext cx="10339316" cy="1325563"/>
          </a:xfrm>
        </p:spPr>
        <p:txBody>
          <a:bodyPr>
            <a:normAutofit/>
          </a:bodyPr>
          <a:lstStyle>
            <a:lvl1pPr>
              <a:defRPr sz="4000" b="1">
                <a:solidFill>
                  <a:srgbClr val="E65014"/>
                </a:solidFill>
              </a:defRPr>
            </a:lvl1pPr>
          </a:lstStyle>
          <a:p>
            <a:r>
              <a:rPr lang="cs-CZ" dirty="0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14487" y="1825625"/>
            <a:ext cx="10339316" cy="4351339"/>
          </a:xfrm>
        </p:spPr>
        <p:txBody>
          <a:bodyPr/>
          <a:lstStyle>
            <a:lvl1pPr>
              <a:defRPr sz="3200">
                <a:solidFill>
                  <a:srgbClr val="080808"/>
                </a:solidFill>
              </a:defRPr>
            </a:lvl1pPr>
            <a:lvl2pPr>
              <a:defRPr sz="2800">
                <a:solidFill>
                  <a:srgbClr val="080808"/>
                </a:solidFill>
              </a:defRPr>
            </a:lvl2pPr>
            <a:lvl3pPr>
              <a:defRPr sz="2400">
                <a:solidFill>
                  <a:srgbClr val="080808"/>
                </a:solidFill>
              </a:defRPr>
            </a:lvl3pPr>
            <a:lvl4pPr>
              <a:defRPr sz="2000">
                <a:solidFill>
                  <a:srgbClr val="080808"/>
                </a:solidFill>
              </a:defRPr>
            </a:lvl4pPr>
            <a:lvl5pPr>
              <a:defRPr>
                <a:solidFill>
                  <a:srgbClr val="080808"/>
                </a:solidFill>
              </a:defRPr>
            </a:lvl5pPr>
          </a:lstStyle>
          <a:p>
            <a:pPr lvl="0"/>
            <a:r>
              <a:rPr lang="cs-CZ" dirty="0"/>
              <a:t>Upravte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1014487" y="6356352"/>
            <a:ext cx="2566916" cy="365125"/>
          </a:xfrm>
        </p:spPr>
        <p:txBody>
          <a:bodyPr/>
          <a:lstStyle/>
          <a:p>
            <a:fld id="{3EF4D4BC-F9BE-49EF-BCE7-81EE599CAE71}" type="datetimeFigureOut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18.01.2022</a:t>
            </a:fld>
            <a:endParaRPr lang="cs-CZ" dirty="0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950B5-42CD-473A-B680-14E58024D8B7}" type="slidenum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‹#›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8477961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5183188" y="987451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6603" indent="0">
              <a:buNone/>
              <a:defRPr sz="2800"/>
            </a:lvl2pPr>
            <a:lvl3pPr marL="913267" indent="0">
              <a:buNone/>
              <a:defRPr sz="2400"/>
            </a:lvl3pPr>
            <a:lvl4pPr marL="1369900" indent="0">
              <a:buNone/>
              <a:defRPr sz="2000"/>
            </a:lvl4pPr>
            <a:lvl5pPr marL="1826533" indent="0">
              <a:buNone/>
              <a:defRPr sz="2000"/>
            </a:lvl5pPr>
            <a:lvl6pPr marL="2283198" indent="0">
              <a:buNone/>
              <a:defRPr sz="2000"/>
            </a:lvl6pPr>
            <a:lvl7pPr marL="2739798" indent="0">
              <a:buNone/>
              <a:defRPr sz="2000"/>
            </a:lvl7pPr>
            <a:lvl8pPr marL="3196400" indent="0">
              <a:buNone/>
              <a:defRPr sz="2000"/>
            </a:lvl8pPr>
            <a:lvl9pPr marL="3653003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3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6603" indent="0">
              <a:buNone/>
              <a:defRPr sz="1500"/>
            </a:lvl2pPr>
            <a:lvl3pPr marL="913267" indent="0">
              <a:buNone/>
              <a:defRPr sz="1200"/>
            </a:lvl3pPr>
            <a:lvl4pPr marL="1369900" indent="0">
              <a:buNone/>
              <a:defRPr sz="1100"/>
            </a:lvl4pPr>
            <a:lvl5pPr marL="1826533" indent="0">
              <a:buNone/>
              <a:defRPr sz="1100"/>
            </a:lvl5pPr>
            <a:lvl6pPr marL="2283198" indent="0">
              <a:buNone/>
              <a:defRPr sz="1100"/>
            </a:lvl6pPr>
            <a:lvl7pPr marL="2739798" indent="0">
              <a:buNone/>
              <a:defRPr sz="1100"/>
            </a:lvl7pPr>
            <a:lvl8pPr marL="3196400" indent="0">
              <a:buNone/>
              <a:defRPr sz="1100"/>
            </a:lvl8pPr>
            <a:lvl9pPr marL="3653003" indent="0">
              <a:buNone/>
              <a:defRPr sz="11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4D4BC-F9BE-49EF-BCE7-81EE599CAE71}" type="datetimeFigureOut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18.01.2022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950B5-42CD-473A-B680-14E58024D8B7}" type="slidenum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‹#›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4378472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4D4BC-F9BE-49EF-BCE7-81EE599CAE71}" type="datetimeFigureOut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18.01.2022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950B5-42CD-473A-B680-14E58024D8B7}" type="slidenum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‹#›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016801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8724902" y="365140"/>
            <a:ext cx="2628900" cy="5811839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838203" y="365140"/>
            <a:ext cx="7734300" cy="5811839"/>
          </a:xfrm>
        </p:spPr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4D4BC-F9BE-49EF-BCE7-81EE599CAE71}" type="datetimeFigureOut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18.01.2022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950B5-42CD-473A-B680-14E58024D8B7}" type="slidenum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‹#›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046595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1" y="1709805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6603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3267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3pPr>
            <a:lvl4pPr marL="13699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653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31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397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196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300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4D4BC-F9BE-49EF-BCE7-81EE599CAE71}" type="datetimeFigureOut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18.01.2022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950B5-42CD-473A-B680-14E58024D8B7}" type="slidenum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‹#›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20707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1014487" y="1825625"/>
            <a:ext cx="5005316" cy="4351339"/>
          </a:xfrm>
        </p:spPr>
        <p:txBody>
          <a:bodyPr/>
          <a:lstStyle>
            <a:lvl1pPr>
              <a:defRPr>
                <a:solidFill>
                  <a:srgbClr val="080808"/>
                </a:solidFill>
              </a:defRPr>
            </a:lvl1pPr>
            <a:lvl2pPr>
              <a:defRPr>
                <a:solidFill>
                  <a:srgbClr val="080808"/>
                </a:solidFill>
              </a:defRPr>
            </a:lvl2pPr>
            <a:lvl3pPr>
              <a:defRPr>
                <a:solidFill>
                  <a:srgbClr val="080808"/>
                </a:solidFill>
              </a:defRPr>
            </a:lvl3pPr>
            <a:lvl4pPr>
              <a:defRPr>
                <a:solidFill>
                  <a:srgbClr val="080808"/>
                </a:solidFill>
              </a:defRPr>
            </a:lvl4pPr>
            <a:lvl5pPr>
              <a:defRPr>
                <a:solidFill>
                  <a:srgbClr val="080808"/>
                </a:solidFill>
              </a:defRPr>
            </a:lvl5pPr>
          </a:lstStyle>
          <a:p>
            <a:pPr lvl="0"/>
            <a:r>
              <a:rPr lang="cs-CZ" dirty="0"/>
              <a:t>Upravte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9"/>
          </a:xfrm>
        </p:spPr>
        <p:txBody>
          <a:bodyPr/>
          <a:lstStyle>
            <a:lvl1pPr>
              <a:defRPr>
                <a:solidFill>
                  <a:srgbClr val="080808"/>
                </a:solidFill>
              </a:defRPr>
            </a:lvl1pPr>
            <a:lvl2pPr>
              <a:defRPr>
                <a:solidFill>
                  <a:srgbClr val="080808"/>
                </a:solidFill>
              </a:defRPr>
            </a:lvl2pPr>
            <a:lvl3pPr>
              <a:defRPr>
                <a:solidFill>
                  <a:srgbClr val="080808"/>
                </a:solidFill>
              </a:defRPr>
            </a:lvl3pPr>
            <a:lvl4pPr>
              <a:defRPr>
                <a:solidFill>
                  <a:srgbClr val="080808"/>
                </a:solidFill>
              </a:defRPr>
            </a:lvl4pPr>
            <a:lvl5pPr>
              <a:defRPr>
                <a:solidFill>
                  <a:srgbClr val="080808"/>
                </a:solidFill>
              </a:defRPr>
            </a:lvl5pPr>
          </a:lstStyle>
          <a:p>
            <a:pPr lvl="0"/>
            <a:r>
              <a:rPr lang="cs-CZ" dirty="0"/>
              <a:t>Upravte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4D4BC-F9BE-49EF-BCE7-81EE599CAE71}" type="datetimeFigureOut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18.01.2022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950B5-42CD-473A-B680-14E58024D8B7}" type="slidenum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‹#›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9" name="Nadpis 1"/>
          <p:cNvSpPr>
            <a:spLocks noGrp="1"/>
          </p:cNvSpPr>
          <p:nvPr>
            <p:ph type="title" hasCustomPrompt="1"/>
          </p:nvPr>
        </p:nvSpPr>
        <p:spPr>
          <a:xfrm>
            <a:off x="1014487" y="365125"/>
            <a:ext cx="10339316" cy="1325563"/>
          </a:xfrm>
        </p:spPr>
        <p:txBody>
          <a:bodyPr>
            <a:normAutofit/>
          </a:bodyPr>
          <a:lstStyle>
            <a:lvl1pPr>
              <a:defRPr sz="4000" b="1">
                <a:solidFill>
                  <a:srgbClr val="E65014"/>
                </a:solidFill>
              </a:defRPr>
            </a:lvl1pPr>
          </a:lstStyle>
          <a:p>
            <a:r>
              <a:rPr lang="cs-CZ" dirty="0"/>
              <a:t>KLIKNUTÍM LZE UPRAVIT STYL.</a:t>
            </a:r>
          </a:p>
        </p:txBody>
      </p:sp>
    </p:spTree>
    <p:extLst>
      <p:ext uri="{BB962C8B-B14F-4D97-AF65-F5344CB8AC3E}">
        <p14:creationId xmlns:p14="http://schemas.microsoft.com/office/powerpoint/2010/main" val="15015428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6603" indent="0">
              <a:buNone/>
              <a:defRPr sz="2000" b="1"/>
            </a:lvl2pPr>
            <a:lvl3pPr marL="913267" indent="0">
              <a:buNone/>
              <a:defRPr sz="1900" b="1"/>
            </a:lvl3pPr>
            <a:lvl4pPr marL="1369900" indent="0">
              <a:buNone/>
              <a:defRPr sz="1600" b="1"/>
            </a:lvl4pPr>
            <a:lvl5pPr marL="1826533" indent="0">
              <a:buNone/>
              <a:defRPr sz="1600" b="1"/>
            </a:lvl5pPr>
            <a:lvl6pPr marL="2283198" indent="0">
              <a:buNone/>
              <a:defRPr sz="1600" b="1"/>
            </a:lvl6pPr>
            <a:lvl7pPr marL="2739798" indent="0">
              <a:buNone/>
              <a:defRPr sz="1600" b="1"/>
            </a:lvl7pPr>
            <a:lvl8pPr marL="3196400" indent="0">
              <a:buNone/>
              <a:defRPr sz="1600" b="1"/>
            </a:lvl8pPr>
            <a:lvl9pPr marL="3653003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172203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6603" indent="0">
              <a:buNone/>
              <a:defRPr sz="2000" b="1"/>
            </a:lvl2pPr>
            <a:lvl3pPr marL="913267" indent="0">
              <a:buNone/>
              <a:defRPr sz="1900" b="1"/>
            </a:lvl3pPr>
            <a:lvl4pPr marL="1369900" indent="0">
              <a:buNone/>
              <a:defRPr sz="1600" b="1"/>
            </a:lvl4pPr>
            <a:lvl5pPr marL="1826533" indent="0">
              <a:buNone/>
              <a:defRPr sz="1600" b="1"/>
            </a:lvl5pPr>
            <a:lvl6pPr marL="2283198" indent="0">
              <a:buNone/>
              <a:defRPr sz="1600" b="1"/>
            </a:lvl6pPr>
            <a:lvl7pPr marL="2739798" indent="0">
              <a:buNone/>
              <a:defRPr sz="1600" b="1"/>
            </a:lvl7pPr>
            <a:lvl8pPr marL="3196400" indent="0">
              <a:buNone/>
              <a:defRPr sz="1600" b="1"/>
            </a:lvl8pPr>
            <a:lvl9pPr marL="3653003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172203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4D4BC-F9BE-49EF-BCE7-81EE599CAE71}" type="datetimeFigureOut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18.01.2022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950B5-42CD-473A-B680-14E58024D8B7}" type="slidenum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‹#›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79497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4D4BC-F9BE-49EF-BCE7-81EE599CAE71}" type="datetimeFigureOut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18.01.2022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950B5-42CD-473A-B680-14E58024D8B7}" type="slidenum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‹#›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6" name="Nadpis 1"/>
          <p:cNvSpPr>
            <a:spLocks noGrp="1"/>
          </p:cNvSpPr>
          <p:nvPr>
            <p:ph type="title" hasCustomPrompt="1"/>
          </p:nvPr>
        </p:nvSpPr>
        <p:spPr>
          <a:xfrm>
            <a:off x="1014487" y="365125"/>
            <a:ext cx="10339316" cy="1325563"/>
          </a:xfrm>
        </p:spPr>
        <p:txBody>
          <a:bodyPr>
            <a:normAutofit/>
          </a:bodyPr>
          <a:lstStyle>
            <a:lvl1pPr>
              <a:defRPr sz="4000" b="1">
                <a:solidFill>
                  <a:srgbClr val="E65014"/>
                </a:solidFill>
              </a:defRPr>
            </a:lvl1pPr>
          </a:lstStyle>
          <a:p>
            <a:r>
              <a:rPr lang="cs-CZ" dirty="0"/>
              <a:t>KLIKNUTÍM LZE UPRAVIT STYL.</a:t>
            </a:r>
          </a:p>
        </p:txBody>
      </p:sp>
    </p:spTree>
    <p:extLst>
      <p:ext uri="{BB962C8B-B14F-4D97-AF65-F5344CB8AC3E}">
        <p14:creationId xmlns:p14="http://schemas.microsoft.com/office/powerpoint/2010/main" val="9177937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4D4BC-F9BE-49EF-BCE7-81EE599CAE71}" type="datetimeFigureOut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18.01.2022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950B5-42CD-473A-B680-14E58024D8B7}" type="slidenum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‹#›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53848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183188" y="987451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3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6603" indent="0">
              <a:buNone/>
              <a:defRPr sz="1500"/>
            </a:lvl2pPr>
            <a:lvl3pPr marL="913267" indent="0">
              <a:buNone/>
              <a:defRPr sz="1200"/>
            </a:lvl3pPr>
            <a:lvl4pPr marL="1369900" indent="0">
              <a:buNone/>
              <a:defRPr sz="1100"/>
            </a:lvl4pPr>
            <a:lvl5pPr marL="1826533" indent="0">
              <a:buNone/>
              <a:defRPr sz="1100"/>
            </a:lvl5pPr>
            <a:lvl6pPr marL="2283198" indent="0">
              <a:buNone/>
              <a:defRPr sz="1100"/>
            </a:lvl6pPr>
            <a:lvl7pPr marL="2739798" indent="0">
              <a:buNone/>
              <a:defRPr sz="1100"/>
            </a:lvl7pPr>
            <a:lvl8pPr marL="3196400" indent="0">
              <a:buNone/>
              <a:defRPr sz="1100"/>
            </a:lvl8pPr>
            <a:lvl9pPr marL="3653003" indent="0">
              <a:buNone/>
              <a:defRPr sz="11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4D4BC-F9BE-49EF-BCE7-81EE599CAE71}" type="datetimeFigureOut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18.01.2022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950B5-42CD-473A-B680-14E58024D8B7}" type="slidenum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‹#›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13144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5183188" y="987451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6603" indent="0">
              <a:buNone/>
              <a:defRPr sz="2800"/>
            </a:lvl2pPr>
            <a:lvl3pPr marL="913267" indent="0">
              <a:buNone/>
              <a:defRPr sz="2400"/>
            </a:lvl3pPr>
            <a:lvl4pPr marL="1369900" indent="0">
              <a:buNone/>
              <a:defRPr sz="2000"/>
            </a:lvl4pPr>
            <a:lvl5pPr marL="1826533" indent="0">
              <a:buNone/>
              <a:defRPr sz="2000"/>
            </a:lvl5pPr>
            <a:lvl6pPr marL="2283198" indent="0">
              <a:buNone/>
              <a:defRPr sz="2000"/>
            </a:lvl6pPr>
            <a:lvl7pPr marL="2739798" indent="0">
              <a:buNone/>
              <a:defRPr sz="2000"/>
            </a:lvl7pPr>
            <a:lvl8pPr marL="3196400" indent="0">
              <a:buNone/>
              <a:defRPr sz="2000"/>
            </a:lvl8pPr>
            <a:lvl9pPr marL="3653003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3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6603" indent="0">
              <a:buNone/>
              <a:defRPr sz="1500"/>
            </a:lvl2pPr>
            <a:lvl3pPr marL="913267" indent="0">
              <a:buNone/>
              <a:defRPr sz="1200"/>
            </a:lvl3pPr>
            <a:lvl4pPr marL="1369900" indent="0">
              <a:buNone/>
              <a:defRPr sz="1100"/>
            </a:lvl4pPr>
            <a:lvl5pPr marL="1826533" indent="0">
              <a:buNone/>
              <a:defRPr sz="1100"/>
            </a:lvl5pPr>
            <a:lvl6pPr marL="2283198" indent="0">
              <a:buNone/>
              <a:defRPr sz="1100"/>
            </a:lvl6pPr>
            <a:lvl7pPr marL="2739798" indent="0">
              <a:buNone/>
              <a:defRPr sz="1100"/>
            </a:lvl7pPr>
            <a:lvl8pPr marL="3196400" indent="0">
              <a:buNone/>
              <a:defRPr sz="1100"/>
            </a:lvl8pPr>
            <a:lvl9pPr marL="3653003" indent="0">
              <a:buNone/>
              <a:defRPr sz="11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4D4BC-F9BE-49EF-BCE7-81EE599CAE71}" type="datetimeFigureOut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18.01.2022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950B5-42CD-473A-B680-14E58024D8B7}" type="slidenum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‹#›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32965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340" tIns="45718" rIns="91340" bIns="45718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9"/>
          </a:xfrm>
          <a:prstGeom prst="rect">
            <a:avLst/>
          </a:prstGeom>
        </p:spPr>
        <p:txBody>
          <a:bodyPr vert="horz" lIns="91340" tIns="45718" rIns="91340" bIns="45718" rtlCol="0"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340" tIns="45718" rIns="91340" bIns="45718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3267"/>
            <a:fld id="{3EF4D4BC-F9BE-49EF-BCE7-81EE599CAE71}" type="datetimeFigureOut">
              <a:rPr lang="cs-CZ" smtClean="0">
                <a:solidFill>
                  <a:srgbClr val="46505A">
                    <a:tint val="75000"/>
                  </a:srgbClr>
                </a:solidFill>
              </a:rPr>
              <a:pPr defTabSz="913267"/>
              <a:t>18.01.2022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340" tIns="45718" rIns="91340" bIns="45718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3267"/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340" tIns="45718" rIns="91340" bIns="45718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3267"/>
            <a:fld id="{982950B5-42CD-473A-B680-14E58024D8B7}" type="slidenum">
              <a:rPr lang="cs-CZ" smtClean="0">
                <a:solidFill>
                  <a:srgbClr val="46505A">
                    <a:tint val="75000"/>
                  </a:srgbClr>
                </a:solidFill>
              </a:rPr>
              <a:pPr defTabSz="913267"/>
              <a:t>‹#›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93254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61" r:id="rId1"/>
    <p:sldLayoutId id="2147483962" r:id="rId2"/>
    <p:sldLayoutId id="2147483963" r:id="rId3"/>
    <p:sldLayoutId id="2147483964" r:id="rId4"/>
    <p:sldLayoutId id="2147483965" r:id="rId5"/>
    <p:sldLayoutId id="2147483966" r:id="rId6"/>
    <p:sldLayoutId id="2147483967" r:id="rId7"/>
    <p:sldLayoutId id="2147483968" r:id="rId8"/>
    <p:sldLayoutId id="2147483969" r:id="rId9"/>
    <p:sldLayoutId id="2147483970" r:id="rId10"/>
    <p:sldLayoutId id="2147483971" r:id="rId11"/>
  </p:sldLayoutIdLst>
  <p:txStyles>
    <p:titleStyle>
      <a:lvl1pPr algn="l" defTabSz="913267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333" indent="-228333" algn="l" defTabSz="913267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4998" indent="-228333" algn="l" defTabSz="91326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1598" indent="-228333" algn="l" defTabSz="91326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98200" indent="-228333" algn="l" defTabSz="91326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2054803" indent="-228333" algn="l" defTabSz="91326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511467" indent="-228333" algn="l" defTabSz="91326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968100" indent="-228333" algn="l" defTabSz="91326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424733" indent="-228333" algn="l" defTabSz="91326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881398" indent="-228333" algn="l" defTabSz="91326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3267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56603" algn="l" defTabSz="913267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13267" algn="l" defTabSz="913267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369900" algn="l" defTabSz="913267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826533" algn="l" defTabSz="913267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283198" algn="l" defTabSz="913267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739798" algn="l" defTabSz="913267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196400" algn="l" defTabSz="913267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653003" algn="l" defTabSz="913267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340" tIns="45718" rIns="91340" bIns="45718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9"/>
          </a:xfrm>
          <a:prstGeom prst="rect">
            <a:avLst/>
          </a:prstGeom>
        </p:spPr>
        <p:txBody>
          <a:bodyPr vert="horz" lIns="91340" tIns="45718" rIns="91340" bIns="45718" rtlCol="0"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340" tIns="45718" rIns="91340" bIns="45718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3267"/>
            <a:fld id="{3EF4D4BC-F9BE-49EF-BCE7-81EE599CAE71}" type="datetimeFigureOut">
              <a:rPr lang="cs-CZ" smtClean="0">
                <a:solidFill>
                  <a:srgbClr val="46505A">
                    <a:tint val="75000"/>
                  </a:srgbClr>
                </a:solidFill>
              </a:rPr>
              <a:pPr defTabSz="913267"/>
              <a:t>18.01.2022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340" tIns="45718" rIns="91340" bIns="45718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3267"/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340" tIns="45718" rIns="91340" bIns="45718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3267"/>
            <a:fld id="{982950B5-42CD-473A-B680-14E58024D8B7}" type="slidenum">
              <a:rPr lang="cs-CZ" smtClean="0">
                <a:solidFill>
                  <a:srgbClr val="46505A">
                    <a:tint val="75000"/>
                  </a:srgbClr>
                </a:solidFill>
              </a:rPr>
              <a:pPr defTabSz="913267"/>
              <a:t>‹#›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60367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33" r:id="rId1"/>
    <p:sldLayoutId id="2147484034" r:id="rId2"/>
    <p:sldLayoutId id="2147484035" r:id="rId3"/>
    <p:sldLayoutId id="2147484036" r:id="rId4"/>
    <p:sldLayoutId id="2147484037" r:id="rId5"/>
    <p:sldLayoutId id="2147484038" r:id="rId6"/>
    <p:sldLayoutId id="2147484039" r:id="rId7"/>
    <p:sldLayoutId id="2147484040" r:id="rId8"/>
    <p:sldLayoutId id="2147484041" r:id="rId9"/>
    <p:sldLayoutId id="2147484042" r:id="rId10"/>
    <p:sldLayoutId id="2147484043" r:id="rId11"/>
  </p:sldLayoutIdLst>
  <p:txStyles>
    <p:titleStyle>
      <a:lvl1pPr algn="l" defTabSz="913267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333" indent="-228333" algn="l" defTabSz="913267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4998" indent="-228333" algn="l" defTabSz="91326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1598" indent="-228333" algn="l" defTabSz="91326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98200" indent="-228333" algn="l" defTabSz="91326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2054803" indent="-228333" algn="l" defTabSz="91326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511467" indent="-228333" algn="l" defTabSz="91326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968100" indent="-228333" algn="l" defTabSz="91326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424733" indent="-228333" algn="l" defTabSz="91326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881398" indent="-228333" algn="l" defTabSz="91326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3267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56603" algn="l" defTabSz="913267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13267" algn="l" defTabSz="913267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369900" algn="l" defTabSz="913267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826533" algn="l" defTabSz="913267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283198" algn="l" defTabSz="913267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739798" algn="l" defTabSz="913267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196400" algn="l" defTabSz="913267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653003" algn="l" defTabSz="913267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mailto:sedlarik@utb.cz" TargetMode="Externa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78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904875" y="614152"/>
            <a:ext cx="10401300" cy="2895815"/>
          </a:xfrm>
        </p:spPr>
        <p:txBody>
          <a:bodyPr anchor="ctr">
            <a:normAutofit/>
          </a:bodyPr>
          <a:lstStyle/>
          <a:p>
            <a:r>
              <a:rPr lang="cs-CZ" sz="7200" b="1" dirty="0">
                <a:solidFill>
                  <a:schemeClr val="bg1"/>
                </a:solidFill>
              </a:rPr>
              <a:t>Analýza pracovní kapacity AP UTB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4134356"/>
            <a:ext cx="9144000" cy="606023"/>
          </a:xfrm>
        </p:spPr>
        <p:txBody>
          <a:bodyPr>
            <a:normAutofit lnSpcReduction="10000"/>
          </a:bodyPr>
          <a:lstStyle/>
          <a:p>
            <a:r>
              <a:rPr lang="cs-CZ" sz="4000" b="1" dirty="0">
                <a:solidFill>
                  <a:schemeClr val="bg1"/>
                </a:solidFill>
              </a:rPr>
              <a:t>Jan Kalenda </a:t>
            </a:r>
          </a:p>
        </p:txBody>
      </p:sp>
      <p:sp>
        <p:nvSpPr>
          <p:cNvPr id="6" name="Podnadpis 2"/>
          <p:cNvSpPr txBox="1">
            <a:spLocks/>
          </p:cNvSpPr>
          <p:nvPr/>
        </p:nvSpPr>
        <p:spPr>
          <a:xfrm>
            <a:off x="1524000" y="4986166"/>
            <a:ext cx="9144000" cy="606023"/>
          </a:xfrm>
          <a:prstGeom prst="rect">
            <a:avLst/>
          </a:prstGeom>
        </p:spPr>
        <p:txBody>
          <a:bodyPr vert="horz" lIns="91340" tIns="45718" rIns="91340" bIns="45718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sz="2800" b="1" dirty="0" smtClean="0">
                <a:solidFill>
                  <a:prstClr val="white"/>
                </a:solidFill>
              </a:rPr>
              <a:t>18. </a:t>
            </a:r>
            <a:r>
              <a:rPr lang="cs-CZ" sz="2800" b="1" dirty="0">
                <a:solidFill>
                  <a:prstClr val="white"/>
                </a:solidFill>
              </a:rPr>
              <a:t>01. 2022 </a:t>
            </a:r>
            <a:r>
              <a:rPr lang="en-US" sz="2800" b="1" dirty="0">
                <a:solidFill>
                  <a:prstClr val="white"/>
                </a:solidFill>
              </a:rPr>
              <a:t>|</a:t>
            </a:r>
            <a:r>
              <a:rPr lang="cs-CZ" sz="2800" b="1" dirty="0">
                <a:solidFill>
                  <a:prstClr val="white"/>
                </a:solidFill>
              </a:rPr>
              <a:t> UTB ve Zlíně</a:t>
            </a:r>
          </a:p>
        </p:txBody>
      </p:sp>
      <p:pic>
        <p:nvPicPr>
          <p:cNvPr id="12" name="Obrázek 1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56000" y="5837967"/>
            <a:ext cx="2880000" cy="6818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89626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171A0F8-450B-43CC-9D5E-0FB94FB5F7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Podíl pracovníků na součásti dle profilu tvůrčí </a:t>
            </a:r>
            <a:r>
              <a:rPr lang="cs-CZ" dirty="0" smtClean="0"/>
              <a:t>činnosti</a:t>
            </a:r>
            <a:endParaRPr lang="cs-CZ" dirty="0"/>
          </a:p>
        </p:txBody>
      </p:sp>
      <p:graphicFrame>
        <p:nvGraphicFramePr>
          <p:cNvPr id="5" name="Tabulka 4">
            <a:extLst>
              <a:ext uri="{FF2B5EF4-FFF2-40B4-BE49-F238E27FC236}">
                <a16:creationId xmlns:a16="http://schemas.microsoft.com/office/drawing/2014/main" id="{7CBD660B-F0A4-4919-BA7D-B29B9D2699F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8357804"/>
              </p:ext>
            </p:extLst>
          </p:nvPr>
        </p:nvGraphicFramePr>
        <p:xfrm>
          <a:off x="370703" y="1945818"/>
          <a:ext cx="11273479" cy="4211955"/>
        </p:xfrm>
        <a:graphic>
          <a:graphicData uri="http://schemas.openxmlformats.org/drawingml/2006/table">
            <a:tbl>
              <a:tblPr/>
              <a:tblGrid>
                <a:gridCol w="2329231">
                  <a:extLst>
                    <a:ext uri="{9D8B030D-6E8A-4147-A177-3AD203B41FA5}">
                      <a16:colId xmlns:a16="http://schemas.microsoft.com/office/drawing/2014/main" val="1940375913"/>
                    </a:ext>
                  </a:extLst>
                </a:gridCol>
                <a:gridCol w="1181186">
                  <a:extLst>
                    <a:ext uri="{9D8B030D-6E8A-4147-A177-3AD203B41FA5}">
                      <a16:colId xmlns:a16="http://schemas.microsoft.com/office/drawing/2014/main" val="4229459908"/>
                    </a:ext>
                  </a:extLst>
                </a:gridCol>
                <a:gridCol w="1391920">
                  <a:extLst>
                    <a:ext uri="{9D8B030D-6E8A-4147-A177-3AD203B41FA5}">
                      <a16:colId xmlns:a16="http://schemas.microsoft.com/office/drawing/2014/main" val="1892197586"/>
                    </a:ext>
                  </a:extLst>
                </a:gridCol>
                <a:gridCol w="1239520">
                  <a:extLst>
                    <a:ext uri="{9D8B030D-6E8A-4147-A177-3AD203B41FA5}">
                      <a16:colId xmlns:a16="http://schemas.microsoft.com/office/drawing/2014/main" val="1710167586"/>
                    </a:ext>
                  </a:extLst>
                </a:gridCol>
                <a:gridCol w="1483360">
                  <a:extLst>
                    <a:ext uri="{9D8B030D-6E8A-4147-A177-3AD203B41FA5}">
                      <a16:colId xmlns:a16="http://schemas.microsoft.com/office/drawing/2014/main" val="745946400"/>
                    </a:ext>
                  </a:extLst>
                </a:gridCol>
                <a:gridCol w="1148080">
                  <a:extLst>
                    <a:ext uri="{9D8B030D-6E8A-4147-A177-3AD203B41FA5}">
                      <a16:colId xmlns:a16="http://schemas.microsoft.com/office/drawing/2014/main" val="2648475634"/>
                    </a:ext>
                  </a:extLst>
                </a:gridCol>
                <a:gridCol w="1259840">
                  <a:extLst>
                    <a:ext uri="{9D8B030D-6E8A-4147-A177-3AD203B41FA5}">
                      <a16:colId xmlns:a16="http://schemas.microsoft.com/office/drawing/2014/main" val="213286079"/>
                    </a:ext>
                  </a:extLst>
                </a:gridCol>
                <a:gridCol w="1240342">
                  <a:extLst>
                    <a:ext uri="{9D8B030D-6E8A-4147-A177-3AD203B41FA5}">
                      <a16:colId xmlns:a16="http://schemas.microsoft.com/office/drawing/2014/main" val="1991895628"/>
                    </a:ext>
                  </a:extLst>
                </a:gridCol>
              </a:tblGrid>
              <a:tr h="279685"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FAME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FT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FAI/CEBIA</a:t>
                      </a:r>
                      <a:endParaRPr lang="cs-CZ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FLKŘ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FHS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FMK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CPS</a:t>
                      </a:r>
                      <a:endParaRPr lang="cs-CZ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12990981"/>
                  </a:ext>
                </a:extLst>
              </a:tr>
              <a:tr h="296161">
                <a:tc>
                  <a:txBody>
                    <a:bodyPr/>
                    <a:lstStyle/>
                    <a:p>
                      <a:pPr algn="l" fontAlgn="b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Podíl pracovníků s TČ na úrovni 0 PB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7%</a:t>
                      </a:r>
                      <a:endParaRPr lang="cs-CZ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56266076"/>
                  </a:ext>
                </a:extLst>
              </a:tr>
              <a:tr h="296161">
                <a:tc>
                  <a:txBody>
                    <a:bodyPr/>
                    <a:lstStyle/>
                    <a:p>
                      <a:pPr algn="l" fontAlgn="b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Podíl pracovníků s 0 PB za </a:t>
                      </a:r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publikace/RUV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62%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14%</a:t>
                      </a:r>
                      <a:endParaRPr lang="cs-CZ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66266052"/>
                  </a:ext>
                </a:extLst>
              </a:tr>
              <a:tr h="296161">
                <a:tc>
                  <a:txBody>
                    <a:bodyPr/>
                    <a:lstStyle/>
                    <a:p>
                      <a:pPr algn="l" fontAlgn="b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Podíl pracovníků s TČ do 100 PB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64%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71%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20%</a:t>
                      </a:r>
                      <a:endParaRPr lang="cs-CZ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04918259"/>
                  </a:ext>
                </a:extLst>
              </a:tr>
              <a:tr h="296161">
                <a:tc>
                  <a:txBody>
                    <a:bodyPr/>
                    <a:lstStyle/>
                    <a:p>
                      <a:pPr algn="l" fontAlgn="b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Podíl pracovníků s méně jak 100 PB </a:t>
                      </a:r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za</a:t>
                      </a:r>
                      <a:r>
                        <a:rPr lang="cs-CZ" sz="18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publikace/RUV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57%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68%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21%</a:t>
                      </a:r>
                      <a:endParaRPr lang="cs-CZ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83467032"/>
                  </a:ext>
                </a:extLst>
              </a:tr>
              <a:tr h="296161">
                <a:tc>
                  <a:txBody>
                    <a:bodyPr/>
                    <a:lstStyle/>
                    <a:p>
                      <a:pPr algn="l" fontAlgn="b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Podíl pracovníků s TČ nad 400 PB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48%</a:t>
                      </a:r>
                      <a:endParaRPr lang="cs-CZ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68461660"/>
                  </a:ext>
                </a:extLst>
              </a:tr>
              <a:tr h="296161">
                <a:tc>
                  <a:txBody>
                    <a:bodyPr/>
                    <a:lstStyle/>
                    <a:p>
                      <a:pPr algn="l" fontAlgn="b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Podíl pracovníků s více jak 400 PB za </a:t>
                      </a:r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publikace/RUV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44%</a:t>
                      </a:r>
                      <a:endParaRPr lang="cs-CZ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52908219"/>
                  </a:ext>
                </a:extLst>
              </a:tr>
            </a:tbl>
          </a:graphicData>
        </a:graphic>
      </p:graphicFrame>
      <p:sp>
        <p:nvSpPr>
          <p:cNvPr id="3" name="Ovál 2"/>
          <p:cNvSpPr/>
          <p:nvPr/>
        </p:nvSpPr>
        <p:spPr>
          <a:xfrm>
            <a:off x="2743200" y="2225040"/>
            <a:ext cx="1066800" cy="1353223"/>
          </a:xfrm>
          <a:prstGeom prst="ellipse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" name="Ovál 5"/>
          <p:cNvSpPr/>
          <p:nvPr/>
        </p:nvSpPr>
        <p:spPr>
          <a:xfrm>
            <a:off x="6660291" y="2225039"/>
            <a:ext cx="1066800" cy="1353223"/>
          </a:xfrm>
          <a:prstGeom prst="ellipse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" name="Ovál 6"/>
          <p:cNvSpPr/>
          <p:nvPr/>
        </p:nvSpPr>
        <p:spPr>
          <a:xfrm>
            <a:off x="8004156" y="2225038"/>
            <a:ext cx="1066800" cy="1353223"/>
          </a:xfrm>
          <a:prstGeom prst="ellipse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65964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8F2E879-7542-4F91-AB61-7F5C7D2B73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Srovnání TČ v roce 2018 vs. 2021. </a:t>
            </a:r>
            <a:br>
              <a:rPr lang="cs-CZ" dirty="0" smtClean="0"/>
            </a:br>
            <a:r>
              <a:rPr lang="cs-CZ" dirty="0" smtClean="0"/>
              <a:t>Průměry UTB</a:t>
            </a:r>
            <a:endParaRPr lang="cs-CZ" dirty="0"/>
          </a:p>
        </p:txBody>
      </p:sp>
      <p:graphicFrame>
        <p:nvGraphicFramePr>
          <p:cNvPr id="3" name="Tabulk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53697642"/>
              </p:ext>
            </p:extLst>
          </p:nvPr>
        </p:nvGraphicFramePr>
        <p:xfrm>
          <a:off x="1215905" y="2464594"/>
          <a:ext cx="9533226" cy="3125016"/>
        </p:xfrm>
        <a:graphic>
          <a:graphicData uri="http://schemas.openxmlformats.org/drawingml/2006/table">
            <a:tbl>
              <a:tblPr/>
              <a:tblGrid>
                <a:gridCol w="5876302">
                  <a:extLst>
                    <a:ext uri="{9D8B030D-6E8A-4147-A177-3AD203B41FA5}">
                      <a16:colId xmlns:a16="http://schemas.microsoft.com/office/drawing/2014/main" val="107798212"/>
                    </a:ext>
                  </a:extLst>
                </a:gridCol>
                <a:gridCol w="1916732">
                  <a:extLst>
                    <a:ext uri="{9D8B030D-6E8A-4147-A177-3AD203B41FA5}">
                      <a16:colId xmlns:a16="http://schemas.microsoft.com/office/drawing/2014/main" val="3019355669"/>
                    </a:ext>
                  </a:extLst>
                </a:gridCol>
                <a:gridCol w="1740192">
                  <a:extLst>
                    <a:ext uri="{9D8B030D-6E8A-4147-A177-3AD203B41FA5}">
                      <a16:colId xmlns:a16="http://schemas.microsoft.com/office/drawing/2014/main" val="1550352410"/>
                    </a:ext>
                  </a:extLst>
                </a:gridCol>
              </a:tblGrid>
              <a:tr h="755312">
                <a:tc>
                  <a:txBody>
                    <a:bodyPr/>
                    <a:lstStyle/>
                    <a:p>
                      <a:pPr algn="l" fontAlgn="b"/>
                      <a:r>
                        <a:rPr lang="cs-CZ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Charakteristika </a:t>
                      </a:r>
                      <a:r>
                        <a:rPr lang="cs-CZ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tvůrčí činnosti</a:t>
                      </a:r>
                    </a:p>
                  </a:txBody>
                  <a:tcPr marL="7620" marR="7620" marT="762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Procentuální </a:t>
                      </a:r>
                      <a:r>
                        <a:rPr lang="cs-CZ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podíl v roce 2021</a:t>
                      </a:r>
                    </a:p>
                  </a:txBody>
                  <a:tcPr marL="7620" marR="7620" marT="762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Procentuální </a:t>
                      </a:r>
                      <a:r>
                        <a:rPr lang="cs-CZ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podíl v roce 2018</a:t>
                      </a:r>
                    </a:p>
                  </a:txBody>
                  <a:tcPr marL="7620" marR="7620" marT="762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25302524"/>
                  </a:ext>
                </a:extLst>
              </a:tr>
              <a:tr h="393391">
                <a:tc>
                  <a:txBody>
                    <a:bodyPr/>
                    <a:lstStyle/>
                    <a:p>
                      <a:pPr algn="l" rtl="0" fontAlgn="b"/>
                      <a:r>
                        <a:rPr lang="cs-CZ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Počet pracovníků s TČ na úrovni 0 PB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18%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24%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81750050"/>
                  </a:ext>
                </a:extLst>
              </a:tr>
              <a:tr h="361921">
                <a:tc>
                  <a:txBody>
                    <a:bodyPr/>
                    <a:lstStyle/>
                    <a:p>
                      <a:pPr algn="l" rtl="0" fontAlgn="b"/>
                      <a:r>
                        <a:rPr lang="pl-PL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Počet pracovníků s 0 PB za </a:t>
                      </a:r>
                      <a:r>
                        <a:rPr lang="pl-PL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publikace/RUV</a:t>
                      </a:r>
                      <a:endParaRPr lang="pl-PL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31%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31%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39301929"/>
                  </a:ext>
                </a:extLst>
              </a:tr>
              <a:tr h="361921">
                <a:tc>
                  <a:txBody>
                    <a:bodyPr/>
                    <a:lstStyle/>
                    <a:p>
                      <a:pPr algn="l" rtl="0" fontAlgn="b"/>
                      <a:r>
                        <a:rPr lang="pl-PL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Počet pracovníků s TČ do 100 PB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47%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45%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20087901"/>
                  </a:ext>
                </a:extLst>
              </a:tr>
              <a:tr h="361921">
                <a:tc>
                  <a:txBody>
                    <a:bodyPr/>
                    <a:lstStyle/>
                    <a:p>
                      <a:pPr algn="l" rtl="0" fontAlgn="b"/>
                      <a:r>
                        <a:rPr lang="pl-PL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Počet pracovníků s méně jak 100 PB za </a:t>
                      </a:r>
                      <a:r>
                        <a:rPr lang="pl-PL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publikace/RUV</a:t>
                      </a:r>
                      <a:endParaRPr lang="pl-PL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50%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50%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97148492"/>
                  </a:ext>
                </a:extLst>
              </a:tr>
              <a:tr h="361921">
                <a:tc>
                  <a:txBody>
                    <a:bodyPr/>
                    <a:lstStyle/>
                    <a:p>
                      <a:pPr algn="l" rtl="0" fontAlgn="b"/>
                      <a:r>
                        <a:rPr lang="pl-PL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Počet pracovníků s TČ nad 400 PB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31%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25%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39649405"/>
                  </a:ext>
                </a:extLst>
              </a:tr>
              <a:tr h="361921">
                <a:tc>
                  <a:txBody>
                    <a:bodyPr/>
                    <a:lstStyle/>
                    <a:p>
                      <a:pPr algn="l" rtl="0" fontAlgn="b"/>
                      <a:r>
                        <a:rPr lang="pl-PL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Počet pracovníků s více jak 400 PB za </a:t>
                      </a:r>
                      <a:r>
                        <a:rPr lang="pl-PL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publikace/RUV</a:t>
                      </a:r>
                      <a:endParaRPr lang="pl-PL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24%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18%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32867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717485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46505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2533651" y="1220789"/>
            <a:ext cx="7124700" cy="1655763"/>
          </a:xfrm>
        </p:spPr>
        <p:txBody>
          <a:bodyPr>
            <a:normAutofit/>
          </a:bodyPr>
          <a:lstStyle/>
          <a:p>
            <a:r>
              <a:rPr lang="cs-CZ" sz="4100" b="1" dirty="0">
                <a:solidFill>
                  <a:schemeClr val="bg1"/>
                </a:solidFill>
                <a:latin typeface="+mj-lt"/>
              </a:rPr>
              <a:t>DĚKUJI VÁM </a:t>
            </a:r>
          </a:p>
          <a:p>
            <a:r>
              <a:rPr lang="cs-CZ" sz="4100" b="1" dirty="0">
                <a:solidFill>
                  <a:schemeClr val="bg1"/>
                </a:solidFill>
                <a:latin typeface="+mj-lt"/>
              </a:rPr>
              <a:t>ZA POZORNOST</a:t>
            </a:r>
            <a:endParaRPr lang="cs-CZ" sz="4300" b="1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5" name="Obdélník 4"/>
          <p:cNvSpPr/>
          <p:nvPr/>
        </p:nvSpPr>
        <p:spPr>
          <a:xfrm>
            <a:off x="2617896" y="4111235"/>
            <a:ext cx="6956213" cy="1371316"/>
          </a:xfrm>
          <a:prstGeom prst="rect">
            <a:avLst/>
          </a:prstGeom>
        </p:spPr>
        <p:txBody>
          <a:bodyPr wrap="square" lIns="91340" tIns="45718" rIns="91340" bIns="45718">
            <a:spAutoFit/>
          </a:bodyPr>
          <a:lstStyle/>
          <a:p>
            <a:pPr algn="ctr" defTabSz="913267">
              <a:spcBef>
                <a:spcPts val="600"/>
              </a:spcBef>
            </a:pPr>
            <a:r>
              <a:rPr lang="cs-CZ" sz="2400" b="1" dirty="0">
                <a:solidFill>
                  <a:srgbClr val="FF7800"/>
                </a:solidFill>
              </a:rPr>
              <a:t>Jan Kalenda</a:t>
            </a:r>
            <a:r>
              <a:rPr lang="en-US" sz="2400" b="1" dirty="0">
                <a:solidFill>
                  <a:srgbClr val="FF7800"/>
                </a:solidFill>
              </a:rPr>
              <a:t>|</a:t>
            </a:r>
            <a:r>
              <a:rPr lang="cs-CZ" sz="2400" b="1" dirty="0">
                <a:solidFill>
                  <a:srgbClr val="FF7800"/>
                </a:solidFill>
              </a:rPr>
              <a:t> </a:t>
            </a:r>
            <a:r>
              <a:rPr lang="cs-CZ" sz="2400" b="1" u="sng" dirty="0">
                <a:solidFill>
                  <a:srgbClr val="FF7800"/>
                </a:solidFill>
              </a:rPr>
              <a:t>kalenda</a:t>
            </a:r>
            <a:r>
              <a:rPr lang="cs-CZ" sz="2400" b="1" u="sng" dirty="0">
                <a:solidFill>
                  <a:srgbClr val="FF7800"/>
                </a:solidFill>
                <a:hlinkClick r:id="rId2"/>
              </a:rPr>
              <a:t>@utb.cz</a:t>
            </a:r>
            <a:r>
              <a:rPr lang="cs-CZ" sz="2400" b="1" dirty="0">
                <a:solidFill>
                  <a:prstClr val="white"/>
                </a:solidFill>
              </a:rPr>
              <a:t> </a:t>
            </a:r>
          </a:p>
          <a:p>
            <a:pPr algn="ctr" defTabSz="913267">
              <a:spcBef>
                <a:spcPts val="600"/>
              </a:spcBef>
            </a:pPr>
            <a:endParaRPr lang="cs-CZ" sz="2400" b="1" dirty="0">
              <a:solidFill>
                <a:prstClr val="white"/>
              </a:solidFill>
            </a:endParaRPr>
          </a:p>
          <a:p>
            <a:pPr algn="ctr" defTabSz="913267">
              <a:spcBef>
                <a:spcPts val="600"/>
              </a:spcBef>
            </a:pPr>
            <a:r>
              <a:rPr lang="cs-CZ" sz="2400" b="1" dirty="0">
                <a:solidFill>
                  <a:prstClr val="white"/>
                </a:solidFill>
                <a:hlinkClick r:id="rId2"/>
              </a:rPr>
              <a:t>prorektor-kvalita@utb.cz</a:t>
            </a:r>
            <a:r>
              <a:rPr lang="cs-CZ" sz="2400" b="1" dirty="0">
                <a:solidFill>
                  <a:prstClr val="white"/>
                </a:solidFill>
              </a:rPr>
              <a:t> </a:t>
            </a: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56000" y="5837967"/>
            <a:ext cx="2880000" cy="6818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51148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Analýza pracovní kapacity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dirty="0" smtClean="0"/>
              <a:t>Vychází se SR 07/2021 = Nástroj sledování vývoje pracovní zátěže AP a VP a plnění kritérií TČ.</a:t>
            </a:r>
          </a:p>
          <a:p>
            <a:r>
              <a:rPr lang="cs-CZ" dirty="0" smtClean="0"/>
              <a:t>Souvisí s implementací IS HAP a pravidelnými kariérními pohovory na součástech (alespoň 1x za 2 roky)</a:t>
            </a:r>
          </a:p>
          <a:p>
            <a:r>
              <a:rPr lang="cs-CZ" b="1" dirty="0" smtClean="0"/>
              <a:t>Současný stav analýzy:</a:t>
            </a:r>
          </a:p>
          <a:p>
            <a:pPr lvl="1"/>
            <a:r>
              <a:rPr lang="cs-CZ" dirty="0" smtClean="0"/>
              <a:t>Nedostatky v datech zadaných součástmi – systematické porušování SR 07/2021, stejně jako vnitřních norem součástí.</a:t>
            </a:r>
          </a:p>
          <a:p>
            <a:pPr lvl="1"/>
            <a:r>
              <a:rPr lang="cs-CZ" dirty="0" smtClean="0"/>
              <a:t>Dominantně oblast pedagogiky a třetí role. </a:t>
            </a:r>
          </a:p>
          <a:p>
            <a:pPr lvl="1"/>
            <a:r>
              <a:rPr lang="cs-CZ" dirty="0" smtClean="0"/>
              <a:t>Do konce února dojde k odstranění všech nedostatků součástmi (viz dále).</a:t>
            </a:r>
          </a:p>
          <a:p>
            <a:pPr lvl="1"/>
            <a:r>
              <a:rPr lang="cs-CZ" dirty="0" smtClean="0"/>
              <a:t>V období 04-06 bude pracovní kapacita předmětem kontroly vnitřního auditu.</a:t>
            </a:r>
          </a:p>
          <a:p>
            <a:r>
              <a:rPr lang="cs-CZ" dirty="0" smtClean="0"/>
              <a:t>Analýza se proto dále zaměřuje jen na data za TČ.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431322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Pedagogika – část „A“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43095" y="1453836"/>
            <a:ext cx="11073284" cy="5298656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cs-CZ" b="1" dirty="0" smtClean="0"/>
              <a:t>Další postup:</a:t>
            </a:r>
          </a:p>
          <a:p>
            <a:r>
              <a:rPr lang="cs-CZ" dirty="0" smtClean="0"/>
              <a:t>Do konce února dojde k odstranění identifikovaných chyb součástmi:</a:t>
            </a:r>
          </a:p>
          <a:p>
            <a:pPr lvl="1"/>
            <a:r>
              <a:rPr lang="cs-CZ" dirty="0" smtClean="0"/>
              <a:t>FMK, FAME a FT v kooperaci s prorektorem Kalendou</a:t>
            </a:r>
          </a:p>
          <a:p>
            <a:pPr lvl="1"/>
            <a:r>
              <a:rPr lang="cs-CZ" dirty="0" smtClean="0"/>
              <a:t>FHS, FLKŘ a FAI v kooperaci s prorektorem Beníčkem</a:t>
            </a:r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r>
              <a:rPr lang="cs-CZ" b="1" dirty="0" smtClean="0"/>
              <a:t>Nejčastější chyby:</a:t>
            </a:r>
          </a:p>
          <a:p>
            <a:r>
              <a:rPr lang="cs-CZ" dirty="0" smtClean="0"/>
              <a:t>Ruční zadání položek je v rozporu s vnitřními normami součásti, respektive SR07/2021.</a:t>
            </a:r>
          </a:p>
          <a:p>
            <a:r>
              <a:rPr lang="cs-CZ" dirty="0" smtClean="0"/>
              <a:t>Systematické překračování limitu 100 PB za fakultní aktivity:</a:t>
            </a:r>
          </a:p>
          <a:p>
            <a:pPr lvl="1"/>
            <a:r>
              <a:rPr lang="cs-CZ" dirty="0" smtClean="0"/>
              <a:t>Zejména FMK, FLKŘ</a:t>
            </a:r>
          </a:p>
          <a:p>
            <a:pPr lvl="1"/>
            <a:r>
              <a:rPr lang="cs-CZ" dirty="0" smtClean="0"/>
              <a:t>Typicky jde o započítávání vedení BC/MGR prací nad limit, aj.</a:t>
            </a:r>
          </a:p>
          <a:p>
            <a:pPr lvl="1"/>
            <a:r>
              <a:rPr lang="cs-CZ" dirty="0" smtClean="0"/>
              <a:t>Dvojí vykazování některých aktivit v části A, C i D.</a:t>
            </a:r>
          </a:p>
          <a:p>
            <a:pPr lvl="1"/>
            <a:r>
              <a:rPr lang="cs-CZ" dirty="0" smtClean="0"/>
              <a:t>Nedělení podílu na přípravě akreditací – vykázáno všemi.</a:t>
            </a:r>
          </a:p>
          <a:p>
            <a:pPr lvl="1"/>
            <a:r>
              <a:rPr lang="cs-CZ" dirty="0" smtClean="0"/>
              <a:t>Nerozvrhovaná bloková výuka</a:t>
            </a:r>
          </a:p>
          <a:p>
            <a:pPr lvl="1"/>
            <a:r>
              <a:rPr lang="cs-CZ" dirty="0" smtClean="0"/>
              <a:t>Vykazovaní </a:t>
            </a:r>
            <a:r>
              <a:rPr lang="cs-CZ" dirty="0"/>
              <a:t>výuky angličtiny – </a:t>
            </a:r>
            <a:r>
              <a:rPr lang="cs-CZ" dirty="0" smtClean="0"/>
              <a:t>odborný </a:t>
            </a:r>
            <a:r>
              <a:rPr lang="cs-CZ" dirty="0"/>
              <a:t>předmět vyučovaný v cizím </a:t>
            </a:r>
            <a:r>
              <a:rPr lang="cs-CZ" dirty="0" smtClean="0"/>
              <a:t>jazyce – </a:t>
            </a:r>
            <a:r>
              <a:rPr lang="cs-CZ" b="1" dirty="0" smtClean="0"/>
              <a:t>vydefinování</a:t>
            </a:r>
            <a:r>
              <a:rPr lang="cs-CZ" dirty="0" smtClean="0"/>
              <a:t>.</a:t>
            </a:r>
            <a:endParaRPr lang="cs-CZ" dirty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55709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88607" y="365125"/>
            <a:ext cx="10339316" cy="1325563"/>
          </a:xfrm>
        </p:spPr>
        <p:txBody>
          <a:bodyPr/>
          <a:lstStyle/>
          <a:p>
            <a:r>
              <a:rPr lang="cs-CZ" dirty="0" smtClean="0"/>
              <a:t>Pedagogika – část „A“ – fakultní směrnice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87680" y="1397479"/>
            <a:ext cx="11295017" cy="477948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dirty="0" smtClean="0"/>
              <a:t>Body k budoucí korekci:</a:t>
            </a:r>
          </a:p>
          <a:p>
            <a:pPr lvl="1"/>
            <a:r>
              <a:rPr lang="cs-CZ" dirty="0" smtClean="0"/>
              <a:t>započítávání průběžných písemných prací a seminárek (součást předmětu). </a:t>
            </a:r>
          </a:p>
          <a:p>
            <a:pPr lvl="1"/>
            <a:r>
              <a:rPr lang="cs-CZ" dirty="0" smtClean="0"/>
              <a:t>zkoušení a posudky v cizím jazyce - smysluplnost</a:t>
            </a:r>
          </a:p>
          <a:p>
            <a:pPr lvl="1"/>
            <a:r>
              <a:rPr lang="cs-CZ" dirty="0" smtClean="0"/>
              <a:t>aktivity U3V a CŽV by měly figurovat v části „D“ (ostatních činností/U3V). Část „A“ je vyhrazena přímé vzdělávací činnosti.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387823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Řídící a organizační činnost – část C.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Časté chyby: </a:t>
            </a:r>
          </a:p>
          <a:p>
            <a:pPr lvl="1"/>
            <a:r>
              <a:rPr lang="cs-CZ" dirty="0" smtClean="0"/>
              <a:t>Překročení maximálního limitu 100 PB.</a:t>
            </a:r>
          </a:p>
          <a:p>
            <a:endParaRPr lang="cs-CZ" dirty="0" smtClean="0"/>
          </a:p>
          <a:p>
            <a:endParaRPr lang="cs-CZ" dirty="0"/>
          </a:p>
          <a:p>
            <a:r>
              <a:rPr lang="cs-CZ" dirty="0" smtClean="0"/>
              <a:t>V </a:t>
            </a:r>
            <a:r>
              <a:rPr lang="cs-CZ" dirty="0" smtClean="0"/>
              <a:t>budoucnu bude třeba provést úprava IS HAP, aby zohledňoval  poměrnou dobu výkonu činností.</a:t>
            </a:r>
          </a:p>
          <a:p>
            <a:pPr lvl="1"/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017183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Třetí role – část D.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Časté chyby: </a:t>
            </a:r>
          </a:p>
          <a:p>
            <a:pPr lvl="1"/>
            <a:r>
              <a:rPr lang="cs-CZ" dirty="0" smtClean="0"/>
              <a:t>Překročení maximálního limitu 300 PB.</a:t>
            </a:r>
          </a:p>
          <a:p>
            <a:pPr lvl="1"/>
            <a:r>
              <a:rPr lang="cs-CZ" dirty="0" smtClean="0"/>
              <a:t>7x FMK, 2x FLKŘ, 1x CEBIA, 5x FAI, 1x FHS.</a:t>
            </a:r>
          </a:p>
          <a:p>
            <a:pPr lvl="1"/>
            <a:r>
              <a:rPr lang="cs-CZ" dirty="0" smtClean="0"/>
              <a:t>Nedělení bodů mezi organizátory jedné akce. Je vykázáno všemi.</a:t>
            </a:r>
          </a:p>
          <a:p>
            <a:pPr lvl="1"/>
            <a:r>
              <a:rPr lang="cs-CZ" dirty="0" smtClean="0"/>
              <a:t>Vykazování aktivit, které nesouvisí s činností fakulty, ale jsou soukromou záležitostí – </a:t>
            </a:r>
            <a:r>
              <a:rPr lang="cs-CZ" b="1" dirty="0" smtClean="0"/>
              <a:t>nutné vydefinování pravidel pro vykazování ve fakultní normě součásti.</a:t>
            </a:r>
          </a:p>
          <a:p>
            <a:pPr lvl="1"/>
            <a:r>
              <a:rPr lang="cs-CZ" dirty="0" smtClean="0"/>
              <a:t>Duplicity při vykazování propagačních a jiných aktivit v rámci fakultní a rektorátní směrnice.</a:t>
            </a:r>
          </a:p>
          <a:p>
            <a:pPr lvl="1"/>
            <a:endParaRPr lang="cs-CZ" dirty="0" smtClean="0"/>
          </a:p>
          <a:p>
            <a:pPr lvl="1"/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45911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Tvůrčí činnost – část B.</a:t>
            </a:r>
            <a:endParaRPr lang="cs-CZ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cs-CZ" dirty="0" smtClean="0"/>
              <a:t>Výsledky za hodnocené v  AR 2020/2021</a:t>
            </a:r>
            <a:endParaRPr lang="cs-CZ" dirty="0"/>
          </a:p>
        </p:txBody>
      </p:sp>
      <p:pic>
        <p:nvPicPr>
          <p:cNvPr id="7" name="Zástupný symbol pro obrázek 6"/>
          <p:cNvPicPr>
            <a:picLocks noGrp="1" noChangeAspect="1"/>
          </p:cNvPicPr>
          <p:nvPr>
            <p:ph type="pic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16992320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8F2E879-7542-4F91-AB61-7F5C7D2B73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Tvůrčí činnost: počet pracovníků dle tří úrovní TČ za poslední tři roky </a:t>
            </a:r>
            <a:r>
              <a:rPr lang="cs-CZ" dirty="0" smtClean="0"/>
              <a:t>(2018-2020)</a:t>
            </a:r>
            <a:endParaRPr lang="cs-CZ" dirty="0"/>
          </a:p>
        </p:txBody>
      </p:sp>
      <p:graphicFrame>
        <p:nvGraphicFramePr>
          <p:cNvPr id="4" name="Tabulka 3">
            <a:extLst>
              <a:ext uri="{FF2B5EF4-FFF2-40B4-BE49-F238E27FC236}">
                <a16:creationId xmlns:a16="http://schemas.microsoft.com/office/drawing/2014/main" id="{19D0CD46-B33B-4C84-80E8-73A4AA5FA5E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725601"/>
              </p:ext>
            </p:extLst>
          </p:nvPr>
        </p:nvGraphicFramePr>
        <p:xfrm>
          <a:off x="234776" y="1814709"/>
          <a:ext cx="11722447" cy="4129526"/>
        </p:xfrm>
        <a:graphic>
          <a:graphicData uri="http://schemas.openxmlformats.org/drawingml/2006/table">
            <a:tbl>
              <a:tblPr/>
              <a:tblGrid>
                <a:gridCol w="2421991">
                  <a:extLst>
                    <a:ext uri="{9D8B030D-6E8A-4147-A177-3AD203B41FA5}">
                      <a16:colId xmlns:a16="http://schemas.microsoft.com/office/drawing/2014/main" val="3500063114"/>
                    </a:ext>
                  </a:extLst>
                </a:gridCol>
                <a:gridCol w="1193873">
                  <a:extLst>
                    <a:ext uri="{9D8B030D-6E8A-4147-A177-3AD203B41FA5}">
                      <a16:colId xmlns:a16="http://schemas.microsoft.com/office/drawing/2014/main" val="2391482814"/>
                    </a:ext>
                  </a:extLst>
                </a:gridCol>
                <a:gridCol w="1320800">
                  <a:extLst>
                    <a:ext uri="{9D8B030D-6E8A-4147-A177-3AD203B41FA5}">
                      <a16:colId xmlns:a16="http://schemas.microsoft.com/office/drawing/2014/main" val="1650371454"/>
                    </a:ext>
                  </a:extLst>
                </a:gridCol>
                <a:gridCol w="1534160">
                  <a:extLst>
                    <a:ext uri="{9D8B030D-6E8A-4147-A177-3AD203B41FA5}">
                      <a16:colId xmlns:a16="http://schemas.microsoft.com/office/drawing/2014/main" val="1466078209"/>
                    </a:ext>
                  </a:extLst>
                </a:gridCol>
                <a:gridCol w="1341120">
                  <a:extLst>
                    <a:ext uri="{9D8B030D-6E8A-4147-A177-3AD203B41FA5}">
                      <a16:colId xmlns:a16="http://schemas.microsoft.com/office/drawing/2014/main" val="577665494"/>
                    </a:ext>
                  </a:extLst>
                </a:gridCol>
                <a:gridCol w="1300480">
                  <a:extLst>
                    <a:ext uri="{9D8B030D-6E8A-4147-A177-3AD203B41FA5}">
                      <a16:colId xmlns:a16="http://schemas.microsoft.com/office/drawing/2014/main" val="2485706750"/>
                    </a:ext>
                  </a:extLst>
                </a:gridCol>
                <a:gridCol w="1330960">
                  <a:extLst>
                    <a:ext uri="{9D8B030D-6E8A-4147-A177-3AD203B41FA5}">
                      <a16:colId xmlns:a16="http://schemas.microsoft.com/office/drawing/2014/main" val="244406559"/>
                    </a:ext>
                  </a:extLst>
                </a:gridCol>
                <a:gridCol w="1279063">
                  <a:extLst>
                    <a:ext uri="{9D8B030D-6E8A-4147-A177-3AD203B41FA5}">
                      <a16:colId xmlns:a16="http://schemas.microsoft.com/office/drawing/2014/main" val="2429845679"/>
                    </a:ext>
                  </a:extLst>
                </a:gridCol>
              </a:tblGrid>
              <a:tr h="390268">
                <a:tc>
                  <a:txBody>
                    <a:bodyPr/>
                    <a:lstStyle/>
                    <a:p>
                      <a:pPr algn="l" fontAlgn="b"/>
                      <a:r>
                        <a:rPr lang="cs-CZ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FAME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FT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FAI/CEBIA</a:t>
                      </a:r>
                      <a:endParaRPr lang="cs-CZ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FLKŘ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FHS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FMK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CPS</a:t>
                      </a:r>
                      <a:endParaRPr lang="cs-CZ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39483278"/>
                  </a:ext>
                </a:extLst>
              </a:tr>
              <a:tr h="390268">
                <a:tc>
                  <a:txBody>
                    <a:bodyPr/>
                    <a:lstStyle/>
                    <a:p>
                      <a:pPr algn="l" fontAlgn="b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Počet </a:t>
                      </a:r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evidovaných</a:t>
                      </a:r>
                      <a:r>
                        <a:rPr lang="cs-CZ" sz="18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PP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83</a:t>
                      </a:r>
                      <a:endParaRPr lang="cs-CZ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79836791"/>
                  </a:ext>
                </a:extLst>
              </a:tr>
              <a:tr h="390268">
                <a:tc>
                  <a:txBody>
                    <a:bodyPr/>
                    <a:lstStyle/>
                    <a:p>
                      <a:pPr algn="l" fontAlgn="b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Počet pracovníků s TČ na úrovni 0 PB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  <a:endParaRPr lang="cs-CZ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56213556"/>
                  </a:ext>
                </a:extLst>
              </a:tr>
              <a:tr h="390268">
                <a:tc>
                  <a:txBody>
                    <a:bodyPr/>
                    <a:lstStyle/>
                    <a:p>
                      <a:pPr algn="l" fontAlgn="b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Počet pracovníků s 0 PB za </a:t>
                      </a:r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publikace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  <a:endParaRPr lang="cs-CZ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34102022"/>
                  </a:ext>
                </a:extLst>
              </a:tr>
              <a:tr h="390268">
                <a:tc>
                  <a:txBody>
                    <a:bodyPr/>
                    <a:lstStyle/>
                    <a:p>
                      <a:pPr algn="l" fontAlgn="b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Počet pracovníků s TČ do 100 PB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</a:t>
                      </a:r>
                      <a:endParaRPr lang="cs-CZ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23934876"/>
                  </a:ext>
                </a:extLst>
              </a:tr>
              <a:tr h="390268">
                <a:tc>
                  <a:txBody>
                    <a:bodyPr/>
                    <a:lstStyle/>
                    <a:p>
                      <a:pPr algn="l" fontAlgn="b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Počet pracovníků s méně jak 100 PB za </a:t>
                      </a:r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publikace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  <a:endParaRPr lang="cs-CZ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94656985"/>
                  </a:ext>
                </a:extLst>
              </a:tr>
              <a:tr h="390268">
                <a:tc>
                  <a:txBody>
                    <a:bodyPr/>
                    <a:lstStyle/>
                    <a:p>
                      <a:pPr algn="l" fontAlgn="b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Počet pracovníků s TČ nad 400 PB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</a:t>
                      </a:r>
                      <a:endParaRPr lang="cs-CZ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80519432"/>
                  </a:ext>
                </a:extLst>
              </a:tr>
              <a:tr h="390268">
                <a:tc>
                  <a:txBody>
                    <a:bodyPr/>
                    <a:lstStyle/>
                    <a:p>
                      <a:pPr algn="l" fontAlgn="b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Počet pracovníků s více jak 400 PB za </a:t>
                      </a:r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publikace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</a:t>
                      </a:r>
                      <a:endParaRPr lang="cs-CZ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7248969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921352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171A0F8-450B-43CC-9D5E-0FB94FB5F7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Podíl pracovníků na součásti dle profilu tvůrčí </a:t>
            </a:r>
            <a:r>
              <a:rPr lang="cs-CZ" dirty="0" smtClean="0"/>
              <a:t>činnosti</a:t>
            </a:r>
            <a:endParaRPr lang="cs-CZ" dirty="0"/>
          </a:p>
        </p:txBody>
      </p:sp>
      <p:graphicFrame>
        <p:nvGraphicFramePr>
          <p:cNvPr id="5" name="Tabulka 4">
            <a:extLst>
              <a:ext uri="{FF2B5EF4-FFF2-40B4-BE49-F238E27FC236}">
                <a16:creationId xmlns:a16="http://schemas.microsoft.com/office/drawing/2014/main" id="{7CBD660B-F0A4-4919-BA7D-B29B9D2699F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57459511"/>
              </p:ext>
            </p:extLst>
          </p:nvPr>
        </p:nvGraphicFramePr>
        <p:xfrm>
          <a:off x="462143" y="1825028"/>
          <a:ext cx="11273479" cy="4211955"/>
        </p:xfrm>
        <a:graphic>
          <a:graphicData uri="http://schemas.openxmlformats.org/drawingml/2006/table">
            <a:tbl>
              <a:tblPr/>
              <a:tblGrid>
                <a:gridCol w="2329231">
                  <a:extLst>
                    <a:ext uri="{9D8B030D-6E8A-4147-A177-3AD203B41FA5}">
                      <a16:colId xmlns:a16="http://schemas.microsoft.com/office/drawing/2014/main" val="1940375913"/>
                    </a:ext>
                  </a:extLst>
                </a:gridCol>
                <a:gridCol w="1181186">
                  <a:extLst>
                    <a:ext uri="{9D8B030D-6E8A-4147-A177-3AD203B41FA5}">
                      <a16:colId xmlns:a16="http://schemas.microsoft.com/office/drawing/2014/main" val="4229459908"/>
                    </a:ext>
                  </a:extLst>
                </a:gridCol>
                <a:gridCol w="1391920">
                  <a:extLst>
                    <a:ext uri="{9D8B030D-6E8A-4147-A177-3AD203B41FA5}">
                      <a16:colId xmlns:a16="http://schemas.microsoft.com/office/drawing/2014/main" val="1892197586"/>
                    </a:ext>
                  </a:extLst>
                </a:gridCol>
                <a:gridCol w="1239520">
                  <a:extLst>
                    <a:ext uri="{9D8B030D-6E8A-4147-A177-3AD203B41FA5}">
                      <a16:colId xmlns:a16="http://schemas.microsoft.com/office/drawing/2014/main" val="1710167586"/>
                    </a:ext>
                  </a:extLst>
                </a:gridCol>
                <a:gridCol w="1483360">
                  <a:extLst>
                    <a:ext uri="{9D8B030D-6E8A-4147-A177-3AD203B41FA5}">
                      <a16:colId xmlns:a16="http://schemas.microsoft.com/office/drawing/2014/main" val="745946400"/>
                    </a:ext>
                  </a:extLst>
                </a:gridCol>
                <a:gridCol w="1148080">
                  <a:extLst>
                    <a:ext uri="{9D8B030D-6E8A-4147-A177-3AD203B41FA5}">
                      <a16:colId xmlns:a16="http://schemas.microsoft.com/office/drawing/2014/main" val="2648475634"/>
                    </a:ext>
                  </a:extLst>
                </a:gridCol>
                <a:gridCol w="1259840">
                  <a:extLst>
                    <a:ext uri="{9D8B030D-6E8A-4147-A177-3AD203B41FA5}">
                      <a16:colId xmlns:a16="http://schemas.microsoft.com/office/drawing/2014/main" val="213286079"/>
                    </a:ext>
                  </a:extLst>
                </a:gridCol>
                <a:gridCol w="1240342">
                  <a:extLst>
                    <a:ext uri="{9D8B030D-6E8A-4147-A177-3AD203B41FA5}">
                      <a16:colId xmlns:a16="http://schemas.microsoft.com/office/drawing/2014/main" val="1991895628"/>
                    </a:ext>
                  </a:extLst>
                </a:gridCol>
              </a:tblGrid>
              <a:tr h="279685"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FAME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FT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FAI/CEBIA</a:t>
                      </a:r>
                      <a:endParaRPr lang="cs-CZ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FLKŘ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FHS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FMK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CPS</a:t>
                      </a:r>
                      <a:endParaRPr lang="cs-CZ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12990981"/>
                  </a:ext>
                </a:extLst>
              </a:tr>
              <a:tr h="296161">
                <a:tc>
                  <a:txBody>
                    <a:bodyPr/>
                    <a:lstStyle/>
                    <a:p>
                      <a:pPr algn="l" fontAlgn="b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Podíl pracovníků s TČ na úrovni 0 PB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7%</a:t>
                      </a:r>
                      <a:endParaRPr lang="cs-CZ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56266076"/>
                  </a:ext>
                </a:extLst>
              </a:tr>
              <a:tr h="296161">
                <a:tc>
                  <a:txBody>
                    <a:bodyPr/>
                    <a:lstStyle/>
                    <a:p>
                      <a:pPr algn="l" fontAlgn="b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Podíl pracovníků s 0 PB za </a:t>
                      </a:r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publikace/RUV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62%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14%</a:t>
                      </a:r>
                      <a:endParaRPr lang="cs-CZ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66266052"/>
                  </a:ext>
                </a:extLst>
              </a:tr>
              <a:tr h="296161">
                <a:tc>
                  <a:txBody>
                    <a:bodyPr/>
                    <a:lstStyle/>
                    <a:p>
                      <a:pPr algn="l" fontAlgn="b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Podíl pracovníků s TČ do 100 PB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64%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71%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20%</a:t>
                      </a:r>
                      <a:endParaRPr lang="cs-CZ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04918259"/>
                  </a:ext>
                </a:extLst>
              </a:tr>
              <a:tr h="296161">
                <a:tc>
                  <a:txBody>
                    <a:bodyPr/>
                    <a:lstStyle/>
                    <a:p>
                      <a:pPr algn="l" fontAlgn="b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Podíl pracovníků s méně jak 100 PB </a:t>
                      </a:r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za</a:t>
                      </a:r>
                      <a:r>
                        <a:rPr lang="cs-CZ" sz="18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publikace/RUV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57%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68%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21%</a:t>
                      </a:r>
                      <a:endParaRPr lang="cs-CZ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83467032"/>
                  </a:ext>
                </a:extLst>
              </a:tr>
              <a:tr h="296161">
                <a:tc>
                  <a:txBody>
                    <a:bodyPr/>
                    <a:lstStyle/>
                    <a:p>
                      <a:pPr algn="l" fontAlgn="b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Podíl pracovníků s TČ nad 400 PB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48%</a:t>
                      </a:r>
                      <a:endParaRPr lang="cs-CZ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68461660"/>
                  </a:ext>
                </a:extLst>
              </a:tr>
              <a:tr h="296161">
                <a:tc>
                  <a:txBody>
                    <a:bodyPr/>
                    <a:lstStyle/>
                    <a:p>
                      <a:pPr algn="l" fontAlgn="b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Podíl pracovníků s více jak 400 PB za </a:t>
                      </a:r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publikace/RUV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44%</a:t>
                      </a:r>
                      <a:endParaRPr lang="cs-CZ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52908219"/>
                  </a:ext>
                </a:extLst>
              </a:tr>
            </a:tbl>
          </a:graphicData>
        </a:graphic>
      </p:graphicFrame>
      <p:sp>
        <p:nvSpPr>
          <p:cNvPr id="4" name="Ovál 3"/>
          <p:cNvSpPr/>
          <p:nvPr/>
        </p:nvSpPr>
        <p:spPr>
          <a:xfrm>
            <a:off x="4092147" y="4686020"/>
            <a:ext cx="1066800" cy="1485303"/>
          </a:xfrm>
          <a:prstGeom prst="ellipse">
            <a:avLst/>
          </a:prstGeom>
          <a:noFill/>
          <a:ln w="38100">
            <a:solidFill>
              <a:srgbClr val="FF78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" name="Ovál 5"/>
          <p:cNvSpPr/>
          <p:nvPr/>
        </p:nvSpPr>
        <p:spPr>
          <a:xfrm>
            <a:off x="2829563" y="4604942"/>
            <a:ext cx="1066800" cy="1576742"/>
          </a:xfrm>
          <a:prstGeom prst="ellipse">
            <a:avLst/>
          </a:prstGeom>
          <a:noFill/>
          <a:ln w="3810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" name="Ovál 6"/>
          <p:cNvSpPr/>
          <p:nvPr/>
        </p:nvSpPr>
        <p:spPr>
          <a:xfrm>
            <a:off x="5425851" y="4686020"/>
            <a:ext cx="1066800" cy="1546828"/>
          </a:xfrm>
          <a:prstGeom prst="ellipse">
            <a:avLst/>
          </a:prstGeom>
          <a:noFill/>
          <a:ln w="3810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" name="Ovál 7"/>
          <p:cNvSpPr/>
          <p:nvPr/>
        </p:nvSpPr>
        <p:spPr>
          <a:xfrm>
            <a:off x="10572305" y="4781692"/>
            <a:ext cx="1066800" cy="1353223"/>
          </a:xfrm>
          <a:prstGeom prst="ellipse">
            <a:avLst/>
          </a:prstGeom>
          <a:noFill/>
          <a:ln w="38100">
            <a:solidFill>
              <a:srgbClr val="FF78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124940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2_Motiv Office">
  <a:themeElements>
    <a:clrScheme name="Vlastní 1">
      <a:dk1>
        <a:srgbClr val="46505A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FF7800"/>
      </a:hlink>
      <a:folHlink>
        <a:srgbClr val="E65014"/>
      </a:folHlink>
    </a:clrScheme>
    <a:fontScheme name="UTB prezentace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5_Motiv Office">
  <a:themeElements>
    <a:clrScheme name="Vlastní 1">
      <a:dk1>
        <a:srgbClr val="46505A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FF7800"/>
      </a:hlink>
      <a:folHlink>
        <a:srgbClr val="E65014"/>
      </a:folHlink>
    </a:clrScheme>
    <a:fontScheme name="UTB prezentace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7EFD8CAAD38E3C46A2C1D1C152B486E6" ma:contentTypeVersion="14" ma:contentTypeDescription="Vytvoří nový dokument" ma:contentTypeScope="" ma:versionID="552a93a9bb8ca7c33f98cf0507f9d7da">
  <xsd:schema xmlns:xsd="http://www.w3.org/2001/XMLSchema" xmlns:xs="http://www.w3.org/2001/XMLSchema" xmlns:p="http://schemas.microsoft.com/office/2006/metadata/properties" xmlns:ns3="b8e1fae8-c9da-4f2e-9a78-1df90a178af4" xmlns:ns4="fc4b360f-9c6e-4c32-a22a-07301f39663c" targetNamespace="http://schemas.microsoft.com/office/2006/metadata/properties" ma:root="true" ma:fieldsID="80fc393f9e0f82f9fa46fe17a73a1d19" ns3:_="" ns4:_="">
    <xsd:import namespace="b8e1fae8-c9da-4f2e-9a78-1df90a178af4"/>
    <xsd:import namespace="fc4b360f-9c6e-4c32-a22a-07301f39663c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DateTaken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MediaServiceLocation" minOccurs="0"/>
                <xsd:element ref="ns3:MediaServiceAutoKeyPoints" minOccurs="0"/>
                <xsd:element ref="ns3:MediaServiceKeyPoints" minOccurs="0"/>
                <xsd:element ref="ns3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8e1fae8-c9da-4f2e-9a78-1df90a178af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MediaServiceAutoTags" ma:description="" ma:internalName="MediaServiceAutoTags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1" nillable="true" ma:displayName="Length (seconds)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c4b360f-9c6e-4c32-a22a-07301f39663c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Sdílí se s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Sdílené s podrobnostmi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3" nillable="true" ma:displayName="Hodnota hash upozornění na sdílení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F5FE6F6B-DE5D-4798-B2F0-3C3FC5E7A6B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8e1fae8-c9da-4f2e-9a78-1df90a178af4"/>
    <ds:schemaRef ds:uri="fc4b360f-9c6e-4c32-a22a-07301f39663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CC34AFE6-6CEA-4D25-80C0-6C87D7CE06E0}">
  <ds:schemaRefs>
    <ds:schemaRef ds:uri="http://purl.org/dc/elements/1.1/"/>
    <ds:schemaRef ds:uri="b8e1fae8-c9da-4f2e-9a78-1df90a178af4"/>
    <ds:schemaRef ds:uri="http://schemas.microsoft.com/office/infopath/2007/PartnerControls"/>
    <ds:schemaRef ds:uri="http://www.w3.org/XML/1998/namespace"/>
    <ds:schemaRef ds:uri="http://schemas.microsoft.com/office/2006/documentManagement/types"/>
    <ds:schemaRef ds:uri="http://purl.org/dc/terms/"/>
    <ds:schemaRef ds:uri="http://purl.org/dc/dcmitype/"/>
    <ds:schemaRef ds:uri="http://schemas.openxmlformats.org/package/2006/metadata/core-properties"/>
    <ds:schemaRef ds:uri="fc4b360f-9c6e-4c32-a22a-07301f39663c"/>
    <ds:schemaRef ds:uri="http://schemas.microsoft.com/office/2006/metadata/properties"/>
  </ds:schemaRefs>
</ds:datastoreItem>
</file>

<file path=customXml/itemProps3.xml><?xml version="1.0" encoding="utf-8"?>
<ds:datastoreItem xmlns:ds="http://schemas.openxmlformats.org/officeDocument/2006/customXml" ds:itemID="{A22942F6-C5DA-4359-90D4-DD4B650DF000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6036</TotalTime>
  <Words>952</Words>
  <Application>Microsoft Office PowerPoint</Application>
  <PresentationFormat>Širokoúhlá obrazovka</PresentationFormat>
  <Paragraphs>264</Paragraphs>
  <Slides>12</Slides>
  <Notes>5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2</vt:i4>
      </vt:variant>
      <vt:variant>
        <vt:lpstr>Nadpisy snímků</vt:lpstr>
      </vt:variant>
      <vt:variant>
        <vt:i4>12</vt:i4>
      </vt:variant>
    </vt:vector>
  </HeadingPairs>
  <TitlesOfParts>
    <vt:vector size="17" baseType="lpstr">
      <vt:lpstr>Arial</vt:lpstr>
      <vt:lpstr>Arial Narrow</vt:lpstr>
      <vt:lpstr>Calibri</vt:lpstr>
      <vt:lpstr>12_Motiv Office</vt:lpstr>
      <vt:lpstr>15_Motiv Office</vt:lpstr>
      <vt:lpstr>Analýza pracovní kapacity AP UTB</vt:lpstr>
      <vt:lpstr>Analýza pracovní kapacity</vt:lpstr>
      <vt:lpstr>Pedagogika – část „A“</vt:lpstr>
      <vt:lpstr>Pedagogika – část „A“ – fakultní směrnice</vt:lpstr>
      <vt:lpstr>Řídící a organizační činnost – část C.</vt:lpstr>
      <vt:lpstr>Třetí role – část D.</vt:lpstr>
      <vt:lpstr>Tvůrčí činnost – část B.</vt:lpstr>
      <vt:lpstr>Tvůrčí činnost: počet pracovníků dle tří úrovní TČ za poslední tři roky (2018-2020)</vt:lpstr>
      <vt:lpstr>Podíl pracovníků na součásti dle profilu tvůrčí činnosti</vt:lpstr>
      <vt:lpstr>Podíl pracovníků na součásti dle profilu tvůrčí činnosti</vt:lpstr>
      <vt:lpstr>Srovnání TČ v roce 2018 vs. 2021.  Průměry UTB</vt:lpstr>
      <vt:lpstr>Prezentace aplikace PowerPoint</vt:lpstr>
    </vt:vector>
  </TitlesOfParts>
  <Company>UTB Zlín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UNIVERZITA TOMÁŠE BATI VE ZLÍNĚ</dc:title>
  <dc:creator>Světlana Hrabinová</dc:creator>
  <cp:lastModifiedBy>Jan Kalenda</cp:lastModifiedBy>
  <cp:revision>224</cp:revision>
  <cp:lastPrinted>2022-01-17T08:01:19Z</cp:lastPrinted>
  <dcterms:created xsi:type="dcterms:W3CDTF">2019-02-07T16:33:11Z</dcterms:created>
  <dcterms:modified xsi:type="dcterms:W3CDTF">2022-01-18T10:23:48Z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0x0101007EFD8CAAD38E3C46A2C1D1C152B486E6</vt:lpwstr>
  </property>
</Properties>
</file>