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75" r:id="rId4"/>
    <p:sldId id="276" r:id="rId5"/>
    <p:sldId id="277" r:id="rId6"/>
    <p:sldId id="278" r:id="rId7"/>
    <p:sldId id="279" r:id="rId8"/>
    <p:sldId id="288" r:id="rId9"/>
    <p:sldId id="289" r:id="rId10"/>
    <p:sldId id="268" r:id="rId11"/>
    <p:sldId id="269" r:id="rId12"/>
    <p:sldId id="290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FDFE-5C7F-4E86-9FEA-1C9B9257DBF2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74DBC-3CC7-4BA4-80FD-7068B276C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8867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FDFE-5C7F-4E86-9FEA-1C9B9257DBF2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74DBC-3CC7-4BA4-80FD-7068B276C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9970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FDFE-5C7F-4E86-9FEA-1C9B9257DBF2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74DBC-3CC7-4BA4-80FD-7068B276C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0135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FDFE-5C7F-4E86-9FEA-1C9B9257DBF2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74DBC-3CC7-4BA4-80FD-7068B276C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366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FDFE-5C7F-4E86-9FEA-1C9B9257DBF2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74DBC-3CC7-4BA4-80FD-7068B276C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328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FDFE-5C7F-4E86-9FEA-1C9B9257DBF2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74DBC-3CC7-4BA4-80FD-7068B276C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19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FDFE-5C7F-4E86-9FEA-1C9B9257DBF2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74DBC-3CC7-4BA4-80FD-7068B276C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5654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FDFE-5C7F-4E86-9FEA-1C9B9257DBF2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74DBC-3CC7-4BA4-80FD-7068B276C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882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FDFE-5C7F-4E86-9FEA-1C9B9257DBF2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74DBC-3CC7-4BA4-80FD-7068B276C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8993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FDFE-5C7F-4E86-9FEA-1C9B9257DBF2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74DBC-3CC7-4BA4-80FD-7068B276C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533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FDFE-5C7F-4E86-9FEA-1C9B9257DBF2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74DBC-3CC7-4BA4-80FD-7068B276C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252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3FDFE-5C7F-4E86-9FEA-1C9B9257DBF2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74DBC-3CC7-4BA4-80FD-7068B276C3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980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icr.cz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b="1" smtClean="0"/>
              <a:t>ŘÍZENÍ PEDAGOGICKÉHO PROCESU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ŘÍZENÍ A SPRÁVA MATEŘSKÝCH ŠKOL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2464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použité literatury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Trojan, </a:t>
            </a:r>
            <a:r>
              <a:rPr lang="cs-CZ" dirty="0"/>
              <a:t>V. </a:t>
            </a:r>
            <a:r>
              <a:rPr lang="cs-CZ" dirty="0" smtClean="0"/>
              <a:t>(2014). </a:t>
            </a:r>
            <a:r>
              <a:rPr lang="cs-CZ" i="1" dirty="0"/>
              <a:t>Pedagogický proces a jeho řízení</a:t>
            </a:r>
            <a:r>
              <a:rPr lang="cs-CZ" dirty="0"/>
              <a:t>. Praha: Wolters Kluwer</a:t>
            </a:r>
            <a:r>
              <a:rPr lang="cs-CZ" dirty="0" smtClean="0"/>
              <a:t>.</a:t>
            </a:r>
          </a:p>
          <a:p>
            <a:r>
              <a:rPr lang="cs-CZ" dirty="0"/>
              <a:t>Trojan, V. (2019). </a:t>
            </a:r>
            <a:r>
              <a:rPr lang="cs-CZ" i="1" dirty="0"/>
              <a:t>Přístupy k efektivitě z pohledu managementu vzdělávání</a:t>
            </a:r>
            <a:r>
              <a:rPr lang="cs-CZ" dirty="0"/>
              <a:t>. </a:t>
            </a:r>
            <a:r>
              <a:rPr lang="cs-CZ" dirty="0" smtClean="0"/>
              <a:t>Praha: Univerzita </a:t>
            </a:r>
            <a:r>
              <a:rPr lang="cs-CZ" dirty="0"/>
              <a:t>Karlova v Praze, Pedagogická </a:t>
            </a:r>
            <a:r>
              <a:rPr lang="cs-CZ" dirty="0" smtClean="0"/>
              <a:t>fakulta.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0892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Kontrolní otázky/úkoly/náměty a odkazy 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/>
              <a:t>Jsou současní ředitelé přetížení? </a:t>
            </a:r>
            <a:endParaRPr lang="cs-CZ" i="1" dirty="0" smtClean="0"/>
          </a:p>
          <a:p>
            <a:endParaRPr lang="cs-CZ" i="1" dirty="0"/>
          </a:p>
          <a:p>
            <a:r>
              <a:rPr lang="cs-CZ" dirty="0"/>
              <a:t>Černý, J. (2022). </a:t>
            </a:r>
            <a:r>
              <a:rPr lang="cs-CZ" dirty="0" smtClean="0"/>
              <a:t>Přetížení ředitelé? Jak je </a:t>
            </a:r>
            <a:r>
              <a:rPr lang="cs-CZ" dirty="0" err="1" smtClean="0"/>
              <a:t>odbřeměnit</a:t>
            </a:r>
            <a:r>
              <a:rPr lang="cs-CZ" dirty="0" smtClean="0"/>
              <a:t>. </a:t>
            </a:r>
            <a:r>
              <a:rPr lang="cs-CZ" i="1" dirty="0" smtClean="0"/>
              <a:t>Pedagogická orientace, 32</a:t>
            </a:r>
            <a:r>
              <a:rPr lang="cs-CZ" dirty="0" smtClean="0"/>
              <a:t>(1), 5-32</a:t>
            </a:r>
            <a:r>
              <a:rPr lang="cs-CZ" i="1" dirty="0" smtClean="0"/>
              <a:t>. </a:t>
            </a:r>
            <a:endParaRPr lang="cs-CZ" dirty="0" smtClean="0"/>
          </a:p>
          <a:p>
            <a:r>
              <a:rPr lang="cs-CZ" dirty="0" smtClean="0"/>
              <a:t>Štěpánek</a:t>
            </a:r>
            <a:r>
              <a:rPr lang="cs-CZ" dirty="0"/>
              <a:t>, F. (2010). O řízení pedagogických procesů ředitelem školy. Pedagogická orientace, 1, 37-44. 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6672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b="1" smtClean="0"/>
              <a:t>ŘÍZENÍ PEDAGOGICKÉHO PROCESU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ŘÍZENÍ A SPRÁVA MATEŘSKÝCH ŠKOL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8889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kompetence řízení a hodnocení edukačního procesu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dokáže naplánovat a implementovat ŠVP konkrétní školy a konkrétnímu stavu školy</a:t>
            </a:r>
          </a:p>
          <a:p>
            <a:r>
              <a:rPr lang="cs-CZ" dirty="0" smtClean="0"/>
              <a:t>ke zlepšení edukačního procesu využívá výsledky vzdělávání dětí/žáků</a:t>
            </a:r>
          </a:p>
          <a:p>
            <a:r>
              <a:rPr lang="cs-CZ" dirty="0" smtClean="0"/>
              <a:t>využívá nové poznatky (mezinárodní šetření, OECD), aby dokázal v předstihu inovovat ŠVP (</a:t>
            </a:r>
            <a:r>
              <a:rPr lang="cs-CZ" dirty="0" smtClean="0">
                <a:sym typeface="Wingdings" panose="05000000000000000000" pitchFamily="2" charset="2"/>
              </a:rPr>
              <a:t>)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46188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>
              <a:buFontTx/>
              <a:buChar char="-"/>
            </a:pPr>
            <a:r>
              <a:rPr lang="cs-CZ" dirty="0"/>
              <a:t>využívání efektivních nástrojů a postupů</a:t>
            </a:r>
          </a:p>
          <a:p>
            <a:pPr fontAlgn="base">
              <a:buFontTx/>
              <a:buChar char="-"/>
            </a:pPr>
            <a:r>
              <a:rPr lang="cs-CZ" dirty="0"/>
              <a:t>podmínky k realizaci ŠVP</a:t>
            </a:r>
          </a:p>
          <a:p>
            <a:pPr fontAlgn="base">
              <a:buFontTx/>
              <a:buChar char="-"/>
            </a:pPr>
            <a:r>
              <a:rPr lang="cs-CZ" dirty="0"/>
              <a:t>dobrá organizační struktura</a:t>
            </a:r>
            <a:br>
              <a:rPr lang="cs-CZ" dirty="0"/>
            </a:br>
            <a:r>
              <a:rPr lang="cs-CZ" dirty="0"/>
              <a:t>schopnost delegovat </a:t>
            </a:r>
          </a:p>
          <a:p>
            <a:pPr fontAlgn="base">
              <a:buFontTx/>
              <a:buChar char="-"/>
            </a:pPr>
            <a:r>
              <a:rPr lang="cs-CZ" dirty="0"/>
              <a:t>funkční pedagogická rada </a:t>
            </a:r>
          </a:p>
          <a:p>
            <a:pPr fontAlgn="base">
              <a:buFontTx/>
              <a:buChar char="-"/>
            </a:pPr>
            <a:r>
              <a:rPr lang="cs-CZ" dirty="0"/>
              <a:t>uvádění začínajících učitelů</a:t>
            </a:r>
          </a:p>
          <a:p>
            <a:pPr fontAlgn="base">
              <a:buFontTx/>
              <a:buChar char="-"/>
            </a:pPr>
            <a:r>
              <a:rPr lang="cs-CZ" dirty="0"/>
              <a:t>efektivní kontrolní a hospitační činnost</a:t>
            </a:r>
          </a:p>
          <a:p>
            <a:pPr fontAlgn="base">
              <a:buFontTx/>
              <a:buChar char="-"/>
            </a:pPr>
            <a:r>
              <a:rPr lang="cs-CZ" dirty="0"/>
              <a:t>funkční informační systém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582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9652379" cy="1325563"/>
          </a:xfrm>
        </p:spPr>
        <p:txBody>
          <a:bodyPr/>
          <a:lstStyle/>
          <a:p>
            <a:r>
              <a:rPr lang="cs-CZ" b="1" dirty="0"/>
              <a:t>Ředitel školy a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řízení </a:t>
            </a:r>
            <a:r>
              <a:rPr lang="cs-CZ" b="1" dirty="0"/>
              <a:t>pedagogického procesu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buFontTx/>
              <a:buChar char="-"/>
            </a:pPr>
            <a:endParaRPr lang="cs-CZ" dirty="0"/>
          </a:p>
          <a:p>
            <a:r>
              <a:rPr lang="cs-CZ" dirty="0"/>
              <a:t>Schválené vzdělávací programy</a:t>
            </a:r>
          </a:p>
          <a:p>
            <a:r>
              <a:rPr lang="cs-CZ" dirty="0"/>
              <a:t>Základní pedagogická dokumentace</a:t>
            </a:r>
          </a:p>
          <a:p>
            <a:r>
              <a:rPr lang="cs-CZ" dirty="0"/>
              <a:t>Plány sestavované ředitelem</a:t>
            </a:r>
          </a:p>
          <a:p>
            <a:r>
              <a:rPr lang="cs-CZ" dirty="0"/>
              <a:t>Organizační struktura školy</a:t>
            </a:r>
          </a:p>
          <a:p>
            <a:r>
              <a:rPr lang="cs-CZ" dirty="0"/>
              <a:t>Kontrolní a hospitační činnost ředitele školy</a:t>
            </a:r>
          </a:p>
          <a:p>
            <a:r>
              <a:rPr lang="cs-CZ" dirty="0"/>
              <a:t>Evaluace školy, autoevaluace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539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Řízení kurikula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3500" b="1" dirty="0"/>
              <a:t>+</a:t>
            </a:r>
            <a:r>
              <a:rPr lang="cs-CZ" dirty="0" smtClean="0"/>
              <a:t> tvorba ŠVP školy: </a:t>
            </a:r>
          </a:p>
          <a:p>
            <a:pPr>
              <a:buFontTx/>
              <a:buChar char="-"/>
            </a:pPr>
            <a:r>
              <a:rPr lang="cs-CZ" dirty="0" smtClean="0"/>
              <a:t>důvěra v pracovní tým</a:t>
            </a:r>
          </a:p>
          <a:p>
            <a:pPr>
              <a:buFontTx/>
              <a:buChar char="-"/>
            </a:pPr>
            <a:r>
              <a:rPr lang="cs-CZ" dirty="0" smtClean="0"/>
              <a:t>profesní růst učitelů</a:t>
            </a:r>
          </a:p>
          <a:p>
            <a:pPr>
              <a:buFontTx/>
              <a:buChar char="-"/>
            </a:pPr>
            <a:r>
              <a:rPr lang="cs-CZ" dirty="0" smtClean="0"/>
              <a:t>participace členů týmu na životě školy</a:t>
            </a:r>
          </a:p>
          <a:p>
            <a:pPr>
              <a:buFontTx/>
              <a:buChar char="-"/>
            </a:pPr>
            <a:r>
              <a:rPr lang="cs-CZ" dirty="0" smtClean="0"/>
              <a:t>zohlednění specifik školy (region)</a:t>
            </a:r>
          </a:p>
          <a:p>
            <a:pPr>
              <a:buFontTx/>
              <a:buChar char="-"/>
            </a:pPr>
            <a:r>
              <a:rPr lang="cs-CZ" dirty="0" smtClean="0"/>
              <a:t>vytvoření stupně řízení (např. koordinátoři ŠVP, metodické sekce)</a:t>
            </a:r>
          </a:p>
          <a:p>
            <a:pPr>
              <a:buFontTx/>
              <a:buChar char="-"/>
            </a:pPr>
            <a:r>
              <a:rPr lang="cs-CZ" dirty="0" smtClean="0"/>
              <a:t>motivace pracovníků</a:t>
            </a:r>
          </a:p>
          <a:p>
            <a:pPr>
              <a:buFontTx/>
              <a:buChar char="-"/>
            </a:pPr>
            <a:r>
              <a:rPr lang="cs-CZ" dirty="0" smtClean="0"/>
              <a:t>spolupráce mezi učiteli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528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3500" b="1" dirty="0"/>
              <a:t>­-</a:t>
            </a:r>
            <a:r>
              <a:rPr lang="cs-CZ" dirty="0" smtClean="0"/>
              <a:t> tvorba ŠVP školy: </a:t>
            </a:r>
          </a:p>
          <a:p>
            <a:pPr>
              <a:buFontTx/>
              <a:buChar char="-"/>
            </a:pPr>
            <a:r>
              <a:rPr lang="cs-CZ" dirty="0" smtClean="0"/>
              <a:t>nesoulad týmu (ambice, příliš tlak na výstupy)</a:t>
            </a:r>
          </a:p>
          <a:p>
            <a:pPr>
              <a:buFontTx/>
              <a:buChar char="-"/>
            </a:pPr>
            <a:r>
              <a:rPr lang="cs-CZ" dirty="0" smtClean="0"/>
              <a:t>neustálé změny (MŠMT)</a:t>
            </a:r>
          </a:p>
          <a:p>
            <a:pPr>
              <a:buFontTx/>
              <a:buChar char="-"/>
            </a:pPr>
            <a:r>
              <a:rPr lang="cs-CZ" dirty="0" smtClean="0"/>
              <a:t>nedostatečné pochopení a komunikace</a:t>
            </a:r>
          </a:p>
          <a:p>
            <a:pPr>
              <a:buFontTx/>
              <a:buChar char="-"/>
            </a:pPr>
            <a:r>
              <a:rPr lang="cs-CZ" dirty="0" smtClean="0"/>
              <a:t>nedostatečná příprava budoucích učitelů na tvorbu a práci se ŠVP</a:t>
            </a:r>
          </a:p>
          <a:p>
            <a:pPr>
              <a:buFontTx/>
              <a:buChar char="-"/>
            </a:pPr>
            <a:r>
              <a:rPr lang="cs-CZ" dirty="0" smtClean="0"/>
              <a:t>byrokratické pojetí kontroly nad tvůrčím procesem </a:t>
            </a:r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744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Nástroje řízení pedagogického procesu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825625"/>
            <a:ext cx="10857931" cy="4351338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účinné řízení pedagogického procesu je podmíněno získáváním, rozborem a vyhodnocováním všech informací o </a:t>
            </a:r>
          </a:p>
          <a:p>
            <a:r>
              <a:rPr lang="cs-CZ" dirty="0" smtClean="0"/>
              <a:t>cílech</a:t>
            </a:r>
          </a:p>
          <a:p>
            <a:r>
              <a:rPr lang="cs-CZ" dirty="0" smtClean="0"/>
              <a:t>obsahu</a:t>
            </a:r>
          </a:p>
          <a:p>
            <a:r>
              <a:rPr lang="cs-CZ" dirty="0" smtClean="0"/>
              <a:t>podmínkách</a:t>
            </a:r>
          </a:p>
          <a:p>
            <a:r>
              <a:rPr lang="cs-CZ" dirty="0" smtClean="0"/>
              <a:t>průběhu</a:t>
            </a:r>
          </a:p>
          <a:p>
            <a:r>
              <a:rPr lang="cs-CZ" dirty="0" smtClean="0"/>
              <a:t>výsledcích vzdělávání</a:t>
            </a:r>
          </a:p>
          <a:p>
            <a:r>
              <a:rPr lang="cs-CZ" dirty="0" smtClean="0"/>
              <a:t>o charakteristikách objektů a subjektů </a:t>
            </a:r>
          </a:p>
          <a:p>
            <a:r>
              <a:rPr lang="cs-CZ" dirty="0" smtClean="0"/>
              <a:t>o interakcích subjektů</a:t>
            </a:r>
          </a:p>
          <a:p>
            <a:r>
              <a:rPr lang="cs-CZ" dirty="0" smtClean="0"/>
              <a:t>o klimatu školy (Trojan</a:t>
            </a:r>
            <a:r>
              <a:rPr lang="cs-CZ" dirty="0"/>
              <a:t>, Pedagogické řízení školy, 2014, in Trojan, 2019, s. </a:t>
            </a:r>
            <a:r>
              <a:rPr lang="cs-CZ" dirty="0" smtClean="0"/>
              <a:t>52)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86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Evaluace pedagogického procesu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90690"/>
            <a:ext cx="10844284" cy="4800173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ředitel školy je vůdčí osobností pedagogického procesu </a:t>
            </a:r>
          </a:p>
          <a:p>
            <a:r>
              <a:rPr lang="cs-CZ" dirty="0" smtClean="0"/>
              <a:t>vedení školy aktivně řídí, monitoruje a vyhodnocuje práci školy a přijímá účinná opatření</a:t>
            </a:r>
          </a:p>
          <a:p>
            <a:r>
              <a:rPr lang="cs-CZ" dirty="0" smtClean="0"/>
              <a:t>vedení školy aktivně vytváří podmínky pro dobré klima školy, podporuje vzájemnou spolupráci všech aktérů </a:t>
            </a:r>
          </a:p>
          <a:p>
            <a:r>
              <a:rPr lang="cs-CZ" dirty="0" smtClean="0"/>
              <a:t>vedení školy usiluje o zajištění optimálních personálních podmínek, pečuje o rozvoj pracovníků, vytváří podmínky pro výměnu zkušeností (mezi učiteli i školami navzájem)</a:t>
            </a:r>
          </a:p>
          <a:p>
            <a:r>
              <a:rPr lang="cs-CZ" dirty="0" smtClean="0"/>
              <a:t>vedení školy usiluje o optimální materiální podmínky a jejich účelné využívání</a:t>
            </a:r>
          </a:p>
          <a:p>
            <a:r>
              <a:rPr lang="cs-CZ" dirty="0" smtClean="0"/>
              <a:t>vedení školy klade důraz na vlastní profesní i osobní rozvoj </a:t>
            </a:r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r>
              <a:rPr lang="cs-CZ" i="1" dirty="0" smtClean="0"/>
              <a:t>srovnej s Kritéria </a:t>
            </a:r>
            <a:r>
              <a:rPr lang="cs-CZ" i="1" dirty="0" smtClean="0"/>
              <a:t>ČŠI pro daný školní rok </a:t>
            </a:r>
            <a:r>
              <a:rPr lang="cs-CZ" i="1" dirty="0" smtClean="0">
                <a:hlinkClick r:id="rId2"/>
              </a:rPr>
              <a:t>www.csicr.cz</a:t>
            </a:r>
            <a:r>
              <a:rPr lang="cs-CZ" i="1" dirty="0" smtClean="0"/>
              <a:t> 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33916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Sdílení pedagogického procesu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i="1" dirty="0" smtClean="0"/>
              <a:t>přímé pozorování</a:t>
            </a:r>
          </a:p>
          <a:p>
            <a:r>
              <a:rPr lang="cs-CZ" i="1" dirty="0" smtClean="0"/>
              <a:t>informace od dětí/žáků, jiných pracovníků, rodičů, zřizovatele, veřejnosti</a:t>
            </a:r>
          </a:p>
          <a:p>
            <a:r>
              <a:rPr lang="cs-CZ" i="1" dirty="0" smtClean="0"/>
              <a:t>pedagogické rady</a:t>
            </a:r>
          </a:p>
          <a:p>
            <a:r>
              <a:rPr lang="cs-CZ" i="1" dirty="0" smtClean="0"/>
              <a:t>workshopy</a:t>
            </a:r>
          </a:p>
          <a:p>
            <a:r>
              <a:rPr lang="cs-CZ" i="1" dirty="0" smtClean="0"/>
              <a:t>jednání komisí, sekcí, skupin</a:t>
            </a:r>
          </a:p>
          <a:p>
            <a:r>
              <a:rPr lang="cs-CZ" i="1" dirty="0" smtClean="0"/>
              <a:t>neoficiální setkávání </a:t>
            </a:r>
            <a:endParaRPr lang="cs-CZ" i="1" dirty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i="1" dirty="0" smtClean="0"/>
              <a:t>delegování 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210040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441</Words>
  <Application>Microsoft Office PowerPoint</Application>
  <PresentationFormat>Širokoúhlá obrazovka</PresentationFormat>
  <Paragraphs>76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Motiv Office</vt:lpstr>
      <vt:lpstr>ŘÍZENÍ PEDAGOGICKÉHO PROCESU  ŘÍZENÍ A SPRÁVA MATEŘSKÝCH ŠKOL</vt:lpstr>
      <vt:lpstr>kompetence řízení a hodnocení edukačního procesu  </vt:lpstr>
      <vt:lpstr>Prezentace aplikace PowerPoint</vt:lpstr>
      <vt:lpstr>Ředitel školy a  řízení pedagogického procesu</vt:lpstr>
      <vt:lpstr>Řízení kurikula</vt:lpstr>
      <vt:lpstr>Prezentace aplikace PowerPoint</vt:lpstr>
      <vt:lpstr>Nástroje řízení pedagogického procesu</vt:lpstr>
      <vt:lpstr>Evaluace pedagogického procesu </vt:lpstr>
      <vt:lpstr>Sdílení pedagogického procesu</vt:lpstr>
      <vt:lpstr>Seznam použité literatury</vt:lpstr>
      <vt:lpstr>Kontrolní otázky/úkoly/náměty a odkazy </vt:lpstr>
      <vt:lpstr>ŘÍZENÍ PEDAGOGICKÉHO PROCESU  ŘÍZENÍ A SPRÁVA MATEŘSKÝCH ŠKOL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ŘÍZENÍ PEDAGOGICKÉHO PROCESU  ŘÍZENÍ A SPRÁVA MATEŘSKÝCH ŠKOL</dc:title>
  <dc:creator>Barbora Petrů Puhrová</dc:creator>
  <cp:lastModifiedBy>Barbora Petrů Puhrová</cp:lastModifiedBy>
  <cp:revision>8</cp:revision>
  <dcterms:created xsi:type="dcterms:W3CDTF">2023-03-23T12:24:00Z</dcterms:created>
  <dcterms:modified xsi:type="dcterms:W3CDTF">2023-03-27T18:57:03Z</dcterms:modified>
</cp:coreProperties>
</file>