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73" r:id="rId5"/>
    <p:sldId id="280" r:id="rId6"/>
    <p:sldId id="274" r:id="rId7"/>
    <p:sldId id="275" r:id="rId8"/>
    <p:sldId id="276" r:id="rId9"/>
    <p:sldId id="277" r:id="rId10"/>
    <p:sldId id="279" r:id="rId11"/>
    <p:sldId id="268" r:id="rId12"/>
    <p:sldId id="269" r:id="rId13"/>
    <p:sldId id="281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5091" autoAdjust="0"/>
  </p:normalViewPr>
  <p:slideViewPr>
    <p:cSldViewPr snapToGrid="0">
      <p:cViewPr varScale="1">
        <p:scale>
          <a:sx n="44" d="100"/>
          <a:sy n="44" d="100"/>
        </p:scale>
        <p:origin x="16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D254D-8560-49EB-B80C-CF7475CA650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5B133B2-F921-41FB-B2FE-56EC856BFF83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hospitace</a:t>
          </a:r>
          <a:endParaRPr lang="cs-CZ" sz="2400" dirty="0">
            <a:solidFill>
              <a:schemeClr val="tx1"/>
            </a:solidFill>
          </a:endParaRPr>
        </a:p>
      </dgm:t>
    </dgm:pt>
    <dgm:pt modelId="{0D47B1AE-3DA8-47C6-A24F-D7C2F3A2A64C}" type="parTrans" cxnId="{7DACC763-705C-45F0-A4B9-702233DD716C}">
      <dgm:prSet/>
      <dgm:spPr/>
      <dgm:t>
        <a:bodyPr/>
        <a:lstStyle/>
        <a:p>
          <a:endParaRPr lang="cs-CZ"/>
        </a:p>
      </dgm:t>
    </dgm:pt>
    <dgm:pt modelId="{525B9AFF-5CD7-4953-9999-84E95D6BCFCF}" type="sibTrans" cxnId="{7DACC763-705C-45F0-A4B9-702233DD716C}">
      <dgm:prSet/>
      <dgm:spPr/>
      <dgm:t>
        <a:bodyPr/>
        <a:lstStyle/>
        <a:p>
          <a:endParaRPr lang="cs-CZ"/>
        </a:p>
      </dgm:t>
    </dgm:pt>
    <dgm:pt modelId="{125760E1-86A8-4960-A78B-E2CDB09859C4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společná výuka s jiným učitelem</a:t>
          </a:r>
          <a:endParaRPr lang="cs-CZ" sz="2400" dirty="0">
            <a:solidFill>
              <a:schemeClr val="tx1"/>
            </a:solidFill>
          </a:endParaRPr>
        </a:p>
      </dgm:t>
    </dgm:pt>
    <dgm:pt modelId="{3DABD857-0330-4A05-846A-89FB59B63187}" type="parTrans" cxnId="{6C34D2B5-B5EA-4F7F-9D59-4B7F71EAE77E}">
      <dgm:prSet custT="1"/>
      <dgm:spPr/>
      <dgm:t>
        <a:bodyPr/>
        <a:lstStyle/>
        <a:p>
          <a:endParaRPr lang="cs-CZ" sz="2400">
            <a:solidFill>
              <a:schemeClr val="tx1"/>
            </a:solidFill>
          </a:endParaRPr>
        </a:p>
      </dgm:t>
    </dgm:pt>
    <dgm:pt modelId="{BC297A3C-0968-4B0B-8049-E1B2D17881F6}" type="sibTrans" cxnId="{6C34D2B5-B5EA-4F7F-9D59-4B7F71EAE77E}">
      <dgm:prSet/>
      <dgm:spPr/>
      <dgm:t>
        <a:bodyPr/>
        <a:lstStyle/>
        <a:p>
          <a:endParaRPr lang="cs-CZ"/>
        </a:p>
      </dgm:t>
    </dgm:pt>
    <dgm:pt modelId="{DC02FC14-3517-4D6A-AF1D-9E38344EFBF5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návštěva ve výuce</a:t>
          </a:r>
          <a:endParaRPr lang="cs-CZ" sz="2400" dirty="0">
            <a:solidFill>
              <a:schemeClr val="tx1"/>
            </a:solidFill>
          </a:endParaRPr>
        </a:p>
      </dgm:t>
    </dgm:pt>
    <dgm:pt modelId="{90A9BF34-2BD0-48DE-B3B4-54100FCBF09A}" type="parTrans" cxnId="{C183E678-17F4-454A-9803-F82573E24F00}">
      <dgm:prSet custT="1"/>
      <dgm:spPr/>
      <dgm:t>
        <a:bodyPr/>
        <a:lstStyle/>
        <a:p>
          <a:endParaRPr lang="cs-CZ" sz="2400">
            <a:solidFill>
              <a:schemeClr val="tx1"/>
            </a:solidFill>
          </a:endParaRPr>
        </a:p>
      </dgm:t>
    </dgm:pt>
    <dgm:pt modelId="{73418E5A-FBD5-4AAC-A21F-3D022EC78E74}" type="sibTrans" cxnId="{C183E678-17F4-454A-9803-F82573E24F00}">
      <dgm:prSet/>
      <dgm:spPr/>
      <dgm:t>
        <a:bodyPr/>
        <a:lstStyle/>
        <a:p>
          <a:endParaRPr lang="cs-CZ"/>
        </a:p>
      </dgm:t>
    </dgm:pt>
    <dgm:pt modelId="{EAA6C5EC-14D8-4156-8B0F-F78D9BD714D4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vlastní otevřená výuka</a:t>
          </a:r>
          <a:endParaRPr lang="cs-CZ" sz="2400" dirty="0">
            <a:solidFill>
              <a:schemeClr val="tx1"/>
            </a:solidFill>
          </a:endParaRPr>
        </a:p>
      </dgm:t>
    </dgm:pt>
    <dgm:pt modelId="{442554B7-47DC-4B0C-A8A3-560168E8699D}" type="parTrans" cxnId="{426ED5FC-0A43-4D06-B436-C8DE72C82CE4}">
      <dgm:prSet custT="1"/>
      <dgm:spPr/>
      <dgm:t>
        <a:bodyPr/>
        <a:lstStyle/>
        <a:p>
          <a:endParaRPr lang="cs-CZ" sz="2400">
            <a:solidFill>
              <a:schemeClr val="tx1"/>
            </a:solidFill>
          </a:endParaRPr>
        </a:p>
      </dgm:t>
    </dgm:pt>
    <dgm:pt modelId="{52186094-79BA-4A5A-9BBE-63C1E070D4DD}" type="sibTrans" cxnId="{426ED5FC-0A43-4D06-B436-C8DE72C82CE4}">
      <dgm:prSet/>
      <dgm:spPr/>
      <dgm:t>
        <a:bodyPr/>
        <a:lstStyle/>
        <a:p>
          <a:endParaRPr lang="cs-CZ"/>
        </a:p>
      </dgm:t>
    </dgm:pt>
    <dgm:pt modelId="{158DB2CB-D4D8-44B8-9266-E5460B241BA2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hospitace s jiným </a:t>
          </a:r>
          <a:r>
            <a:rPr lang="cs-CZ" sz="2200" dirty="0" smtClean="0">
              <a:solidFill>
                <a:schemeClr val="tx1"/>
              </a:solidFill>
            </a:rPr>
            <a:t>hospitujícím</a:t>
          </a:r>
          <a:endParaRPr lang="cs-CZ" sz="2200" dirty="0">
            <a:solidFill>
              <a:schemeClr val="tx1"/>
            </a:solidFill>
          </a:endParaRPr>
        </a:p>
      </dgm:t>
    </dgm:pt>
    <dgm:pt modelId="{47A88DA9-EA10-4C6E-85C4-AB6163A83273}" type="parTrans" cxnId="{C5D5ED2F-7791-48D2-8B80-1150AB30DCDA}">
      <dgm:prSet custT="1"/>
      <dgm:spPr/>
      <dgm:t>
        <a:bodyPr/>
        <a:lstStyle/>
        <a:p>
          <a:endParaRPr lang="cs-CZ" sz="2400">
            <a:solidFill>
              <a:schemeClr val="tx1"/>
            </a:solidFill>
          </a:endParaRPr>
        </a:p>
      </dgm:t>
    </dgm:pt>
    <dgm:pt modelId="{23B6DF32-CC43-40EF-BF25-93E9977948D8}" type="sibTrans" cxnId="{C5D5ED2F-7791-48D2-8B80-1150AB30DCDA}">
      <dgm:prSet/>
      <dgm:spPr/>
      <dgm:t>
        <a:bodyPr/>
        <a:lstStyle/>
        <a:p>
          <a:endParaRPr lang="cs-CZ"/>
        </a:p>
      </dgm:t>
    </dgm:pt>
    <dgm:pt modelId="{DEF0F1D8-84B1-49DA-A765-875FB8E4314D}">
      <dgm:prSet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akce více učitelů mimo třídu </a:t>
          </a:r>
          <a:endParaRPr lang="cs-CZ" sz="2400" dirty="0">
            <a:solidFill>
              <a:schemeClr val="tx1"/>
            </a:solidFill>
          </a:endParaRPr>
        </a:p>
      </dgm:t>
    </dgm:pt>
    <dgm:pt modelId="{592324D8-208C-496A-92CA-6C2596A6DCAA}" type="parTrans" cxnId="{BF9AA720-9481-4402-8843-3B1206DBDFA2}">
      <dgm:prSet custT="1"/>
      <dgm:spPr/>
      <dgm:t>
        <a:bodyPr/>
        <a:lstStyle/>
        <a:p>
          <a:endParaRPr lang="cs-CZ" sz="2400">
            <a:solidFill>
              <a:schemeClr val="tx1"/>
            </a:solidFill>
          </a:endParaRPr>
        </a:p>
      </dgm:t>
    </dgm:pt>
    <dgm:pt modelId="{C4B4AA44-E0CF-4C16-8399-BF3084C25B6D}" type="sibTrans" cxnId="{BF9AA720-9481-4402-8843-3B1206DBDFA2}">
      <dgm:prSet/>
      <dgm:spPr/>
      <dgm:t>
        <a:bodyPr/>
        <a:lstStyle/>
        <a:p>
          <a:endParaRPr lang="cs-CZ"/>
        </a:p>
      </dgm:t>
    </dgm:pt>
    <dgm:pt modelId="{8C611A4C-4BE3-4902-9C48-6936D327822B}" type="pres">
      <dgm:prSet presAssocID="{6ACD254D-8560-49EB-B80C-CF7475CA650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6698F3E-AF6C-4AF4-8769-CA5286A2BDFC}" type="pres">
      <dgm:prSet presAssocID="{F5B133B2-F921-41FB-B2FE-56EC856BFF83}" presName="centerShape" presStyleLbl="node0" presStyleIdx="0" presStyleCnt="1" custScaleX="129889" custScaleY="97859" custLinFactNeighborX="2042" custLinFactNeighborY="-2042"/>
      <dgm:spPr/>
      <dgm:t>
        <a:bodyPr/>
        <a:lstStyle/>
        <a:p>
          <a:endParaRPr lang="cs-CZ"/>
        </a:p>
      </dgm:t>
    </dgm:pt>
    <dgm:pt modelId="{1C7D7126-C1BA-4C27-A7AF-D067A7406C9B}" type="pres">
      <dgm:prSet presAssocID="{3DABD857-0330-4A05-846A-89FB59B63187}" presName="parTrans" presStyleLbl="sibTrans2D1" presStyleIdx="0" presStyleCnt="5" custScaleX="129889" custScaleY="97859"/>
      <dgm:spPr/>
      <dgm:t>
        <a:bodyPr/>
        <a:lstStyle/>
        <a:p>
          <a:endParaRPr lang="cs-CZ"/>
        </a:p>
      </dgm:t>
    </dgm:pt>
    <dgm:pt modelId="{B6F96833-5CAD-44E2-9134-48D7E4BA2428}" type="pres">
      <dgm:prSet presAssocID="{3DABD857-0330-4A05-846A-89FB59B63187}" presName="connectorText" presStyleLbl="sibTrans2D1" presStyleIdx="0" presStyleCnt="5"/>
      <dgm:spPr/>
      <dgm:t>
        <a:bodyPr/>
        <a:lstStyle/>
        <a:p>
          <a:endParaRPr lang="cs-CZ"/>
        </a:p>
      </dgm:t>
    </dgm:pt>
    <dgm:pt modelId="{66453EC8-F113-4DCE-8FC8-AB5F58CB0687}" type="pres">
      <dgm:prSet presAssocID="{125760E1-86A8-4960-A78B-E2CDB09859C4}" presName="node" presStyleLbl="node1" presStyleIdx="0" presStyleCnt="5" custScaleX="136899" custScaleY="11155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CAC08B-A37F-470D-9B18-4D8CB0676A66}" type="pres">
      <dgm:prSet presAssocID="{90A9BF34-2BD0-48DE-B3B4-54100FCBF09A}" presName="parTrans" presStyleLbl="sibTrans2D1" presStyleIdx="1" presStyleCnt="5" custScaleX="129889" custScaleY="97859"/>
      <dgm:spPr/>
      <dgm:t>
        <a:bodyPr/>
        <a:lstStyle/>
        <a:p>
          <a:endParaRPr lang="cs-CZ"/>
        </a:p>
      </dgm:t>
    </dgm:pt>
    <dgm:pt modelId="{BF7DFE69-B5D5-4A75-85CF-9B3C74A931F6}" type="pres">
      <dgm:prSet presAssocID="{90A9BF34-2BD0-48DE-B3B4-54100FCBF09A}" presName="connectorText" presStyleLbl="sibTrans2D1" presStyleIdx="1" presStyleCnt="5"/>
      <dgm:spPr/>
      <dgm:t>
        <a:bodyPr/>
        <a:lstStyle/>
        <a:p>
          <a:endParaRPr lang="cs-CZ"/>
        </a:p>
      </dgm:t>
    </dgm:pt>
    <dgm:pt modelId="{609D3475-BD7C-42AB-9898-160AB4EBEEB5}" type="pres">
      <dgm:prSet presAssocID="{DC02FC14-3517-4D6A-AF1D-9E38344EFBF5}" presName="node" presStyleLbl="node1" presStyleIdx="1" presStyleCnt="5" custScaleX="141106" custScaleY="12140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12F4538-1F83-436D-87C7-1CE8B90B0263}" type="pres">
      <dgm:prSet presAssocID="{442554B7-47DC-4B0C-A8A3-560168E8699D}" presName="parTrans" presStyleLbl="sibTrans2D1" presStyleIdx="2" presStyleCnt="5" custScaleX="129889" custScaleY="97859"/>
      <dgm:spPr/>
      <dgm:t>
        <a:bodyPr/>
        <a:lstStyle/>
        <a:p>
          <a:endParaRPr lang="cs-CZ"/>
        </a:p>
      </dgm:t>
    </dgm:pt>
    <dgm:pt modelId="{3FA692E2-5B61-4322-98AD-A40C7AA9FF5E}" type="pres">
      <dgm:prSet presAssocID="{442554B7-47DC-4B0C-A8A3-560168E8699D}" presName="connectorText" presStyleLbl="sibTrans2D1" presStyleIdx="2" presStyleCnt="5"/>
      <dgm:spPr/>
      <dgm:t>
        <a:bodyPr/>
        <a:lstStyle/>
        <a:p>
          <a:endParaRPr lang="cs-CZ"/>
        </a:p>
      </dgm:t>
    </dgm:pt>
    <dgm:pt modelId="{92E05FA0-3E16-4248-8394-CF05282A1A0B}" type="pres">
      <dgm:prSet presAssocID="{EAA6C5EC-14D8-4156-8B0F-F78D9BD714D4}" presName="node" presStyleLbl="node1" presStyleIdx="2" presStyleCnt="5" custScaleX="129889" custScaleY="9785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C05D028-CCF8-412E-ADC9-776E8AD9CDAF}" type="pres">
      <dgm:prSet presAssocID="{592324D8-208C-496A-92CA-6C2596A6DCAA}" presName="parTrans" presStyleLbl="sibTrans2D1" presStyleIdx="3" presStyleCnt="5" custScaleX="129889" custScaleY="97859"/>
      <dgm:spPr/>
      <dgm:t>
        <a:bodyPr/>
        <a:lstStyle/>
        <a:p>
          <a:endParaRPr lang="cs-CZ"/>
        </a:p>
      </dgm:t>
    </dgm:pt>
    <dgm:pt modelId="{0F1014C9-FC3A-41BF-A1C7-59D9530FDF3E}" type="pres">
      <dgm:prSet presAssocID="{592324D8-208C-496A-92CA-6C2596A6DCAA}" presName="connectorText" presStyleLbl="sibTrans2D1" presStyleIdx="3" presStyleCnt="5"/>
      <dgm:spPr/>
      <dgm:t>
        <a:bodyPr/>
        <a:lstStyle/>
        <a:p>
          <a:endParaRPr lang="cs-CZ"/>
        </a:p>
      </dgm:t>
    </dgm:pt>
    <dgm:pt modelId="{F3DD967D-6083-4422-BEB1-220DCC75789D}" type="pres">
      <dgm:prSet presAssocID="{DEF0F1D8-84B1-49DA-A765-875FB8E4314D}" presName="node" presStyleLbl="node1" presStyleIdx="3" presStyleCnt="5" custScaleX="147588" custScaleY="97859" custRadScaleRad="100798" custRadScaleInc="-699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A2F484-96B1-4E41-894B-52ABD0BF68E7}" type="pres">
      <dgm:prSet presAssocID="{47A88DA9-EA10-4C6E-85C4-AB6163A83273}" presName="parTrans" presStyleLbl="sibTrans2D1" presStyleIdx="4" presStyleCnt="5" custScaleX="129889" custScaleY="97859"/>
      <dgm:spPr/>
      <dgm:t>
        <a:bodyPr/>
        <a:lstStyle/>
        <a:p>
          <a:endParaRPr lang="cs-CZ"/>
        </a:p>
      </dgm:t>
    </dgm:pt>
    <dgm:pt modelId="{9AC8ABFE-DB8A-41A1-A248-B381F6AF0138}" type="pres">
      <dgm:prSet presAssocID="{47A88DA9-EA10-4C6E-85C4-AB6163A83273}" presName="connectorText" presStyleLbl="sibTrans2D1" presStyleIdx="4" presStyleCnt="5"/>
      <dgm:spPr/>
      <dgm:t>
        <a:bodyPr/>
        <a:lstStyle/>
        <a:p>
          <a:endParaRPr lang="cs-CZ"/>
        </a:p>
      </dgm:t>
    </dgm:pt>
    <dgm:pt modelId="{05D1DDFA-76EC-488D-AA42-B581DE8DFF20}" type="pres">
      <dgm:prSet presAssocID="{158DB2CB-D4D8-44B8-9266-E5460B241BA2}" presName="node" presStyleLbl="node1" presStyleIdx="4" presStyleCnt="5" custScaleX="153843" custScaleY="107063" custRadScaleRad="106458" custRadScaleInc="7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7A707D3-62CC-4789-81EC-92CE3BA2E887}" type="presOf" srcId="{3DABD857-0330-4A05-846A-89FB59B63187}" destId="{B6F96833-5CAD-44E2-9134-48D7E4BA2428}" srcOrd="1" destOrd="0" presId="urn:microsoft.com/office/officeart/2005/8/layout/radial5"/>
    <dgm:cxn modelId="{6C34D2B5-B5EA-4F7F-9D59-4B7F71EAE77E}" srcId="{F5B133B2-F921-41FB-B2FE-56EC856BFF83}" destId="{125760E1-86A8-4960-A78B-E2CDB09859C4}" srcOrd="0" destOrd="0" parTransId="{3DABD857-0330-4A05-846A-89FB59B63187}" sibTransId="{BC297A3C-0968-4B0B-8049-E1B2D17881F6}"/>
    <dgm:cxn modelId="{C5D5ED2F-7791-48D2-8B80-1150AB30DCDA}" srcId="{F5B133B2-F921-41FB-B2FE-56EC856BFF83}" destId="{158DB2CB-D4D8-44B8-9266-E5460B241BA2}" srcOrd="4" destOrd="0" parTransId="{47A88DA9-EA10-4C6E-85C4-AB6163A83273}" sibTransId="{23B6DF32-CC43-40EF-BF25-93E9977948D8}"/>
    <dgm:cxn modelId="{6DA8DD5E-0122-4EF7-87E8-25459E1C1E72}" type="presOf" srcId="{442554B7-47DC-4B0C-A8A3-560168E8699D}" destId="{C12F4538-1F83-436D-87C7-1CE8B90B0263}" srcOrd="0" destOrd="0" presId="urn:microsoft.com/office/officeart/2005/8/layout/radial5"/>
    <dgm:cxn modelId="{7ADB9065-707A-4568-926A-30A5DAA03C0C}" type="presOf" srcId="{47A88DA9-EA10-4C6E-85C4-AB6163A83273}" destId="{51A2F484-96B1-4E41-894B-52ABD0BF68E7}" srcOrd="0" destOrd="0" presId="urn:microsoft.com/office/officeart/2005/8/layout/radial5"/>
    <dgm:cxn modelId="{173A0513-344C-42E1-800F-62415877D2E1}" type="presOf" srcId="{6ACD254D-8560-49EB-B80C-CF7475CA6504}" destId="{8C611A4C-4BE3-4902-9C48-6936D327822B}" srcOrd="0" destOrd="0" presId="urn:microsoft.com/office/officeart/2005/8/layout/radial5"/>
    <dgm:cxn modelId="{C183E678-17F4-454A-9803-F82573E24F00}" srcId="{F5B133B2-F921-41FB-B2FE-56EC856BFF83}" destId="{DC02FC14-3517-4D6A-AF1D-9E38344EFBF5}" srcOrd="1" destOrd="0" parTransId="{90A9BF34-2BD0-48DE-B3B4-54100FCBF09A}" sibTransId="{73418E5A-FBD5-4AAC-A21F-3D022EC78E74}"/>
    <dgm:cxn modelId="{4F3F5CED-54E0-46B3-96F4-7E6629170034}" type="presOf" srcId="{125760E1-86A8-4960-A78B-E2CDB09859C4}" destId="{66453EC8-F113-4DCE-8FC8-AB5F58CB0687}" srcOrd="0" destOrd="0" presId="urn:microsoft.com/office/officeart/2005/8/layout/radial5"/>
    <dgm:cxn modelId="{D7AC7A59-7F90-42CC-83CF-FDBCCDF81DB2}" type="presOf" srcId="{DEF0F1D8-84B1-49DA-A765-875FB8E4314D}" destId="{F3DD967D-6083-4422-BEB1-220DCC75789D}" srcOrd="0" destOrd="0" presId="urn:microsoft.com/office/officeart/2005/8/layout/radial5"/>
    <dgm:cxn modelId="{D1849F3D-6EAC-4AE2-839E-2D8C9D240BDD}" type="presOf" srcId="{47A88DA9-EA10-4C6E-85C4-AB6163A83273}" destId="{9AC8ABFE-DB8A-41A1-A248-B381F6AF0138}" srcOrd="1" destOrd="0" presId="urn:microsoft.com/office/officeart/2005/8/layout/radial5"/>
    <dgm:cxn modelId="{5F83A548-9B0C-4BEF-91FC-5A9DA66EEF45}" type="presOf" srcId="{DC02FC14-3517-4D6A-AF1D-9E38344EFBF5}" destId="{609D3475-BD7C-42AB-9898-160AB4EBEEB5}" srcOrd="0" destOrd="0" presId="urn:microsoft.com/office/officeart/2005/8/layout/radial5"/>
    <dgm:cxn modelId="{C2E927F9-0EC7-4332-982A-BDDB8E3A5A50}" type="presOf" srcId="{158DB2CB-D4D8-44B8-9266-E5460B241BA2}" destId="{05D1DDFA-76EC-488D-AA42-B581DE8DFF20}" srcOrd="0" destOrd="0" presId="urn:microsoft.com/office/officeart/2005/8/layout/radial5"/>
    <dgm:cxn modelId="{F92DE4BC-D3D1-40F6-AEFD-E4D1C1AA176C}" type="presOf" srcId="{3DABD857-0330-4A05-846A-89FB59B63187}" destId="{1C7D7126-C1BA-4C27-A7AF-D067A7406C9B}" srcOrd="0" destOrd="0" presId="urn:microsoft.com/office/officeart/2005/8/layout/radial5"/>
    <dgm:cxn modelId="{F740DF01-B8B5-43F4-959B-B46CBBAB840C}" type="presOf" srcId="{592324D8-208C-496A-92CA-6C2596A6DCAA}" destId="{FC05D028-CCF8-412E-ADC9-776E8AD9CDAF}" srcOrd="0" destOrd="0" presId="urn:microsoft.com/office/officeart/2005/8/layout/radial5"/>
    <dgm:cxn modelId="{BD879186-0ADB-4745-859A-D872CC730AD8}" type="presOf" srcId="{EAA6C5EC-14D8-4156-8B0F-F78D9BD714D4}" destId="{92E05FA0-3E16-4248-8394-CF05282A1A0B}" srcOrd="0" destOrd="0" presId="urn:microsoft.com/office/officeart/2005/8/layout/radial5"/>
    <dgm:cxn modelId="{BF9AA720-9481-4402-8843-3B1206DBDFA2}" srcId="{F5B133B2-F921-41FB-B2FE-56EC856BFF83}" destId="{DEF0F1D8-84B1-49DA-A765-875FB8E4314D}" srcOrd="3" destOrd="0" parTransId="{592324D8-208C-496A-92CA-6C2596A6DCAA}" sibTransId="{C4B4AA44-E0CF-4C16-8399-BF3084C25B6D}"/>
    <dgm:cxn modelId="{7DACC763-705C-45F0-A4B9-702233DD716C}" srcId="{6ACD254D-8560-49EB-B80C-CF7475CA6504}" destId="{F5B133B2-F921-41FB-B2FE-56EC856BFF83}" srcOrd="0" destOrd="0" parTransId="{0D47B1AE-3DA8-47C6-A24F-D7C2F3A2A64C}" sibTransId="{525B9AFF-5CD7-4953-9999-84E95D6BCFCF}"/>
    <dgm:cxn modelId="{B04B8E33-7653-48B3-AB80-FEBC69186F66}" type="presOf" srcId="{90A9BF34-2BD0-48DE-B3B4-54100FCBF09A}" destId="{BF7DFE69-B5D5-4A75-85CF-9B3C74A931F6}" srcOrd="1" destOrd="0" presId="urn:microsoft.com/office/officeart/2005/8/layout/radial5"/>
    <dgm:cxn modelId="{9D865848-BC3C-47BB-8AA3-091509CCD3FD}" type="presOf" srcId="{442554B7-47DC-4B0C-A8A3-560168E8699D}" destId="{3FA692E2-5B61-4322-98AD-A40C7AA9FF5E}" srcOrd="1" destOrd="0" presId="urn:microsoft.com/office/officeart/2005/8/layout/radial5"/>
    <dgm:cxn modelId="{09E4CA75-BEB7-4838-8399-E62EFCF3F3C0}" type="presOf" srcId="{90A9BF34-2BD0-48DE-B3B4-54100FCBF09A}" destId="{4ECAC08B-A37F-470D-9B18-4D8CB0676A66}" srcOrd="0" destOrd="0" presId="urn:microsoft.com/office/officeart/2005/8/layout/radial5"/>
    <dgm:cxn modelId="{426ED5FC-0A43-4D06-B436-C8DE72C82CE4}" srcId="{F5B133B2-F921-41FB-B2FE-56EC856BFF83}" destId="{EAA6C5EC-14D8-4156-8B0F-F78D9BD714D4}" srcOrd="2" destOrd="0" parTransId="{442554B7-47DC-4B0C-A8A3-560168E8699D}" sibTransId="{52186094-79BA-4A5A-9BBE-63C1E070D4DD}"/>
    <dgm:cxn modelId="{9A9EF93F-A7B3-4ADC-AB92-803B8FB15C0E}" type="presOf" srcId="{F5B133B2-F921-41FB-B2FE-56EC856BFF83}" destId="{86698F3E-AF6C-4AF4-8769-CA5286A2BDFC}" srcOrd="0" destOrd="0" presId="urn:microsoft.com/office/officeart/2005/8/layout/radial5"/>
    <dgm:cxn modelId="{86FB8D2E-FDFB-4B8F-9D6A-0187A4A250DE}" type="presOf" srcId="{592324D8-208C-496A-92CA-6C2596A6DCAA}" destId="{0F1014C9-FC3A-41BF-A1C7-59D9530FDF3E}" srcOrd="1" destOrd="0" presId="urn:microsoft.com/office/officeart/2005/8/layout/radial5"/>
    <dgm:cxn modelId="{D2AB7489-1553-4A42-84AA-B4A4362B71E8}" type="presParOf" srcId="{8C611A4C-4BE3-4902-9C48-6936D327822B}" destId="{86698F3E-AF6C-4AF4-8769-CA5286A2BDFC}" srcOrd="0" destOrd="0" presId="urn:microsoft.com/office/officeart/2005/8/layout/radial5"/>
    <dgm:cxn modelId="{58354A6A-EC29-4303-BE01-34A5E7C6A409}" type="presParOf" srcId="{8C611A4C-4BE3-4902-9C48-6936D327822B}" destId="{1C7D7126-C1BA-4C27-A7AF-D067A7406C9B}" srcOrd="1" destOrd="0" presId="urn:microsoft.com/office/officeart/2005/8/layout/radial5"/>
    <dgm:cxn modelId="{4612ECEB-3F86-43D9-B461-3B1F8267828D}" type="presParOf" srcId="{1C7D7126-C1BA-4C27-A7AF-D067A7406C9B}" destId="{B6F96833-5CAD-44E2-9134-48D7E4BA2428}" srcOrd="0" destOrd="0" presId="urn:microsoft.com/office/officeart/2005/8/layout/radial5"/>
    <dgm:cxn modelId="{F48AE26F-1F57-45B1-9E3B-DB2EB0E29E2A}" type="presParOf" srcId="{8C611A4C-4BE3-4902-9C48-6936D327822B}" destId="{66453EC8-F113-4DCE-8FC8-AB5F58CB0687}" srcOrd="2" destOrd="0" presId="urn:microsoft.com/office/officeart/2005/8/layout/radial5"/>
    <dgm:cxn modelId="{02F31B1A-03F7-431C-902B-0192690F6362}" type="presParOf" srcId="{8C611A4C-4BE3-4902-9C48-6936D327822B}" destId="{4ECAC08B-A37F-470D-9B18-4D8CB0676A66}" srcOrd="3" destOrd="0" presId="urn:microsoft.com/office/officeart/2005/8/layout/radial5"/>
    <dgm:cxn modelId="{48A033F8-5833-46FB-85AE-5D2429B8864D}" type="presParOf" srcId="{4ECAC08B-A37F-470D-9B18-4D8CB0676A66}" destId="{BF7DFE69-B5D5-4A75-85CF-9B3C74A931F6}" srcOrd="0" destOrd="0" presId="urn:microsoft.com/office/officeart/2005/8/layout/radial5"/>
    <dgm:cxn modelId="{0ADF313B-344E-427E-88B6-96F667E54B29}" type="presParOf" srcId="{8C611A4C-4BE3-4902-9C48-6936D327822B}" destId="{609D3475-BD7C-42AB-9898-160AB4EBEEB5}" srcOrd="4" destOrd="0" presId="urn:microsoft.com/office/officeart/2005/8/layout/radial5"/>
    <dgm:cxn modelId="{E8847188-C711-46EF-AB11-069DA2C56CA5}" type="presParOf" srcId="{8C611A4C-4BE3-4902-9C48-6936D327822B}" destId="{C12F4538-1F83-436D-87C7-1CE8B90B0263}" srcOrd="5" destOrd="0" presId="urn:microsoft.com/office/officeart/2005/8/layout/radial5"/>
    <dgm:cxn modelId="{C7C78FF4-D79F-40B9-BBB3-0D094C55DEC7}" type="presParOf" srcId="{C12F4538-1F83-436D-87C7-1CE8B90B0263}" destId="{3FA692E2-5B61-4322-98AD-A40C7AA9FF5E}" srcOrd="0" destOrd="0" presId="urn:microsoft.com/office/officeart/2005/8/layout/radial5"/>
    <dgm:cxn modelId="{6F6A965E-95A5-4825-B703-6797B18E44E5}" type="presParOf" srcId="{8C611A4C-4BE3-4902-9C48-6936D327822B}" destId="{92E05FA0-3E16-4248-8394-CF05282A1A0B}" srcOrd="6" destOrd="0" presId="urn:microsoft.com/office/officeart/2005/8/layout/radial5"/>
    <dgm:cxn modelId="{CC8FBDF8-927A-4AE9-A830-B1D18A5E17BF}" type="presParOf" srcId="{8C611A4C-4BE3-4902-9C48-6936D327822B}" destId="{FC05D028-CCF8-412E-ADC9-776E8AD9CDAF}" srcOrd="7" destOrd="0" presId="urn:microsoft.com/office/officeart/2005/8/layout/radial5"/>
    <dgm:cxn modelId="{A1B31CD7-60E3-426A-8661-47A9E4B73193}" type="presParOf" srcId="{FC05D028-CCF8-412E-ADC9-776E8AD9CDAF}" destId="{0F1014C9-FC3A-41BF-A1C7-59D9530FDF3E}" srcOrd="0" destOrd="0" presId="urn:microsoft.com/office/officeart/2005/8/layout/radial5"/>
    <dgm:cxn modelId="{3EA35C34-3EF1-4380-9839-CBAD2EFF9ED2}" type="presParOf" srcId="{8C611A4C-4BE3-4902-9C48-6936D327822B}" destId="{F3DD967D-6083-4422-BEB1-220DCC75789D}" srcOrd="8" destOrd="0" presId="urn:microsoft.com/office/officeart/2005/8/layout/radial5"/>
    <dgm:cxn modelId="{11907B70-36E1-4C40-9195-625A6225845C}" type="presParOf" srcId="{8C611A4C-4BE3-4902-9C48-6936D327822B}" destId="{51A2F484-96B1-4E41-894B-52ABD0BF68E7}" srcOrd="9" destOrd="0" presId="urn:microsoft.com/office/officeart/2005/8/layout/radial5"/>
    <dgm:cxn modelId="{A7D00001-3901-40D1-BBF9-9F24F3C3A991}" type="presParOf" srcId="{51A2F484-96B1-4E41-894B-52ABD0BF68E7}" destId="{9AC8ABFE-DB8A-41A1-A248-B381F6AF0138}" srcOrd="0" destOrd="0" presId="urn:microsoft.com/office/officeart/2005/8/layout/radial5"/>
    <dgm:cxn modelId="{CC1234D4-1973-41CB-BAFD-1D15DC03814D}" type="presParOf" srcId="{8C611A4C-4BE3-4902-9C48-6936D327822B}" destId="{05D1DDFA-76EC-488D-AA42-B581DE8DFF20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98F3E-AF6C-4AF4-8769-CA5286A2BDFC}">
      <dsp:nvSpPr>
        <dsp:cNvPr id="0" name=""/>
        <dsp:cNvSpPr/>
      </dsp:nvSpPr>
      <dsp:spPr>
        <a:xfrm>
          <a:off x="3877834" y="2075120"/>
          <a:ext cx="1940870" cy="146226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hospitace</a:t>
          </a:r>
          <a:endParaRPr lang="cs-CZ" sz="2400" kern="1200" dirty="0">
            <a:solidFill>
              <a:schemeClr val="tx1"/>
            </a:solidFill>
          </a:endParaRPr>
        </a:p>
      </dsp:txBody>
      <dsp:txXfrm>
        <a:off x="4162068" y="2289263"/>
        <a:ext cx="1372402" cy="1033975"/>
      </dsp:txXfrm>
    </dsp:sp>
    <dsp:sp modelId="{1C7D7126-C1BA-4C27-A7AF-D067A7406C9B}">
      <dsp:nvSpPr>
        <dsp:cNvPr id="0" name=""/>
        <dsp:cNvSpPr/>
      </dsp:nvSpPr>
      <dsp:spPr>
        <a:xfrm rot="16053713">
          <a:off x="4655855" y="1612681"/>
          <a:ext cx="304354" cy="497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>
            <a:solidFill>
              <a:schemeClr val="tx1"/>
            </a:solidFill>
          </a:endParaRPr>
        </a:p>
      </dsp:txBody>
      <dsp:txXfrm rot="10800000">
        <a:off x="4703450" y="1757727"/>
        <a:ext cx="213048" cy="298300"/>
      </dsp:txXfrm>
    </dsp:sp>
    <dsp:sp modelId="{66453EC8-F113-4DCE-8FC8-AB5F58CB0687}">
      <dsp:nvSpPr>
        <dsp:cNvPr id="0" name=""/>
        <dsp:cNvSpPr/>
      </dsp:nvSpPr>
      <dsp:spPr>
        <a:xfrm>
          <a:off x="3740073" y="-32553"/>
          <a:ext cx="2045617" cy="1666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společná výuka s jiným učitelem</a:t>
          </a:r>
          <a:endParaRPr lang="cs-CZ" sz="2400" kern="1200" dirty="0">
            <a:solidFill>
              <a:schemeClr val="tx1"/>
            </a:solidFill>
          </a:endParaRPr>
        </a:p>
      </dsp:txBody>
      <dsp:txXfrm>
        <a:off x="4039647" y="211550"/>
        <a:ext cx="1446469" cy="1178633"/>
      </dsp:txXfrm>
    </dsp:sp>
    <dsp:sp modelId="{4ECAC08B-A37F-470D-9B18-4D8CB0676A66}">
      <dsp:nvSpPr>
        <dsp:cNvPr id="0" name=""/>
        <dsp:cNvSpPr/>
      </dsp:nvSpPr>
      <dsp:spPr>
        <a:xfrm rot="20615007">
          <a:off x="5752291" y="2291115"/>
          <a:ext cx="1353" cy="497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>
            <a:solidFill>
              <a:schemeClr val="tx1"/>
            </a:solidFill>
          </a:endParaRPr>
        </a:p>
      </dsp:txBody>
      <dsp:txXfrm>
        <a:off x="5752299" y="2390606"/>
        <a:ext cx="947" cy="298300"/>
      </dsp:txXfrm>
    </dsp:sp>
    <dsp:sp modelId="{609D3475-BD7C-42AB-9898-160AB4EBEEB5}">
      <dsp:nvSpPr>
        <dsp:cNvPr id="0" name=""/>
        <dsp:cNvSpPr/>
      </dsp:nvSpPr>
      <dsp:spPr>
        <a:xfrm>
          <a:off x="5697083" y="1338475"/>
          <a:ext cx="2108481" cy="1814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návštěva ve výuce</a:t>
          </a:r>
          <a:endParaRPr lang="cs-CZ" sz="2400" kern="1200" dirty="0">
            <a:solidFill>
              <a:schemeClr val="tx1"/>
            </a:solidFill>
          </a:endParaRPr>
        </a:p>
      </dsp:txBody>
      <dsp:txXfrm>
        <a:off x="6005863" y="1604152"/>
        <a:ext cx="1490921" cy="1282803"/>
      </dsp:txXfrm>
    </dsp:sp>
    <dsp:sp modelId="{C12F4538-1F83-436D-87C7-1CE8B90B0263}">
      <dsp:nvSpPr>
        <dsp:cNvPr id="0" name=""/>
        <dsp:cNvSpPr/>
      </dsp:nvSpPr>
      <dsp:spPr>
        <a:xfrm rot="3434145">
          <a:off x="5226843" y="3439178"/>
          <a:ext cx="377486" cy="497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>
            <a:solidFill>
              <a:schemeClr val="tx1"/>
            </a:solidFill>
          </a:endParaRPr>
        </a:p>
      </dsp:txBody>
      <dsp:txXfrm>
        <a:off x="5252823" y="3490997"/>
        <a:ext cx="264240" cy="298300"/>
      </dsp:txXfrm>
    </dsp:sp>
    <dsp:sp modelId="{92E05FA0-3E16-4248-8394-CF05282A1A0B}">
      <dsp:nvSpPr>
        <dsp:cNvPr id="0" name=""/>
        <dsp:cNvSpPr/>
      </dsp:nvSpPr>
      <dsp:spPr>
        <a:xfrm>
          <a:off x="5021371" y="3851977"/>
          <a:ext cx="1940870" cy="14622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vlastní otevřená výuka</a:t>
          </a:r>
          <a:endParaRPr lang="cs-CZ" sz="2400" kern="1200" dirty="0">
            <a:solidFill>
              <a:schemeClr val="tx1"/>
            </a:solidFill>
          </a:endParaRPr>
        </a:p>
      </dsp:txBody>
      <dsp:txXfrm>
        <a:off x="5305605" y="4066120"/>
        <a:ext cx="1372402" cy="1033975"/>
      </dsp:txXfrm>
    </dsp:sp>
    <dsp:sp modelId="{FC05D028-CCF8-412E-ADC9-776E8AD9CDAF}">
      <dsp:nvSpPr>
        <dsp:cNvPr id="0" name=""/>
        <dsp:cNvSpPr/>
      </dsp:nvSpPr>
      <dsp:spPr>
        <a:xfrm rot="7505041">
          <a:off x="4038189" y="3430800"/>
          <a:ext cx="393588" cy="497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>
            <a:solidFill>
              <a:schemeClr val="tx1"/>
            </a:solidFill>
          </a:endParaRPr>
        </a:p>
      </dsp:txBody>
      <dsp:txXfrm rot="10800000">
        <a:off x="4131161" y="3481923"/>
        <a:ext cx="275512" cy="298300"/>
      </dsp:txXfrm>
    </dsp:sp>
    <dsp:sp modelId="{F3DD967D-6083-4422-BEB1-220DCC75789D}">
      <dsp:nvSpPr>
        <dsp:cNvPr id="0" name=""/>
        <dsp:cNvSpPr/>
      </dsp:nvSpPr>
      <dsp:spPr>
        <a:xfrm>
          <a:off x="2497544" y="3851977"/>
          <a:ext cx="2205338" cy="14622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akce více učitelů mimo třídu </a:t>
          </a:r>
          <a:endParaRPr lang="cs-CZ" sz="2400" kern="1200" dirty="0">
            <a:solidFill>
              <a:schemeClr val="tx1"/>
            </a:solidFill>
          </a:endParaRPr>
        </a:p>
      </dsp:txBody>
      <dsp:txXfrm>
        <a:off x="2820508" y="4066120"/>
        <a:ext cx="1559410" cy="1033975"/>
      </dsp:txXfrm>
    </dsp:sp>
    <dsp:sp modelId="{51A2F484-96B1-4E41-894B-52ABD0BF68E7}">
      <dsp:nvSpPr>
        <dsp:cNvPr id="0" name=""/>
        <dsp:cNvSpPr/>
      </dsp:nvSpPr>
      <dsp:spPr>
        <a:xfrm rot="11719471">
          <a:off x="3750676" y="2278455"/>
          <a:ext cx="157366" cy="4971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>
            <a:solidFill>
              <a:schemeClr val="tx1"/>
            </a:solidFill>
          </a:endParaRPr>
        </a:p>
      </dsp:txBody>
      <dsp:txXfrm rot="10800000">
        <a:off x="3797047" y="2384127"/>
        <a:ext cx="110156" cy="298300"/>
      </dsp:txXfrm>
    </dsp:sp>
    <dsp:sp modelId="{05D1DDFA-76EC-488D-AA42-B581DE8DFF20}">
      <dsp:nvSpPr>
        <dsp:cNvPr id="0" name=""/>
        <dsp:cNvSpPr/>
      </dsp:nvSpPr>
      <dsp:spPr>
        <a:xfrm>
          <a:off x="1496940" y="1402962"/>
          <a:ext cx="2298804" cy="1599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hospitace s jiným </a:t>
          </a:r>
          <a:r>
            <a:rPr lang="cs-CZ" sz="2200" kern="1200" dirty="0" smtClean="0">
              <a:solidFill>
                <a:schemeClr val="tx1"/>
              </a:solidFill>
            </a:rPr>
            <a:t>hospitujícím</a:t>
          </a:r>
          <a:endParaRPr lang="cs-CZ" sz="2200" kern="1200" dirty="0">
            <a:solidFill>
              <a:schemeClr val="tx1"/>
            </a:solidFill>
          </a:endParaRPr>
        </a:p>
      </dsp:txBody>
      <dsp:txXfrm>
        <a:off x="1833592" y="1637246"/>
        <a:ext cx="1625500" cy="1131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52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63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713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24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44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868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90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7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014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1727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15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797C9-BB60-4BDB-9D3B-57E86CE98B81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B9A84-F925-41FE-B8AF-63199A39A3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93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icr.cz/Csicr/media/Prilohy/2020_p%C5%99%C3%ADlohy/Metodick%C3%A1%20podpora%20%C5%A1kol/Hospitacni-zaznam-PV-2019_20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HOSPITACE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3086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Sdílení pedagogického procesu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přímé pozorování</a:t>
            </a:r>
          </a:p>
          <a:p>
            <a:r>
              <a:rPr lang="cs-CZ" dirty="0" smtClean="0"/>
              <a:t>informace od dětí/žáků, jiných pracovníků, rodičů, zřizovatele, veřejnosti</a:t>
            </a:r>
          </a:p>
          <a:p>
            <a:r>
              <a:rPr lang="cs-CZ" dirty="0" smtClean="0"/>
              <a:t>pedagogické rady</a:t>
            </a:r>
          </a:p>
          <a:p>
            <a:r>
              <a:rPr lang="cs-CZ" dirty="0" smtClean="0"/>
              <a:t>workshopy</a:t>
            </a:r>
          </a:p>
          <a:p>
            <a:r>
              <a:rPr lang="cs-CZ" dirty="0" smtClean="0"/>
              <a:t>jednání komisí, sekcí, skupin</a:t>
            </a:r>
          </a:p>
          <a:p>
            <a:r>
              <a:rPr lang="cs-CZ" dirty="0" smtClean="0"/>
              <a:t>neoficiální setkávání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324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Trojan, V. (2017). </a:t>
            </a:r>
            <a:r>
              <a:rPr lang="cs-CZ" i="1" dirty="0"/>
              <a:t>Řízení pedagogického procesu v současné škole.</a:t>
            </a:r>
            <a:r>
              <a:rPr lang="cs-CZ" dirty="0"/>
              <a:t> Praha: Univerzita Karlova.</a:t>
            </a:r>
          </a:p>
          <a:p>
            <a:pPr lvl="0"/>
            <a:r>
              <a:rPr lang="cs-CZ" dirty="0"/>
              <a:t>Trojan, V. (2014). </a:t>
            </a:r>
            <a:r>
              <a:rPr lang="cs-CZ" i="1" dirty="0"/>
              <a:t>Pedagogický proces a jeho řízení.</a:t>
            </a:r>
            <a:r>
              <a:rPr lang="cs-CZ" dirty="0"/>
              <a:t> Praha: Wolters Kluwer.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785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Analyzujte hospitační arch České školní inspekce a porovnejte s oblastmi sledovanými v hospitacích ve vaší pedagogické praxi, případně v protokolech praxe: </a:t>
            </a:r>
          </a:p>
          <a:p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www.csicr.cz/Csicr/media/Prilohy/2020_p%C5%99%C3%ADlohy/Metodick%C3%A1%20podpora%20%C5%A1kol/Hospitacni-zaznam-PV-2019_20.pdf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014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r>
              <a:rPr lang="cs-CZ" sz="4400" b="1" smtClean="0"/>
              <a:t>HOSPITACE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LEADERSHIP V MATEŘSKÉ ŠKOLE 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9417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 smtClean="0"/>
              <a:t>přímé pozorování pedagogického procesu</a:t>
            </a:r>
          </a:p>
          <a:p>
            <a:pPr algn="just"/>
            <a:r>
              <a:rPr lang="cs-CZ" dirty="0" smtClean="0"/>
              <a:t>„kvalifikovaná návštěva jednoho odborníka u druhého“</a:t>
            </a:r>
          </a:p>
          <a:p>
            <a:pPr algn="just"/>
            <a:r>
              <a:rPr lang="cs-CZ" dirty="0" smtClean="0"/>
              <a:t>společná sdílená pracovní zkušenost vedoucí k debatě, která podouvá dopředu oba aktéry</a:t>
            </a:r>
          </a:p>
          <a:p>
            <a:pPr algn="just"/>
            <a:r>
              <a:rPr lang="cs-CZ" dirty="0" smtClean="0"/>
              <a:t>není pouze kontrolou, ani vyjádřením nedůvěry v učitele</a:t>
            </a:r>
          </a:p>
          <a:p>
            <a:pPr algn="just"/>
            <a:r>
              <a:rPr lang="cs-CZ" dirty="0" smtClean="0"/>
              <a:t>pozorování (může být subjektivně zatíženo), vyžaduje jasná kritéria a míru objektivnosti (cíl pozorování)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398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2388" y="518615"/>
            <a:ext cx="11081982" cy="565834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DIAGNOSTICKÁ FUNKCE</a:t>
            </a:r>
          </a:p>
          <a:p>
            <a:pPr>
              <a:buFontTx/>
              <a:buChar char="-"/>
            </a:pPr>
            <a:r>
              <a:rPr lang="cs-CZ" dirty="0" smtClean="0"/>
              <a:t>poznávání pedagogické situace, diagnostikování průběhů a výsledků vzdělávání</a:t>
            </a:r>
          </a:p>
          <a:p>
            <a:pPr>
              <a:buFontTx/>
              <a:buChar char="-"/>
            </a:pPr>
            <a:r>
              <a:rPr lang="cs-CZ" dirty="0" smtClean="0"/>
              <a:t>získávání objektivních poznatků o průběhu a výsledcích vzdělávání dětí/žáků</a:t>
            </a:r>
          </a:p>
          <a:p>
            <a:pPr>
              <a:buFontTx/>
              <a:buChar char="-"/>
            </a:pPr>
            <a:r>
              <a:rPr lang="cs-CZ" dirty="0" smtClean="0"/>
              <a:t>analýza pedagogické strategie učitele a význam pro jeho další vzdělávání </a:t>
            </a:r>
          </a:p>
          <a:p>
            <a:pPr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KONTROLNÍ </a:t>
            </a:r>
            <a:r>
              <a:rPr lang="cs-CZ" dirty="0" smtClean="0"/>
              <a:t>FUNKCE</a:t>
            </a:r>
          </a:p>
          <a:p>
            <a:pPr>
              <a:buFontTx/>
              <a:buChar char="-"/>
            </a:pPr>
            <a:r>
              <a:rPr lang="cs-CZ" dirty="0" smtClean="0"/>
              <a:t>kontrola přímé pedagogické práce učitele</a:t>
            </a:r>
          </a:p>
          <a:p>
            <a:pPr>
              <a:buFontTx/>
              <a:buChar char="-"/>
            </a:pPr>
            <a:r>
              <a:rPr lang="cs-CZ" dirty="0" smtClean="0"/>
              <a:t>kontrola průběhu činností, jejich kvalita, návrh a příjem opatření</a:t>
            </a:r>
            <a:endParaRPr lang="cs-CZ" dirty="0"/>
          </a:p>
          <a:p>
            <a:pPr>
              <a:buFontTx/>
              <a:buChar char="-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7451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4842" y="627797"/>
            <a:ext cx="11450471" cy="55491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FORMATIVNÍ FUNKCE</a:t>
            </a:r>
          </a:p>
          <a:p>
            <a:pPr>
              <a:buFontTx/>
              <a:buChar char="-"/>
            </a:pPr>
            <a:r>
              <a:rPr lang="cs-CZ" dirty="0" smtClean="0"/>
              <a:t>systematicky a dlouhodobě  - posiluje formativní hodnocení pracovníka</a:t>
            </a:r>
          </a:p>
          <a:p>
            <a:pPr>
              <a:buFontTx/>
              <a:buChar char="-"/>
            </a:pPr>
            <a:r>
              <a:rPr lang="cs-CZ" dirty="0" smtClean="0"/>
              <a:t>profesionální zpětná vazba / motivační faktor</a:t>
            </a:r>
          </a:p>
          <a:p>
            <a:pPr>
              <a:buFontTx/>
              <a:buChar char="-"/>
            </a:pPr>
            <a:r>
              <a:rPr lang="cs-CZ" dirty="0" smtClean="0"/>
              <a:t>uvědomění si zlepšení vlastního pracovního </a:t>
            </a:r>
            <a:r>
              <a:rPr lang="cs-CZ" dirty="0" smtClean="0"/>
              <a:t>výkonu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Formy formativních hospitací: </a:t>
            </a:r>
          </a:p>
          <a:p>
            <a:pPr marL="0" indent="0">
              <a:buNone/>
            </a:pPr>
            <a:r>
              <a:rPr lang="cs-CZ" b="1" i="1" dirty="0" smtClean="0"/>
              <a:t>vzájemná hospitace</a:t>
            </a:r>
          </a:p>
          <a:p>
            <a:pPr marL="0" indent="0">
              <a:buNone/>
            </a:pPr>
            <a:r>
              <a:rPr lang="cs-CZ" b="1" i="1" dirty="0" smtClean="0"/>
              <a:t>ukázkové hodiny</a:t>
            </a:r>
          </a:p>
          <a:p>
            <a:pPr marL="0" indent="0">
              <a:buNone/>
            </a:pPr>
            <a:r>
              <a:rPr lang="cs-CZ" b="1" i="1" dirty="0" smtClean="0"/>
              <a:t>činnost asistentů</a:t>
            </a:r>
          </a:p>
          <a:p>
            <a:pPr marL="0" indent="0">
              <a:buNone/>
            </a:pPr>
            <a:r>
              <a:rPr lang="cs-CZ" b="1" i="1" dirty="0" smtClean="0"/>
              <a:t>inspirace </a:t>
            </a:r>
            <a:r>
              <a:rPr lang="cs-CZ" b="1" i="1" dirty="0" smtClean="0"/>
              <a:t>postupy, metodami a </a:t>
            </a:r>
            <a:r>
              <a:rPr lang="cs-CZ" b="1" i="1" dirty="0" smtClean="0"/>
              <a:t>formami</a:t>
            </a:r>
          </a:p>
          <a:p>
            <a:pPr marL="0" indent="0">
              <a:buNone/>
            </a:pPr>
            <a:r>
              <a:rPr lang="cs-CZ" b="1" i="1" dirty="0" smtClean="0"/>
              <a:t>užívání pomůcek</a:t>
            </a:r>
          </a:p>
          <a:p>
            <a:pPr marL="0" indent="0">
              <a:buNone/>
            </a:pPr>
            <a:r>
              <a:rPr lang="cs-CZ" b="1" i="1" dirty="0" smtClean="0"/>
              <a:t>využívání </a:t>
            </a:r>
            <a:r>
              <a:rPr lang="cs-CZ" b="1" i="1" dirty="0" smtClean="0"/>
              <a:t>počítačových aplikací, digitálních učebních materiálů, studijních textů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SUMATIVNÍ FUNKCE </a:t>
            </a:r>
          </a:p>
          <a:p>
            <a:pPr>
              <a:buFontTx/>
              <a:buChar char="-"/>
            </a:pPr>
            <a:r>
              <a:rPr lang="cs-CZ" dirty="0"/>
              <a:t>pro posouzení efektivity vzdělávání učitele </a:t>
            </a:r>
          </a:p>
          <a:p>
            <a:pPr>
              <a:buFontTx/>
              <a:buChar char="-"/>
            </a:pPr>
            <a:r>
              <a:rPr lang="cs-CZ" dirty="0"/>
              <a:t>výsledek pozorování nejen ředitelem školy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další funkce hospitace:  </a:t>
            </a:r>
          </a:p>
          <a:p>
            <a:pPr>
              <a:buFontTx/>
              <a:buChar char="-"/>
            </a:pPr>
            <a:r>
              <a:rPr lang="cs-CZ" dirty="0"/>
              <a:t>informační</a:t>
            </a:r>
          </a:p>
          <a:p>
            <a:pPr>
              <a:buFontTx/>
              <a:buChar char="-"/>
            </a:pPr>
            <a:r>
              <a:rPr lang="cs-CZ" dirty="0"/>
              <a:t>motivační</a:t>
            </a:r>
          </a:p>
          <a:p>
            <a:pPr>
              <a:buFontTx/>
              <a:buChar char="-"/>
            </a:pPr>
            <a:r>
              <a:rPr lang="cs-CZ" dirty="0"/>
              <a:t>sociální</a:t>
            </a:r>
          </a:p>
          <a:p>
            <a:pPr>
              <a:buFontTx/>
              <a:buChar char="-"/>
            </a:pPr>
            <a:r>
              <a:rPr lang="cs-CZ" dirty="0"/>
              <a:t>odměňovací, poznávací, výchovná, </a:t>
            </a:r>
            <a:r>
              <a:rPr lang="cs-CZ" dirty="0" err="1"/>
              <a:t>zobecňovací</a:t>
            </a:r>
            <a:r>
              <a:rPr lang="cs-CZ" dirty="0"/>
              <a:t> nebo kontrolní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20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Účely </a:t>
            </a:r>
            <a:r>
              <a:rPr lang="cs-CZ" dirty="0" smtClean="0"/>
              <a:t>hospitací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/>
          <a:lstStyle/>
          <a:p>
            <a:r>
              <a:rPr lang="cs-CZ" dirty="0" smtClean="0"/>
              <a:t>metodologické hospitace - adaptace začínajících učitelů</a:t>
            </a:r>
          </a:p>
          <a:p>
            <a:r>
              <a:rPr lang="cs-CZ" dirty="0" smtClean="0"/>
              <a:t>koordinační hospitace - za účelem sjednocování specifických přístupů (např. při inovaci ŠVP)</a:t>
            </a:r>
          </a:p>
          <a:p>
            <a:r>
              <a:rPr lang="cs-CZ" dirty="0" smtClean="0"/>
              <a:t>zobecňovací hospitace - důkladné poznání podmínek, průběhu a výsledků pedagogického procesu a identifikace potřeb rozvoje učitelů</a:t>
            </a:r>
          </a:p>
          <a:p>
            <a:r>
              <a:rPr lang="cs-CZ" dirty="0" smtClean="0"/>
              <a:t>inspekční hospitace</a:t>
            </a:r>
          </a:p>
          <a:p>
            <a:r>
              <a:rPr lang="cs-CZ" dirty="0" smtClean="0"/>
              <a:t>kontrola stavu - v mimořádných situacích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523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zaměření hospitací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29766"/>
          </a:xfrm>
        </p:spPr>
        <p:txBody>
          <a:bodyPr/>
          <a:lstStyle/>
          <a:p>
            <a:r>
              <a:rPr lang="cs-CZ" dirty="0" smtClean="0"/>
              <a:t>děti/žáci</a:t>
            </a:r>
          </a:p>
          <a:p>
            <a:r>
              <a:rPr lang="cs-CZ" dirty="0" smtClean="0"/>
              <a:t>učitel</a:t>
            </a:r>
          </a:p>
          <a:p>
            <a:r>
              <a:rPr lang="cs-CZ" dirty="0" smtClean="0"/>
              <a:t>vedoucí pracovník</a:t>
            </a:r>
          </a:p>
          <a:p>
            <a:r>
              <a:rPr lang="cs-CZ" dirty="0" smtClean="0"/>
              <a:t>výuková oblast</a:t>
            </a:r>
          </a:p>
          <a:p>
            <a:r>
              <a:rPr lang="cs-CZ" dirty="0" smtClean="0"/>
              <a:t>strategická (hledání budoucích směrů /projekt, personální změna/)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37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h</a:t>
            </a:r>
            <a:r>
              <a:rPr lang="cs-CZ" dirty="0" smtClean="0"/>
              <a:t>ospitace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505580"/>
              </p:ext>
            </p:extLst>
          </p:nvPr>
        </p:nvGraphicFramePr>
        <p:xfrm>
          <a:off x="1378423" y="1201003"/>
          <a:ext cx="9430603" cy="5281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01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Etapy hospitační činnosti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strategické plánování </a:t>
            </a:r>
          </a:p>
          <a:p>
            <a:r>
              <a:rPr lang="cs-CZ" dirty="0" smtClean="0"/>
              <a:t>etapa vlastní hospitace</a:t>
            </a:r>
          </a:p>
          <a:p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plán (čas na přípravu, cíl hospitace)</a:t>
            </a:r>
          </a:p>
          <a:p>
            <a:pPr>
              <a:buFontTx/>
              <a:buChar char="-"/>
            </a:pPr>
            <a:r>
              <a:rPr lang="cs-CZ" dirty="0" smtClean="0"/>
              <a:t>dokumenty související s hospitací</a:t>
            </a:r>
          </a:p>
          <a:p>
            <a:pPr>
              <a:buFontTx/>
              <a:buChar char="-"/>
            </a:pPr>
            <a:r>
              <a:rPr lang="cs-CZ" dirty="0" smtClean="0"/>
              <a:t>hospitační záznam/arch </a:t>
            </a:r>
          </a:p>
          <a:p>
            <a:pPr>
              <a:buFontTx/>
              <a:buChar char="-"/>
            </a:pPr>
            <a:r>
              <a:rPr lang="cs-CZ" dirty="0" smtClean="0"/>
              <a:t>předhospitační a pohospitační rozhovor</a:t>
            </a:r>
          </a:p>
          <a:p>
            <a:pPr marL="0" indent="0">
              <a:buNone/>
            </a:pPr>
            <a:r>
              <a:rPr lang="cs-CZ" i="1" dirty="0" smtClean="0"/>
              <a:t>jasná pravidla, podpora, důvěra, orientace na pozitivní zjištění, zaměření na relevantní jevy a činnosti, sebereflexe, zpětná vazba, prezentace závěrů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45388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437</Words>
  <Application>Microsoft Office PowerPoint</Application>
  <PresentationFormat>Širokoúhlá obrazovka</PresentationFormat>
  <Paragraphs>81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Motiv Office</vt:lpstr>
      <vt:lpstr>HOSPITACE   LEADERSHIP V MATEŘSKÉ ŠKOLE </vt:lpstr>
      <vt:lpstr>Hospitace </vt:lpstr>
      <vt:lpstr>Prezentace aplikace PowerPoint</vt:lpstr>
      <vt:lpstr>Prezentace aplikace PowerPoint</vt:lpstr>
      <vt:lpstr>Prezentace aplikace PowerPoint</vt:lpstr>
      <vt:lpstr>Účely hospitací</vt:lpstr>
      <vt:lpstr>zaměření hospitací</vt:lpstr>
      <vt:lpstr>Možnosti hospitace</vt:lpstr>
      <vt:lpstr>Etapy hospitační činnosti</vt:lpstr>
      <vt:lpstr>Sdílení pedagogického procesu</vt:lpstr>
      <vt:lpstr>Seznam použité literatury</vt:lpstr>
      <vt:lpstr>Kontrolní otázky/úkoly/náměty a odkazy </vt:lpstr>
      <vt:lpstr>HOSPITACE   LEADERSHIP V MATEŘSKÉ ŠKOLE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HOSPITACE   LEADERSHIP V MATEŘSKÉ ŠKOLE </dc:title>
  <dc:creator>Barbora Petrů Puhrová</dc:creator>
  <cp:lastModifiedBy>Barbora Petrů Puhrová</cp:lastModifiedBy>
  <cp:revision>9</cp:revision>
  <dcterms:created xsi:type="dcterms:W3CDTF">2023-03-23T12:36:32Z</dcterms:created>
  <dcterms:modified xsi:type="dcterms:W3CDTF">2023-03-28T17:39:24Z</dcterms:modified>
</cp:coreProperties>
</file>