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57" r:id="rId7"/>
    <p:sldId id="258" r:id="rId8"/>
    <p:sldId id="259" r:id="rId9"/>
    <p:sldId id="261" r:id="rId10"/>
    <p:sldId id="262" r:id="rId11"/>
    <p:sldId id="265" r:id="rId12"/>
    <p:sldId id="269" r:id="rId13"/>
    <p:sldId id="268" r:id="rId14"/>
    <p:sldId id="270" r:id="rId15"/>
    <p:sldId id="271" r:id="rId16"/>
    <p:sldId id="273" r:id="rId17"/>
    <p:sldId id="274" r:id="rId18"/>
    <p:sldId id="272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461F"/>
    <a:srgbClr val="EB593E"/>
    <a:srgbClr val="B9ACCB"/>
    <a:srgbClr val="FBC50B"/>
    <a:srgbClr val="F39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70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751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593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94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767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688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820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534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775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687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03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627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1548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53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956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2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85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36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6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77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65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délník 4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4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2386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80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58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0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85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14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02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30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567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330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895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52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009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835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153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85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992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65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542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65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51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7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66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785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délník 4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5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15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770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23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5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821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265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13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03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09D6F-F385-4938-AC80-B6824B1C9A5B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2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06505-9E7A-4C2F-92FD-0B3E92441819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5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15E0B-55B0-4F62-B81C-6EFDCEFC713E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17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F9345-7D9F-4F62-9D08-4E8AC0E93EE6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8805333" y="6062133"/>
            <a:ext cx="3386667" cy="71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68" y="6147054"/>
            <a:ext cx="2743206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8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BB066-9DF8-4C27-BBA4-6746B51F883D}" type="datetimeFigureOut">
              <a:rPr lang="cs-CZ" smtClean="0"/>
              <a:t>08.11.2018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05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nternational@utb.cz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utb.cz/" TargetMode="External"/><Relationship Id="rId4" Type="http://schemas.openxmlformats.org/officeDocument/2006/relationships/hyperlink" Target="mailto:vnejsi-vztahy@fhs.utb.c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AHvFZnvag8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www.utb.cz/vp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ctrTitle"/>
          </p:nvPr>
        </p:nvSpPr>
        <p:spPr>
          <a:xfrm>
            <a:off x="1524000" y="1181100"/>
            <a:ext cx="9144000" cy="2281386"/>
          </a:xfrm>
        </p:spPr>
        <p:txBody>
          <a:bodyPr>
            <a:normAutofit/>
          </a:bodyPr>
          <a:lstStyle/>
          <a:p>
            <a:r>
              <a:rPr lang="cs-CZ" sz="4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Faculty</a:t>
            </a:r>
            <a:r>
              <a:rPr lang="cs-CZ" sz="4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4800" b="1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cs-CZ" sz="4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4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Humanities</a:t>
            </a:r>
            <a:r>
              <a:rPr lang="cs-CZ" sz="4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sz="48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800" b="1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sz="2800" b="1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0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5899205" y="1498600"/>
            <a:ext cx="5911795" cy="45333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 </a:t>
            </a:r>
            <a:r>
              <a:rPr lang="cs-CZ" sz="1800" dirty="0" err="1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tuition</a:t>
            </a:r>
            <a:r>
              <a:rPr lang="cs-CZ" sz="1800" dirty="0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fee</a:t>
            </a:r>
            <a:endParaRPr lang="cs-CZ" sz="1800" dirty="0">
              <a:solidFill>
                <a:srgbClr val="95461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800" dirty="0" smtClean="0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– 2 </a:t>
            </a:r>
            <a:r>
              <a:rPr lang="cs-CZ" sz="1800" dirty="0" err="1" smtClean="0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semesters</a:t>
            </a:r>
            <a:endParaRPr lang="en-US" sz="1800" dirty="0" smtClean="0">
              <a:solidFill>
                <a:srgbClr val="95461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Subject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selection</a:t>
            </a:r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English Philology</a:t>
            </a:r>
            <a:endParaRPr lang="cs-CZ" sz="1800" b="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German Philology</a:t>
            </a:r>
            <a:r>
              <a:rPr lang="cs-CZ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sz="1800" b="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taught</a:t>
            </a:r>
            <a:r>
              <a:rPr lang="cs-CZ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cs-CZ" sz="1800" b="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German</a:t>
            </a:r>
            <a:r>
              <a:rPr lang="cs-CZ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US" sz="1800" b="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endParaRPr lang="cs-CZ" sz="1800" b="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Social Pedagogy,</a:t>
            </a: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Nursing</a:t>
            </a:r>
            <a:r>
              <a:rPr lang="cs-CZ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sz="1800" b="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incl</a:t>
            </a:r>
            <a:r>
              <a:rPr lang="cs-CZ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sz="1800" b="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traineeship</a:t>
            </a:r>
            <a:r>
              <a:rPr lang="cs-CZ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Health and Social Care</a:t>
            </a:r>
            <a:r>
              <a:rPr lang="cs-CZ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Midwifery</a:t>
            </a:r>
            <a:r>
              <a:rPr lang="cs-CZ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sz="1800" b="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incl</a:t>
            </a:r>
            <a:r>
              <a:rPr lang="cs-CZ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sz="1800" b="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traineeship</a:t>
            </a:r>
            <a:r>
              <a:rPr lang="cs-CZ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endParaRPr lang="cs-CZ" sz="2000" dirty="0">
              <a:latin typeface="Source Sans Pro Semibold" pitchFamily="34" charset="-1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959647" y="290777"/>
            <a:ext cx="7041853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</a:rPr>
              <a:t>Exchange </a:t>
            </a:r>
            <a:r>
              <a:rPr lang="cs-CZ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programmes</a:t>
            </a:r>
            <a: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cs-CZ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English</a:t>
            </a: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0326" r="22444"/>
          <a:stretch/>
        </p:blipFill>
        <p:spPr>
          <a:xfrm flipH="1">
            <a:off x="0" y="2332"/>
            <a:ext cx="49022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3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720229" y="1543912"/>
            <a:ext cx="7010400" cy="41980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Self-regulated learning and </a:t>
            </a:r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behaviour</a:t>
            </a:r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Multicultural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competences</a:t>
            </a:r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Teachers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' </a:t>
            </a: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self-efficacy</a:t>
            </a:r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Anglophone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literature</a:t>
            </a:r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Stereotypes and strategies in discourse</a:t>
            </a:r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Status of the 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G</a:t>
            </a:r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erman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language and culture in 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entral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urope</a:t>
            </a:r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he issue of hospice and palliative care focused 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on a non-terminal and terminal stage of the disease</a:t>
            </a:r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Health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social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care</a:t>
            </a: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Lifestyle  and  reproductive health of fertile population</a:t>
            </a:r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20229" y="264783"/>
            <a:ext cx="4245971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Research</a:t>
            </a: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r="4384" b="831"/>
          <a:stretch/>
        </p:blipFill>
        <p:spPr>
          <a:xfrm>
            <a:off x="0" y="0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5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Practical</a:t>
            </a: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information</a:t>
            </a: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Accommodation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All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International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students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are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usually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staying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in University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Halls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Residence (3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buildings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centre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Zlín). </a:t>
            </a:r>
            <a:r>
              <a:rPr lang="cs-CZ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price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approx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CZK 3 000/</a:t>
            </a:r>
            <a:r>
              <a:rPr lang="cs-CZ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month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(116 EUR).</a:t>
            </a:r>
          </a:p>
          <a:p>
            <a:pPr marL="0" indent="0">
              <a:buNone/>
            </a:pPr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Students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who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would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like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to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arrange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their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accommodation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outside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TBU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Halls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Residence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have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to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contact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real-estate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agencies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in Zlín.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Students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who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arrange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an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off-campus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accommodation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are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obliged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to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inform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Department </a:t>
            </a:r>
            <a:r>
              <a:rPr lang="cs-CZ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Asylum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cs-CZ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Migration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Policy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cs-CZ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TBU International Off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ice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about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Cost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living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Student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needs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300 – 400 EUR per </a:t>
            </a:r>
            <a:r>
              <a:rPr lang="cs-CZ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month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cover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basic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costs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, such as catering,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accommodation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and transport.</a:t>
            </a:r>
          </a:p>
          <a:p>
            <a:pPr marL="0" indent="0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At a restaurant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average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price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meal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around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4,70 EUR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, in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student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canteen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price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EUR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Monthly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public transport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ticket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students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over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26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7,50 EUR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One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way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ticket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to Prague (by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train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costs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10,80 EUR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6030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Practical</a:t>
            </a: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information</a:t>
            </a: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Health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Insurance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All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International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students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must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have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health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insurance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coverage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illness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accidents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etc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entire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period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their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stay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Getting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to Zlín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„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pick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up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service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“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might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be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organized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all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incoming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students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marL="0" indent="0">
              <a:buNone/>
            </a:pP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air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gate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to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Czech Republic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Václav Havel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Airport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Prague.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There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are a lot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bus/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train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connections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Prague to Zlín.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Another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possibility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to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fly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to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Vienna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Austria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) – 220 km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Zlín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Bratislava (Slovakia) – 200 km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Zlín.</a:t>
            </a: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97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5" t="10997" r="22564" b="10254"/>
          <a:stretch/>
        </p:blipFill>
        <p:spPr>
          <a:xfrm>
            <a:off x="8454998" y="485217"/>
            <a:ext cx="2520280" cy="540060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808426" y="1374945"/>
            <a:ext cx="51388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>
              <a:solidFill>
                <a:srgbClr val="222222"/>
              </a:solidFill>
            </a:endParaRPr>
          </a:p>
          <a:p>
            <a:r>
              <a:rPr lang="cs-CZ" dirty="0" smtClean="0">
                <a:solidFill>
                  <a:srgbClr val="222222"/>
                </a:solidFill>
              </a:rPr>
              <a:t>Tomas </a:t>
            </a:r>
            <a:r>
              <a:rPr lang="cs-CZ" dirty="0" err="1" smtClean="0">
                <a:solidFill>
                  <a:srgbClr val="222222"/>
                </a:solidFill>
              </a:rPr>
              <a:t>Bata</a:t>
            </a:r>
            <a:r>
              <a:rPr lang="cs-CZ" dirty="0" smtClean="0">
                <a:solidFill>
                  <a:srgbClr val="222222"/>
                </a:solidFill>
              </a:rPr>
              <a:t> University</a:t>
            </a:r>
            <a:endParaRPr lang="cs-CZ" dirty="0">
              <a:solidFill>
                <a:srgbClr val="222222"/>
              </a:solidFill>
            </a:endParaRPr>
          </a:p>
          <a:p>
            <a:r>
              <a:rPr lang="cs-CZ" dirty="0">
                <a:solidFill>
                  <a:srgbClr val="222222"/>
                </a:solidFill>
              </a:rPr>
              <a:t>International Office:</a:t>
            </a:r>
          </a:p>
          <a:p>
            <a:r>
              <a:rPr lang="cs-CZ" dirty="0">
                <a:solidFill>
                  <a:srgbClr val="222222"/>
                </a:solidFill>
              </a:rPr>
              <a:t>Email: </a:t>
            </a:r>
            <a:r>
              <a:rPr lang="cs-CZ" dirty="0" smtClean="0">
                <a:solidFill>
                  <a:srgbClr val="222222"/>
                </a:solidFill>
                <a:hlinkClick r:id="rId3"/>
              </a:rPr>
              <a:t>international@utb.cz</a:t>
            </a:r>
            <a:endParaRPr lang="cs-CZ" dirty="0" smtClean="0">
              <a:solidFill>
                <a:srgbClr val="222222"/>
              </a:solidFill>
            </a:endParaRPr>
          </a:p>
          <a:p>
            <a:endParaRPr lang="cs-CZ" dirty="0">
              <a:solidFill>
                <a:srgbClr val="222222"/>
              </a:solidFill>
            </a:endParaRPr>
          </a:p>
          <a:p>
            <a:r>
              <a:rPr lang="cs-CZ" dirty="0" err="1" smtClean="0">
                <a:solidFill>
                  <a:srgbClr val="222222"/>
                </a:solidFill>
              </a:rPr>
              <a:t>Faculty</a:t>
            </a:r>
            <a:r>
              <a:rPr lang="cs-CZ" dirty="0" smtClean="0">
                <a:solidFill>
                  <a:srgbClr val="222222"/>
                </a:solidFill>
              </a:rPr>
              <a:t> </a:t>
            </a:r>
            <a:r>
              <a:rPr lang="cs-CZ" dirty="0" err="1">
                <a:solidFill>
                  <a:srgbClr val="222222"/>
                </a:solidFill>
              </a:rPr>
              <a:t>of</a:t>
            </a:r>
            <a:r>
              <a:rPr lang="cs-CZ" dirty="0">
                <a:solidFill>
                  <a:srgbClr val="222222"/>
                </a:solidFill>
              </a:rPr>
              <a:t> </a:t>
            </a:r>
            <a:r>
              <a:rPr lang="cs-CZ" dirty="0" err="1">
                <a:solidFill>
                  <a:srgbClr val="222222"/>
                </a:solidFill>
              </a:rPr>
              <a:t>Humanities</a:t>
            </a:r>
            <a:endParaRPr lang="cs-CZ" dirty="0">
              <a:solidFill>
                <a:srgbClr val="222222"/>
              </a:solidFill>
            </a:endParaRPr>
          </a:p>
          <a:p>
            <a:r>
              <a:rPr lang="cs-CZ" dirty="0" err="1">
                <a:solidFill>
                  <a:srgbClr val="222222"/>
                </a:solidFill>
              </a:rPr>
              <a:t>Coordinator</a:t>
            </a:r>
            <a:r>
              <a:rPr lang="cs-CZ" dirty="0">
                <a:solidFill>
                  <a:srgbClr val="222222"/>
                </a:solidFill>
              </a:rPr>
              <a:t> </a:t>
            </a:r>
            <a:r>
              <a:rPr lang="cs-CZ" dirty="0" err="1">
                <a:solidFill>
                  <a:srgbClr val="222222"/>
                </a:solidFill>
              </a:rPr>
              <a:t>for</a:t>
            </a:r>
            <a:r>
              <a:rPr lang="cs-CZ" dirty="0">
                <a:solidFill>
                  <a:srgbClr val="222222"/>
                </a:solidFill>
              </a:rPr>
              <a:t> </a:t>
            </a:r>
            <a:r>
              <a:rPr lang="cs-CZ" dirty="0" err="1">
                <a:solidFill>
                  <a:srgbClr val="222222"/>
                </a:solidFill>
              </a:rPr>
              <a:t>External</a:t>
            </a:r>
            <a:r>
              <a:rPr lang="cs-CZ" dirty="0">
                <a:solidFill>
                  <a:srgbClr val="222222"/>
                </a:solidFill>
              </a:rPr>
              <a:t> Relations:</a:t>
            </a:r>
          </a:p>
          <a:p>
            <a:r>
              <a:rPr lang="cs-CZ" dirty="0">
                <a:solidFill>
                  <a:srgbClr val="222222"/>
                </a:solidFill>
              </a:rPr>
              <a:t>Email: </a:t>
            </a:r>
            <a:r>
              <a:rPr lang="cs-CZ" dirty="0" smtClean="0">
                <a:solidFill>
                  <a:srgbClr val="222222"/>
                </a:solidFill>
                <a:hlinkClick r:id="rId4"/>
              </a:rPr>
              <a:t>vnejsi-vztahy@fhs.utb.cz</a:t>
            </a:r>
            <a:endParaRPr lang="cs-CZ" dirty="0" smtClean="0">
              <a:solidFill>
                <a:srgbClr val="222222"/>
              </a:solidFill>
            </a:endParaRPr>
          </a:p>
          <a:p>
            <a:endParaRPr lang="cs-CZ" dirty="0">
              <a:solidFill>
                <a:srgbClr val="222222"/>
              </a:solidFill>
            </a:endParaRPr>
          </a:p>
          <a:p>
            <a:r>
              <a:rPr lang="cs-CZ" dirty="0" err="1" smtClean="0">
                <a:solidFill>
                  <a:srgbClr val="222222"/>
                </a:solidFill>
              </a:rPr>
              <a:t>Website</a:t>
            </a:r>
            <a:r>
              <a:rPr lang="cs-CZ" dirty="0" smtClean="0">
                <a:solidFill>
                  <a:srgbClr val="222222"/>
                </a:solidFill>
              </a:rPr>
              <a:t>: </a:t>
            </a:r>
            <a:r>
              <a:rPr lang="cs-CZ" dirty="0" smtClean="0">
                <a:solidFill>
                  <a:srgbClr val="222222"/>
                </a:solidFill>
                <a:hlinkClick r:id="rId5"/>
              </a:rPr>
              <a:t>www.utb.cz</a:t>
            </a:r>
            <a:endParaRPr lang="cs-CZ" dirty="0" smtClean="0">
              <a:solidFill>
                <a:srgbClr val="222222"/>
              </a:solidFill>
            </a:endParaRPr>
          </a:p>
          <a:p>
            <a:endParaRPr lang="cs-CZ" dirty="0">
              <a:solidFill>
                <a:srgbClr val="222222"/>
              </a:solidFill>
            </a:endParaRPr>
          </a:p>
          <a:p>
            <a:endParaRPr lang="cs-CZ" dirty="0">
              <a:solidFill>
                <a:srgbClr val="222222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20229" y="264783"/>
            <a:ext cx="4245971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Contacts</a:t>
            </a: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14948" y="308794"/>
            <a:ext cx="736210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Structure</a:t>
            </a: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Tomas </a:t>
            </a:r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Bata</a:t>
            </a: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University </a:t>
            </a: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6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470" b="14646"/>
          <a:stretch/>
        </p:blipFill>
        <p:spPr bwMode="auto">
          <a:xfrm>
            <a:off x="4602145" y="3873139"/>
            <a:ext cx="3625022" cy="95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6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615"/>
          <a:stretch/>
        </p:blipFill>
        <p:spPr bwMode="auto">
          <a:xfrm>
            <a:off x="4818499" y="4894592"/>
            <a:ext cx="2717427" cy="58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6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973"/>
          <a:stretch/>
        </p:blipFill>
        <p:spPr bwMode="auto">
          <a:xfrm>
            <a:off x="4818500" y="1304183"/>
            <a:ext cx="2717427" cy="266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2958393" y="3936500"/>
            <a:ext cx="6275215" cy="958092"/>
          </a:xfrm>
          <a:prstGeom prst="rect">
            <a:avLst/>
          </a:prstGeom>
          <a:noFill/>
          <a:ln w="38100">
            <a:solidFill>
              <a:srgbClr val="EB5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2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16590" y="310126"/>
            <a:ext cx="583746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Departments</a:t>
            </a: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Centres</a:t>
            </a: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716590" y="1976266"/>
            <a:ext cx="6847704" cy="4198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Established on 1 January 2007</a:t>
            </a:r>
          </a:p>
          <a:p>
            <a:endParaRPr lang="en-US" sz="1800" dirty="0" smtClean="0">
              <a:solidFill>
                <a:srgbClr val="A95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Department of Modern Languages and Literatures</a:t>
            </a: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Language Centre</a:t>
            </a: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Department of Pedagogical Sciences</a:t>
            </a: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Department of School Education</a:t>
            </a: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Department of Health Care Sciences</a:t>
            </a: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Research Centre of FHS</a:t>
            </a: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0"/>
            <a:ext cx="4091174" cy="685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6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822446" y="238415"/>
            <a:ext cx="2313137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Faculty</a:t>
            </a: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Campus</a:t>
            </a: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49" y="619128"/>
            <a:ext cx="4180767" cy="280987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3"/>
          <a:srcRect t="8970"/>
          <a:stretch/>
        </p:blipFill>
        <p:spPr>
          <a:xfrm flipH="1">
            <a:off x="522558" y="3975100"/>
            <a:ext cx="3733252" cy="2273026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919" y="381053"/>
            <a:ext cx="4304294" cy="2798574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622" y="3429000"/>
            <a:ext cx="3509045" cy="2304256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479" y="3429000"/>
            <a:ext cx="3663734" cy="244214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594339" y="2551031"/>
            <a:ext cx="2769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Virtual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Tour:</a:t>
            </a:r>
            <a:b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https://www.utb.cz/vp/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858046" y="1507687"/>
            <a:ext cx="24400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Promotional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video: </a:t>
            </a:r>
            <a:r>
              <a:rPr lang="cs-CZ" sz="1600" dirty="0">
                <a:hlinkClick r:id="rId8"/>
              </a:rPr>
              <a:t>https://www.youtube.com/watch?v=dAHvFZnvag8</a:t>
            </a:r>
            <a:endParaRPr lang="cs-CZ" sz="1600" dirty="0"/>
          </a:p>
          <a:p>
            <a:pPr algn="ctr"/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51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76550" y="1948133"/>
            <a:ext cx="2742089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Modern</a:t>
            </a:r>
            <a: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cs-CZ" sz="28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Facilities</a:t>
            </a: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2" descr="C:\Documents and Settings\student\Plocha\VŠ kolej Štefániko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1"/>
          <a:stretch/>
        </p:blipFill>
        <p:spPr bwMode="auto">
          <a:xfrm>
            <a:off x="862164" y="3466508"/>
            <a:ext cx="4276761" cy="312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Documents and Settings\student\Plocha\u 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5013" b="4934"/>
          <a:stretch/>
        </p:blipFill>
        <p:spPr bwMode="auto">
          <a:xfrm>
            <a:off x="7907365" y="512383"/>
            <a:ext cx="3464459" cy="24311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425" y="329796"/>
            <a:ext cx="4191000" cy="280424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438" y="3302000"/>
            <a:ext cx="3964965" cy="2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8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/>
          <p:cNvSpPr txBox="1">
            <a:spLocks/>
          </p:cNvSpPr>
          <p:nvPr/>
        </p:nvSpPr>
        <p:spPr>
          <a:xfrm>
            <a:off x="5808029" y="702704"/>
            <a:ext cx="3802878" cy="2720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Study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at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FHS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2296" r="7713" b="6425"/>
          <a:stretch/>
        </p:blipFill>
        <p:spPr>
          <a:xfrm flipH="1">
            <a:off x="0" y="0"/>
            <a:ext cx="4952999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808029" y="1697757"/>
            <a:ext cx="6096000" cy="37394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cs-CZ" b="1" dirty="0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Study </a:t>
            </a:r>
            <a:r>
              <a:rPr lang="cs-CZ" b="1" dirty="0" err="1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Cycles</a:t>
            </a:r>
            <a:endParaRPr lang="cs-CZ" b="1" dirty="0">
              <a:solidFill>
                <a:srgbClr val="95461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44500" indent="-366713" defTabSz="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Blip>
                <a:blip r:embed="rId3"/>
              </a:buBlip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Bachelor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44500" indent="-366713" defTabSz="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Blip>
                <a:blip r:embed="rId3"/>
              </a:buBlip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Master</a:t>
            </a:r>
          </a:p>
          <a:p>
            <a:pPr marL="444500" indent="-366713" defTabSz="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Blip>
                <a:blip r:embed="rId3"/>
              </a:buBlip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Doctoral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33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cs-CZ" b="1" dirty="0" err="1" smtClean="0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Fields</a:t>
            </a:r>
            <a:r>
              <a:rPr lang="cs-CZ" b="1" dirty="0" smtClean="0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cs-CZ" b="1" dirty="0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Study</a:t>
            </a:r>
          </a:p>
          <a:p>
            <a:pPr marL="444500" indent="-3667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Blip>
                <a:blip r:embed="rId3"/>
              </a:buBlip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Foreign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Languages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44500" indent="-3667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Blip>
                <a:blip r:embed="rId3"/>
              </a:buBlip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Pedagogical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Sciences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44500" indent="-3667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Blip>
                <a:blip r:embed="rId3"/>
              </a:buBlip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School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44500" indent="-3667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Blip>
                <a:blip r:embed="rId3"/>
              </a:buBlip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Heath Care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Sciences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1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808029" y="2074032"/>
            <a:ext cx="5647371" cy="2977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buFont typeface="Arial" panose="020B0604020202020204" pitchFamily="34" charset="0"/>
              <a:buBlip>
                <a:blip r:embed="rId2"/>
              </a:buBlip>
            </a:pP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English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Business </a:t>
            </a: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Administration</a:t>
            </a:r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 panose="020B0604020202020204" pitchFamily="34" charset="0"/>
              <a:buBlip>
                <a:blip r:embed="rId2"/>
              </a:buBlip>
            </a:pP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German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Business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Administration</a:t>
            </a: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>
              <a:latin typeface="Source Sans Pro Semibold" pitchFamily="34" charset="-18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1037"/>
          <a:stretch/>
        </p:blipFill>
        <p:spPr>
          <a:xfrm flipH="1">
            <a:off x="0" y="0"/>
            <a:ext cx="4682115" cy="687174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808029" y="1553604"/>
            <a:ext cx="3802878" cy="2720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 err="1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Philology</a:t>
            </a:r>
            <a:endParaRPr lang="cs-CZ" b="1" dirty="0">
              <a:solidFill>
                <a:srgbClr val="95461F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03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503228" y="1348048"/>
            <a:ext cx="6383972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 err="1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Specialization</a:t>
            </a:r>
            <a:r>
              <a:rPr lang="cs-CZ" b="1" dirty="0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in Pedagogy</a:t>
            </a:r>
          </a:p>
          <a:p>
            <a:pPr marL="357188" indent="-357188">
              <a:buFont typeface="Arial" panose="020B0604020202020204" pitchFamily="34" charset="0"/>
              <a:buBlip>
                <a:blip r:embed="rId2"/>
              </a:buBlip>
            </a:pP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Social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Pedagogy</a:t>
            </a:r>
          </a:p>
          <a:p>
            <a:pPr marL="357188" indent="-357188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Andragogy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for Human Resource Management 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Non-Profit Organizations</a:t>
            </a: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b="1" dirty="0" err="1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Education</a:t>
            </a:r>
            <a:endParaRPr lang="cs-CZ" b="1" dirty="0">
              <a:solidFill>
                <a:srgbClr val="95461F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357188" indent="-357188">
              <a:buFont typeface="Arial" panose="020B0604020202020204" pitchFamily="34" charset="0"/>
              <a:buBlip>
                <a:blip r:embed="rId2"/>
              </a:buBlip>
            </a:pP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Kindergarten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Teaching</a:t>
            </a: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 panose="020B0604020202020204" pitchFamily="34" charset="0"/>
              <a:buBlip>
                <a:blip r:embed="rId2"/>
              </a:buBlip>
            </a:pP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Primary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School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Teaching</a:t>
            </a: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Teaching Specialist Subjects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in Secondary Schools</a:t>
            </a:r>
          </a:p>
          <a:p>
            <a:endParaRPr lang="cs-CZ" sz="2400" dirty="0" smtClean="0">
              <a:latin typeface="Source Sans Pro Semibold" pitchFamily="34" charset="-18"/>
            </a:endParaRPr>
          </a:p>
          <a:p>
            <a:endParaRPr lang="cs-CZ" dirty="0" smtClean="0">
              <a:latin typeface="Source Sans Pro Semibold" pitchFamily="34" charset="-18"/>
            </a:endParaRPr>
          </a:p>
          <a:p>
            <a:endParaRPr lang="cs-CZ" dirty="0">
              <a:latin typeface="Source Sans Pro Semibold" pitchFamily="34" charset="-18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0299" r="3853"/>
          <a:stretch/>
        </p:blipFill>
        <p:spPr>
          <a:xfrm flipH="1">
            <a:off x="-24680" y="5308"/>
            <a:ext cx="5184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6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5325263" y="1422400"/>
            <a:ext cx="6231737" cy="4094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err="1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Nursing</a:t>
            </a:r>
            <a:endParaRPr lang="cs-CZ" sz="2800" dirty="0">
              <a:solidFill>
                <a:srgbClr val="95461F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800100" indent="-266700">
              <a:buBlip>
                <a:blip r:embed="rId2"/>
              </a:buBlip>
            </a:pPr>
            <a:r>
              <a:rPr lang="cs-CZ" sz="1800" b="0" dirty="0" err="1">
                <a:latin typeface="Verdana" panose="020B0604030504040204" pitchFamily="34" charset="0"/>
                <a:ea typeface="Verdana" panose="020B0604030504040204" pitchFamily="34" charset="0"/>
              </a:rPr>
              <a:t>Nurse</a:t>
            </a:r>
            <a:endParaRPr lang="cs-CZ" sz="1800" b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7"/>
            <a:endParaRPr lang="cs-CZ" b="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2800" dirty="0" err="1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Health</a:t>
            </a:r>
            <a:r>
              <a:rPr lang="cs-CZ" sz="2800" dirty="0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and  </a:t>
            </a:r>
            <a:r>
              <a:rPr lang="cs-CZ" sz="2800" dirty="0" err="1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Social</a:t>
            </a:r>
            <a:r>
              <a:rPr lang="cs-CZ" sz="2800" dirty="0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Care</a:t>
            </a:r>
          </a:p>
          <a:p>
            <a:pPr marL="800100" indent="-266700">
              <a:buBlip>
                <a:blip r:embed="rId2"/>
              </a:buBlip>
            </a:pPr>
            <a:r>
              <a:rPr lang="en-US" sz="1800" b="0" dirty="0">
                <a:latin typeface="Verdana" panose="020B0604030504040204" pitchFamily="34" charset="0"/>
                <a:ea typeface="Verdana" panose="020B0604030504040204" pitchFamily="34" charset="0"/>
              </a:rPr>
              <a:t>Health and Social Care Worker</a:t>
            </a:r>
            <a:endParaRPr lang="cs-CZ" sz="1800" b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7"/>
            <a:endParaRPr lang="cs-CZ" b="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800" dirty="0">
                <a:solidFill>
                  <a:srgbClr val="95461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Midwifery</a:t>
            </a:r>
            <a:endParaRPr lang="cs-CZ" sz="2800" dirty="0">
              <a:solidFill>
                <a:srgbClr val="95461F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800100" indent="-266700">
              <a:buFont typeface="Arial" panose="020B0604020202020204" pitchFamily="34" charset="0"/>
              <a:buBlip>
                <a:blip r:embed="rId2"/>
              </a:buBlip>
            </a:pPr>
            <a:r>
              <a:rPr lang="en-US" sz="1800" b="0" dirty="0" smtClean="0">
                <a:latin typeface="Verdana" panose="020B0604030504040204" pitchFamily="34" charset="0"/>
                <a:ea typeface="Verdana" panose="020B0604030504040204" pitchFamily="34" charset="0"/>
              </a:rPr>
              <a:t>Midwife</a:t>
            </a:r>
          </a:p>
          <a:p>
            <a:endParaRPr lang="cs-CZ" dirty="0">
              <a:latin typeface="Source Sans Pro Semibold" pitchFamily="34" charset="-18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51" r="-860"/>
          <a:stretch/>
        </p:blipFill>
        <p:spPr>
          <a:xfrm>
            <a:off x="0" y="0"/>
            <a:ext cx="4583832" cy="68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3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microE9iwOcBXAGGDuvV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microE9iwOcBXAGGDuvV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microE9iwOcBXAGGDuvV"/>
</p:tagLst>
</file>

<file path=ppt/theme/theme1.xml><?xml version="1.0" encoding="utf-8"?>
<a:theme xmlns:a="http://schemas.openxmlformats.org/drawingml/2006/main" name="UPPER šablona FHS1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PPER šablona FHS2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PPER šablona FHS3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UPPER šablona FHS4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UPPER šablona FHS5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467</Words>
  <Application>Microsoft Office PowerPoint</Application>
  <PresentationFormat>Širokoúhlá obrazovka</PresentationFormat>
  <Paragraphs>99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Source Sans Pro Semibold</vt:lpstr>
      <vt:lpstr>Verdana</vt:lpstr>
      <vt:lpstr>UPPER šablona FHS1</vt:lpstr>
      <vt:lpstr>UPPER šablona FHS2</vt:lpstr>
      <vt:lpstr>UPPER šablona FHS3</vt:lpstr>
      <vt:lpstr>UPPER šablona FHS4</vt:lpstr>
      <vt:lpstr>UPPER šablona FHS5</vt:lpstr>
      <vt:lpstr>Faculty of Humanities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Practical information</vt:lpstr>
      <vt:lpstr>Practical information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Kolek</dc:creator>
  <cp:lastModifiedBy>Jana Býmová</cp:lastModifiedBy>
  <cp:revision>32</cp:revision>
  <dcterms:created xsi:type="dcterms:W3CDTF">2018-09-27T13:39:27Z</dcterms:created>
  <dcterms:modified xsi:type="dcterms:W3CDTF">2018-11-08T12:21:36Z</dcterms:modified>
</cp:coreProperties>
</file>