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14"/>
  </p:notesMasterIdLst>
  <p:handoutMasterIdLst>
    <p:handoutMasterId r:id="rId15"/>
  </p:handoutMasterIdLst>
  <p:sldIdLst>
    <p:sldId id="346" r:id="rId2"/>
    <p:sldId id="355" r:id="rId3"/>
    <p:sldId id="359" r:id="rId4"/>
    <p:sldId id="360" r:id="rId5"/>
    <p:sldId id="361" r:id="rId6"/>
    <p:sldId id="362" r:id="rId7"/>
    <p:sldId id="365" r:id="rId8"/>
    <p:sldId id="366" r:id="rId9"/>
    <p:sldId id="367" r:id="rId10"/>
    <p:sldId id="368" r:id="rId11"/>
    <p:sldId id="357" r:id="rId12"/>
    <p:sldId id="358" r:id="rId13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FF7800"/>
    <a:srgbClr val="E65014"/>
    <a:srgbClr val="46505A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62" autoAdjust="0"/>
    <p:restoredTop sz="94660"/>
  </p:normalViewPr>
  <p:slideViewPr>
    <p:cSldViewPr snapToGrid="0">
      <p:cViewPr varScale="1">
        <p:scale>
          <a:sx n="92" d="100"/>
          <a:sy n="92" d="100"/>
        </p:scale>
        <p:origin x="58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cs-CZ"/>
              <a:t>Projekty podporované poskytovatelem z ČR - příjemce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1487032145512038"/>
          <c:y val="0.11167333941237685"/>
          <c:w val="0.87238904867622846"/>
          <c:h val="0.74973225036346836"/>
        </c:manualLayout>
      </c:layout>
      <c:barChart>
        <c:barDir val="col"/>
        <c:grouping val="clustered"/>
        <c:varyColors val="0"/>
        <c:ser>
          <c:idx val="0"/>
          <c:order val="0"/>
          <c:tx>
            <c:v>2019-2021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List1!$C$8:$C$14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List1!$G$8:$G$14</c:f>
              <c:numCache>
                <c:formatCode>General</c:formatCode>
                <c:ptCount val="7"/>
                <c:pt idx="0">
                  <c:v>36081</c:v>
                </c:pt>
                <c:pt idx="1">
                  <c:v>1779</c:v>
                </c:pt>
                <c:pt idx="2">
                  <c:v>16862</c:v>
                </c:pt>
                <c:pt idx="3" formatCode="#,##0">
                  <c:v>14648</c:v>
                </c:pt>
                <c:pt idx="4">
                  <c:v>3233</c:v>
                </c:pt>
                <c:pt idx="5" formatCode="0">
                  <c:v>3233.35</c:v>
                </c:pt>
                <c:pt idx="6">
                  <c:v>9511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5D-4891-B160-9DE6DAD31968}"/>
            </c:ext>
          </c:extLst>
        </c:ser>
        <c:ser>
          <c:idx val="1"/>
          <c:order val="1"/>
          <c:tx>
            <c:v>2014-2018</c:v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List1!$C$8:$C$14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List1!$H$8:$H$14</c:f>
              <c:numCache>
                <c:formatCode>#,##0</c:formatCode>
                <c:ptCount val="7"/>
                <c:pt idx="0">
                  <c:v>58545</c:v>
                </c:pt>
                <c:pt idx="1">
                  <c:v>5197</c:v>
                </c:pt>
                <c:pt idx="2">
                  <c:v>10520</c:v>
                </c:pt>
                <c:pt idx="3" formatCode="General">
                  <c:v>903</c:v>
                </c:pt>
                <c:pt idx="4" formatCode="General">
                  <c:v>0</c:v>
                </c:pt>
                <c:pt idx="5" formatCode="0">
                  <c:v>385.6</c:v>
                </c:pt>
                <c:pt idx="6">
                  <c:v>3089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5D-4891-B160-9DE6DAD319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002628480"/>
        <c:axId val="1004437024"/>
      </c:barChart>
      <c:catAx>
        <c:axId val="100262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04437024"/>
        <c:crosses val="autoZero"/>
        <c:auto val="1"/>
        <c:lblAlgn val="ctr"/>
        <c:lblOffset val="100"/>
        <c:noMultiLvlLbl val="0"/>
      </c:catAx>
      <c:valAx>
        <c:axId val="100443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tis. Kč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026284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cs-CZ"/>
              <a:t>Projekty podporované poskytovatelem z ČR - účastník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031258894897643"/>
          <c:y val="0.12610620956986751"/>
          <c:w val="0.87462009649174011"/>
          <c:h val="0.74553728087961091"/>
        </c:manualLayout>
      </c:layout>
      <c:barChart>
        <c:barDir val="col"/>
        <c:grouping val="clustered"/>
        <c:varyColors val="0"/>
        <c:ser>
          <c:idx val="0"/>
          <c:order val="0"/>
          <c:tx>
            <c:v>2019-2021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List1!$C$17:$C$23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List1!$G$17:$G$23</c:f>
              <c:numCache>
                <c:formatCode>General</c:formatCode>
                <c:ptCount val="7"/>
                <c:pt idx="0">
                  <c:v>21082</c:v>
                </c:pt>
                <c:pt idx="1">
                  <c:v>8893</c:v>
                </c:pt>
                <c:pt idx="2">
                  <c:v>41561</c:v>
                </c:pt>
                <c:pt idx="3">
                  <c:v>0</c:v>
                </c:pt>
                <c:pt idx="4">
                  <c:v>0</c:v>
                </c:pt>
                <c:pt idx="5">
                  <c:v>5263</c:v>
                </c:pt>
                <c:pt idx="6">
                  <c:v>2223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FF-4A91-B83B-D1E3D44DD7DC}"/>
            </c:ext>
          </c:extLst>
        </c:ser>
        <c:ser>
          <c:idx val="1"/>
          <c:order val="1"/>
          <c:tx>
            <c:v>2014-2018</c:v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List1!$C$17:$C$23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List1!$H$17:$H$23</c:f>
              <c:numCache>
                <c:formatCode>#,##0</c:formatCode>
                <c:ptCount val="7"/>
                <c:pt idx="0">
                  <c:v>15765</c:v>
                </c:pt>
                <c:pt idx="1">
                  <c:v>14552</c:v>
                </c:pt>
                <c:pt idx="2">
                  <c:v>24470</c:v>
                </c:pt>
                <c:pt idx="3" formatCode="General">
                  <c:v>0</c:v>
                </c:pt>
                <c:pt idx="4" formatCode="General">
                  <c:v>0</c:v>
                </c:pt>
                <c:pt idx="5" formatCode="General">
                  <c:v>50</c:v>
                </c:pt>
                <c:pt idx="6" formatCode="General">
                  <c:v>259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FF-4A91-B83B-D1E3D44DD7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112777088"/>
        <c:axId val="1107592352"/>
      </c:barChart>
      <c:catAx>
        <c:axId val="1112777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07592352"/>
        <c:crosses val="autoZero"/>
        <c:auto val="1"/>
        <c:lblAlgn val="ctr"/>
        <c:lblOffset val="100"/>
        <c:noMultiLvlLbl val="0"/>
      </c:catAx>
      <c:valAx>
        <c:axId val="1107592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tis. Kč.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127770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cs-CZ"/>
              <a:t>Projekty podporované zahraničním poskytovatelem - příjemce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2019-2021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List1!$C$29:$C$35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List1!$G$29:$G$35</c:f>
              <c:numCache>
                <c:formatCode>General</c:formatCode>
                <c:ptCount val="7"/>
                <c:pt idx="0">
                  <c:v>352</c:v>
                </c:pt>
                <c:pt idx="1">
                  <c:v>0</c:v>
                </c:pt>
                <c:pt idx="2">
                  <c:v>337</c:v>
                </c:pt>
                <c:pt idx="3">
                  <c:v>0</c:v>
                </c:pt>
                <c:pt idx="4">
                  <c:v>0</c:v>
                </c:pt>
                <c:pt idx="5">
                  <c:v>274</c:v>
                </c:pt>
                <c:pt idx="6">
                  <c:v>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33-4B32-96C3-21B8CFD2C79D}"/>
            </c:ext>
          </c:extLst>
        </c:ser>
        <c:ser>
          <c:idx val="1"/>
          <c:order val="1"/>
          <c:tx>
            <c:v>2014-2018</c:v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List1!$C$29:$C$35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List1!$H$29:$H$35</c:f>
              <c:numCache>
                <c:formatCode>General</c:formatCode>
                <c:ptCount val="7"/>
                <c:pt idx="0">
                  <c:v>488.3</c:v>
                </c:pt>
                <c:pt idx="1">
                  <c:v>0</c:v>
                </c:pt>
                <c:pt idx="2" formatCode="#,##0">
                  <c:v>1025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 formatCode="#,##0">
                  <c:v>19239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33-4B32-96C3-21B8CFD2C7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103950192"/>
        <c:axId val="1004436608"/>
      </c:barChart>
      <c:catAx>
        <c:axId val="110395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04436608"/>
        <c:crosses val="autoZero"/>
        <c:auto val="1"/>
        <c:lblAlgn val="ctr"/>
        <c:lblOffset val="100"/>
        <c:noMultiLvlLbl val="0"/>
      </c:catAx>
      <c:valAx>
        <c:axId val="100443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tis. Kč.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0395019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cs-CZ"/>
              <a:t>Projekty podporované zahraničním poskytovatelem - účastník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2019-2021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List1!$C$38:$C$44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List1!$G$38:$G$44</c:f>
              <c:numCache>
                <c:formatCode>General</c:formatCode>
                <c:ptCount val="7"/>
                <c:pt idx="0">
                  <c:v>4144</c:v>
                </c:pt>
                <c:pt idx="1">
                  <c:v>5253</c:v>
                </c:pt>
                <c:pt idx="2">
                  <c:v>1985</c:v>
                </c:pt>
                <c:pt idx="3">
                  <c:v>0</c:v>
                </c:pt>
                <c:pt idx="4">
                  <c:v>0</c:v>
                </c:pt>
                <c:pt idx="5" formatCode="0">
                  <c:v>1304.5</c:v>
                </c:pt>
                <c:pt idx="6">
                  <c:v>1254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3A-4F3D-87CE-36F89B2ABD0F}"/>
            </c:ext>
          </c:extLst>
        </c:ser>
        <c:ser>
          <c:idx val="1"/>
          <c:order val="1"/>
          <c:tx>
            <c:v>2014-2018</c:v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List1!$C$38:$C$44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List1!$H$38:$H$44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217</c:v>
                </c:pt>
                <c:pt idx="3">
                  <c:v>533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3A-4F3D-87CE-36F89B2ABD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112470304"/>
        <c:axId val="1167400144"/>
      </c:barChart>
      <c:catAx>
        <c:axId val="111247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67400144"/>
        <c:crosses val="autoZero"/>
        <c:auto val="1"/>
        <c:lblAlgn val="ctr"/>
        <c:lblOffset val="100"/>
        <c:noMultiLvlLbl val="0"/>
      </c:catAx>
      <c:valAx>
        <c:axId val="1167400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tis. Kč.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124703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cs-CZ"/>
              <a:t>S</a:t>
            </a:r>
            <a:r>
              <a:rPr lang="en-US"/>
              <a:t>mluvní</a:t>
            </a:r>
            <a:r>
              <a:rPr lang="cs-CZ"/>
              <a:t> výzkum - aktivity objednané v ČR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0.12650184976357043"/>
          <c:y val="0.13275368077086544"/>
          <c:w val="0.84619972932648402"/>
          <c:h val="0.7321237177977451"/>
        </c:manualLayout>
      </c:layout>
      <c:barChart>
        <c:barDir val="col"/>
        <c:grouping val="clustered"/>
        <c:varyColors val="0"/>
        <c:ser>
          <c:idx val="0"/>
          <c:order val="0"/>
          <c:tx>
            <c:v>2019-2021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List1!$C$50:$C$56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List1!$G$50:$G$56</c:f>
              <c:numCache>
                <c:formatCode>General</c:formatCode>
                <c:ptCount val="7"/>
                <c:pt idx="0">
                  <c:v>23986</c:v>
                </c:pt>
                <c:pt idx="1">
                  <c:v>3346</c:v>
                </c:pt>
                <c:pt idx="2">
                  <c:v>13055</c:v>
                </c:pt>
                <c:pt idx="3">
                  <c:v>1060</c:v>
                </c:pt>
                <c:pt idx="4">
                  <c:v>15</c:v>
                </c:pt>
                <c:pt idx="5">
                  <c:v>160</c:v>
                </c:pt>
                <c:pt idx="6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2-4DE6-A387-8D03F90106AD}"/>
            </c:ext>
          </c:extLst>
        </c:ser>
        <c:ser>
          <c:idx val="1"/>
          <c:order val="1"/>
          <c:tx>
            <c:v>2014-2018</c:v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List1!$C$50:$C$56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List1!$H$50:$H$56</c:f>
              <c:numCache>
                <c:formatCode>#,##0</c:formatCode>
                <c:ptCount val="7"/>
                <c:pt idx="0">
                  <c:v>35417</c:v>
                </c:pt>
                <c:pt idx="1">
                  <c:v>19589</c:v>
                </c:pt>
                <c:pt idx="2">
                  <c:v>26966</c:v>
                </c:pt>
                <c:pt idx="3">
                  <c:v>2152</c:v>
                </c:pt>
                <c:pt idx="4" formatCode="General">
                  <c:v>0</c:v>
                </c:pt>
                <c:pt idx="5" formatCode="General">
                  <c:v>0</c:v>
                </c:pt>
                <c:pt idx="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32-4DE6-A387-8D03F90106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112493104"/>
        <c:axId val="1167400560"/>
      </c:barChart>
      <c:catAx>
        <c:axId val="1112493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67400560"/>
        <c:crosses val="autoZero"/>
        <c:auto val="1"/>
        <c:lblAlgn val="ctr"/>
        <c:lblOffset val="100"/>
        <c:noMultiLvlLbl val="0"/>
      </c:catAx>
      <c:valAx>
        <c:axId val="1167400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tis. Kč.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1249310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cs-CZ"/>
              <a:t>Výnosy z neveřejných zdrojůl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2019-2021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List1!$C$73:$C$79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List1!$G$73:$G$79</c:f>
              <c:numCache>
                <c:formatCode>General</c:formatCode>
                <c:ptCount val="7"/>
                <c:pt idx="0">
                  <c:v>4688</c:v>
                </c:pt>
                <c:pt idx="1">
                  <c:v>942</c:v>
                </c:pt>
                <c:pt idx="2">
                  <c:v>579</c:v>
                </c:pt>
                <c:pt idx="3" formatCode="#,##0">
                  <c:v>3017.4500000000003</c:v>
                </c:pt>
                <c:pt idx="4">
                  <c:v>0</c:v>
                </c:pt>
                <c:pt idx="5">
                  <c:v>81</c:v>
                </c:pt>
                <c:pt idx="6">
                  <c:v>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DE-4F23-BE07-A4A63ED00751}"/>
            </c:ext>
          </c:extLst>
        </c:ser>
        <c:ser>
          <c:idx val="1"/>
          <c:order val="1"/>
          <c:tx>
            <c:v>2014-2018</c:v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List1!$C$73:$C$79</c:f>
              <c:strCache>
                <c:ptCount val="7"/>
                <c:pt idx="0">
                  <c:v>CPS</c:v>
                </c:pt>
                <c:pt idx="1">
                  <c:v>FT</c:v>
                </c:pt>
                <c:pt idx="2">
                  <c:v>FAI/CEBIA</c:v>
                </c:pt>
                <c:pt idx="3">
                  <c:v>FMK</c:v>
                </c:pt>
                <c:pt idx="4">
                  <c:v>FHS</c:v>
                </c:pt>
                <c:pt idx="5">
                  <c:v>FLKŘ</c:v>
                </c:pt>
                <c:pt idx="6">
                  <c:v>FAME</c:v>
                </c:pt>
              </c:strCache>
            </c:strRef>
          </c:cat>
          <c:val>
            <c:numRef>
              <c:f>List1!$H$73:$H$79</c:f>
              <c:numCache>
                <c:formatCode>General</c:formatCode>
                <c:ptCount val="7"/>
                <c:pt idx="0" formatCode="#,##0">
                  <c:v>3866</c:v>
                </c:pt>
                <c:pt idx="1">
                  <c:v>536</c:v>
                </c:pt>
                <c:pt idx="2" formatCode="#,##0">
                  <c:v>1100</c:v>
                </c:pt>
                <c:pt idx="3" formatCode="#,##0">
                  <c:v>8576</c:v>
                </c:pt>
                <c:pt idx="4">
                  <c:v>0</c:v>
                </c:pt>
                <c:pt idx="5">
                  <c:v>0</c:v>
                </c:pt>
                <c:pt idx="6" formatCode="#,##0">
                  <c:v>6634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DE-4F23-BE07-A4A63ED007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002522416"/>
        <c:axId val="1167407632"/>
      </c:barChart>
      <c:catAx>
        <c:axId val="1002522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167407632"/>
        <c:crosses val="autoZero"/>
        <c:auto val="1"/>
        <c:lblAlgn val="ctr"/>
        <c:lblOffset val="100"/>
        <c:noMultiLvlLbl val="0"/>
      </c:catAx>
      <c:valAx>
        <c:axId val="1167407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tis. Kč.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cs-CZ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0252241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lt1">
                <a:lumMod val="95000"/>
                <a:alpha val="54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9D2F2-CF89-43DF-92F0-0B4BB77B8A79}" type="datetimeFigureOut">
              <a:rPr lang="cs-CZ" smtClean="0"/>
              <a:t>02.06.2022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FE38E-0A31-4E85-8263-F46FC1DFF85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255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02.06.2022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2895815"/>
          </a:xfrm>
        </p:spPr>
        <p:txBody>
          <a:bodyPr anchor="ctr">
            <a:normAutofit/>
          </a:bodyPr>
          <a:lstStyle/>
          <a:p>
            <a:r>
              <a:rPr lang="cs-CZ" sz="7200" b="1" dirty="0">
                <a:solidFill>
                  <a:schemeClr val="bg1"/>
                </a:solidFill>
              </a:rPr>
              <a:t>„Monitoring M3“</a:t>
            </a:r>
            <a:br>
              <a:rPr lang="cs-CZ" sz="7200" b="1" dirty="0">
                <a:solidFill>
                  <a:schemeClr val="bg1"/>
                </a:solidFill>
              </a:rPr>
            </a:br>
            <a:br>
              <a:rPr lang="cs-CZ" sz="7200" b="1" dirty="0">
                <a:solidFill>
                  <a:schemeClr val="bg1"/>
                </a:solidFill>
              </a:rPr>
            </a:br>
            <a:r>
              <a:rPr lang="cs-CZ" sz="3600" b="1" dirty="0">
                <a:solidFill>
                  <a:schemeClr val="bg1"/>
                </a:solidFill>
              </a:rPr>
              <a:t>Vybrané výsledky UTB ve Zlíně v M3 za léta 2019-2021</a:t>
            </a:r>
            <a:endParaRPr lang="cs-CZ" sz="7200" b="1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>
                <a:solidFill>
                  <a:schemeClr val="bg1"/>
                </a:solidFill>
              </a:rPr>
              <a:t>Jan Kalenda</a:t>
            </a: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>
                <a:solidFill>
                  <a:prstClr val="white"/>
                </a:solidFill>
              </a:rPr>
              <a:t>09/10. 06. 2022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Zlíně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A8F7EA-C470-4FA8-A90E-7252A8E76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342" y="443502"/>
            <a:ext cx="10339316" cy="1325563"/>
          </a:xfrm>
        </p:spPr>
        <p:txBody>
          <a:bodyPr>
            <a:normAutofit fontScale="90000"/>
          </a:bodyPr>
          <a:lstStyle/>
          <a:p>
            <a:r>
              <a:rPr lang="cs-CZ" dirty="0"/>
              <a:t>Indikátor 3.6 Významné výsledky aplikovaného výzkumu s jiným než ekonomickým dopadem na společnost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474C8DEF-217E-4AE3-B1D4-0AFDBB0845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504160"/>
              </p:ext>
            </p:extLst>
          </p:nvPr>
        </p:nvGraphicFramePr>
        <p:xfrm>
          <a:off x="2708183" y="2171700"/>
          <a:ext cx="5390789" cy="28194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968320">
                  <a:extLst>
                    <a:ext uri="{9D8B030D-6E8A-4147-A177-3AD203B41FA5}">
                      <a16:colId xmlns:a16="http://schemas.microsoft.com/office/drawing/2014/main" val="2673030482"/>
                    </a:ext>
                  </a:extLst>
                </a:gridCol>
                <a:gridCol w="1724298">
                  <a:extLst>
                    <a:ext uri="{9D8B030D-6E8A-4147-A177-3AD203B41FA5}">
                      <a16:colId xmlns:a16="http://schemas.microsoft.com/office/drawing/2014/main" val="1637158761"/>
                    </a:ext>
                  </a:extLst>
                </a:gridCol>
                <a:gridCol w="1698171">
                  <a:extLst>
                    <a:ext uri="{9D8B030D-6E8A-4147-A177-3AD203B41FA5}">
                      <a16:colId xmlns:a16="http://schemas.microsoft.com/office/drawing/2014/main" val="306823406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endParaRPr lang="cs-CZ" sz="2000" b="1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cs-CZ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Součást UTB 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2019-2021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2014-2018</a:t>
                      </a:r>
                      <a:endParaRPr lang="cs-CZ" sz="20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3473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CPS</a:t>
                      </a:r>
                      <a:endParaRPr lang="cs-CZ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985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</a:t>
                      </a:r>
                      <a:endParaRPr lang="cs-CZ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66617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FAI/CEBIA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4320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FMK</a:t>
                      </a:r>
                      <a:endParaRPr lang="cs-CZ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80160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FHS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8481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FLKŘ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5128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FAME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cs-CZ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0030199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62D858DE-017D-4306-9A8D-D264C9FC2DA9}"/>
              </a:ext>
            </a:extLst>
          </p:cNvPr>
          <p:cNvSpPr txBox="1"/>
          <p:nvPr/>
        </p:nvSpPr>
        <p:spPr>
          <a:xfrm>
            <a:off x="2621280" y="5088936"/>
            <a:ext cx="6949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i="1" dirty="0"/>
              <a:t>Poznámka: Maximálně lze uvést 5 výsledků za hodnocené období</a:t>
            </a:r>
          </a:p>
        </p:txBody>
      </p:sp>
    </p:spTree>
    <p:extLst>
      <p:ext uri="{BB962C8B-B14F-4D97-AF65-F5344CB8AC3E}">
        <p14:creationId xmlns:p14="http://schemas.microsoft.com/office/powerpoint/2010/main" val="4148890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Závěry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cs-CZ" dirty="0"/>
              <a:t>V rámci průběžného hodnocení se součásti výrazně zlepšili v objemu projektů aplikovaného výzkumu.</a:t>
            </a:r>
          </a:p>
          <a:p>
            <a:pPr marL="514350" indent="-514350">
              <a:buAutoNum type="arabicParenR"/>
            </a:pPr>
            <a:r>
              <a:rPr lang="cs-CZ" dirty="0"/>
              <a:t>Objem projektů podporovaných zahraničním poskytovatelem je na většině součástí vyšší než v minulém období (zejména projekty v roli dalšího účastníka)</a:t>
            </a:r>
          </a:p>
          <a:p>
            <a:pPr marL="514350" indent="-514350">
              <a:buAutoNum type="arabicParenR"/>
            </a:pPr>
            <a:r>
              <a:rPr lang="cs-CZ" dirty="0"/>
              <a:t>Součásti ve Fordech 1 a 2 vykazují srovnatelné nebo vyšší zisky ze smluvního výzkumu či jiných neveřejných zdrojů. Součásti ve Fordech 5 a 6 mají prozatím objemy nižší.</a:t>
            </a:r>
          </a:p>
          <a:p>
            <a:pPr marL="514350" indent="-514350">
              <a:buAutoNum type="arabicParenR"/>
            </a:pPr>
            <a:r>
              <a:rPr lang="cs-CZ" dirty="0"/>
              <a:t>Výrazné zlepšení součástí, které byly na hraně mezi hodnocení „B“ a „C“ (FAI a FMK). Výrazné zlepšení FLKŘ, které bylo dříve hodnoceno stupněm „D“.    </a:t>
            </a:r>
          </a:p>
        </p:txBody>
      </p:sp>
    </p:spTree>
    <p:extLst>
      <p:ext uri="{BB962C8B-B14F-4D97-AF65-F5344CB8AC3E}">
        <p14:creationId xmlns:p14="http://schemas.microsoft.com/office/powerpoint/2010/main" val="906254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cs-CZ" dirty="0"/>
              <a:t>Pokračovat v systematickém zapojování do projektů aplikovaného výzkumu a mezinárodních konsorcií (zejména tam, kde je objem daného výzkumu malý).</a:t>
            </a:r>
          </a:p>
          <a:p>
            <a:pPr marL="514350" indent="-514350">
              <a:buAutoNum type="arabicParenR"/>
            </a:pPr>
            <a:r>
              <a:rPr lang="cs-CZ" dirty="0"/>
              <a:t>Zvýšit zapojení součástí ve Ford 5 a 6 smluvního výzkumu a jiných výnosů z neveřejných zdrojů. </a:t>
            </a:r>
          </a:p>
          <a:p>
            <a:pPr marL="514350" indent="-514350">
              <a:buAutoNum type="arabicParenR"/>
            </a:pPr>
            <a:r>
              <a:rPr lang="cs-CZ" dirty="0"/>
              <a:t>Vykázat maximum projektů (5) zaměřených na neekonomický dopad na společnost a perfektně je popsat – vytvořit portfolio takovýchto projektů, včetně mediální prezentace.</a:t>
            </a:r>
          </a:p>
          <a:p>
            <a:pPr marL="514350" indent="-514350">
              <a:buAutoNum type="arabicParenR"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396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b="1" dirty="0"/>
              <a:t>Monitoring se zaměřil na průběžné sledování indikátorů v M3 dle Metodiky 17+ (RVVI).</a:t>
            </a:r>
          </a:p>
          <a:p>
            <a:pPr>
              <a:spcAft>
                <a:spcPts val="600"/>
              </a:spcAft>
            </a:pPr>
            <a:endParaRPr lang="cs-CZ" sz="2800" b="1" dirty="0"/>
          </a:p>
          <a:p>
            <a:pPr lvl="1">
              <a:spcAft>
                <a:spcPts val="600"/>
              </a:spcAft>
            </a:pPr>
            <a:r>
              <a:rPr lang="cs-CZ" altLang="cs-CZ" sz="2000" dirty="0">
                <a:latin typeface="Arial" panose="020B0604020202020204" pitchFamily="34" charset="0"/>
              </a:rPr>
              <a:t>Předmětem sledování byly kvantitativní indikátory v rámci společenské relevance výzkumu UTB v letech 2019 až 2021 (I3.2, I3.3, I3.4, I3.5 a I3.6).</a:t>
            </a:r>
          </a:p>
          <a:p>
            <a:pPr lvl="1">
              <a:spcAft>
                <a:spcPts val="600"/>
              </a:spcAft>
            </a:pPr>
            <a:r>
              <a:rPr lang="cs-CZ" altLang="cs-CZ" sz="2000" dirty="0">
                <a:latin typeface="Arial" panose="020B0604020202020204" pitchFamily="34" charset="0"/>
              </a:rPr>
              <a:t>Indikátory jsou srovnány s výsledky UTB v letech 2014 až 2018 (předcházející cyklus hodnocení).</a:t>
            </a:r>
          </a:p>
          <a:p>
            <a:pPr lvl="1">
              <a:spcAft>
                <a:spcPts val="600"/>
              </a:spcAft>
            </a:pPr>
            <a:r>
              <a:rPr lang="cs-CZ" altLang="cs-CZ" sz="2000" dirty="0">
                <a:latin typeface="Arial" panose="020B0604020202020204" pitchFamily="34" charset="0"/>
              </a:rPr>
              <a:t>Cílem monitoringu je popsat </a:t>
            </a:r>
            <a:r>
              <a:rPr lang="cs-CZ" altLang="cs-CZ" sz="2000" b="1" dirty="0">
                <a:solidFill>
                  <a:srgbClr val="FF0000"/>
                </a:solidFill>
                <a:latin typeface="Arial" panose="020B0604020202020204" pitchFamily="34" charset="0"/>
              </a:rPr>
              <a:t>trendy v plnění klíčových metrik </a:t>
            </a:r>
            <a:r>
              <a:rPr lang="cs-CZ" altLang="cs-CZ" sz="2000" dirty="0">
                <a:latin typeface="Arial" panose="020B0604020202020204" pitchFamily="34" charset="0"/>
              </a:rPr>
              <a:t>vzhledem k druhému cyklu hodnocení za léta 2019 až 2023.</a:t>
            </a:r>
          </a:p>
          <a:p>
            <a:pPr lvl="1"/>
            <a:endParaRPr lang="cs-CZ" altLang="cs-CZ" dirty="0">
              <a:latin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80" y="643933"/>
            <a:ext cx="640135" cy="615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36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2E38FD-04C5-4452-A37D-3387658C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706" y="227340"/>
            <a:ext cx="10339316" cy="1325563"/>
          </a:xfrm>
        </p:spPr>
        <p:txBody>
          <a:bodyPr/>
          <a:lstStyle/>
          <a:p>
            <a:r>
              <a:rPr lang="cs-CZ" dirty="0"/>
              <a:t>Indikátor 3.2 - Projekty aplikovaného výzkumu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9597ADFA-B6C2-42E8-AFB9-2F8A14BEA2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5698432"/>
              </p:ext>
            </p:extLst>
          </p:nvPr>
        </p:nvGraphicFramePr>
        <p:xfrm>
          <a:off x="435747" y="1490597"/>
          <a:ext cx="8971299" cy="5140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Šipka: doprava 4">
            <a:extLst>
              <a:ext uri="{FF2B5EF4-FFF2-40B4-BE49-F238E27FC236}">
                <a16:creationId xmlns:a16="http://schemas.microsoft.com/office/drawing/2014/main" id="{3720B479-1A13-4DF8-8040-352EEEFDBFC2}"/>
              </a:ext>
            </a:extLst>
          </p:cNvPr>
          <p:cNvSpPr/>
          <p:nvPr/>
        </p:nvSpPr>
        <p:spPr>
          <a:xfrm rot="9399932" flipV="1">
            <a:off x="4109766" y="3473023"/>
            <a:ext cx="6444130" cy="109297"/>
          </a:xfrm>
          <a:prstGeom prst="rightArrow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95C26EEF-D00F-4C2A-B878-0BDDA22BA934}"/>
              </a:ext>
            </a:extLst>
          </p:cNvPr>
          <p:cNvSpPr/>
          <p:nvPr/>
        </p:nvSpPr>
        <p:spPr>
          <a:xfrm rot="8838434">
            <a:off x="5300907" y="3935049"/>
            <a:ext cx="5229949" cy="129734"/>
          </a:xfrm>
          <a:prstGeom prst="rightArrow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B6B74A2C-BC61-4877-AAE5-8F0DCEF9C8C5}"/>
              </a:ext>
            </a:extLst>
          </p:cNvPr>
          <p:cNvSpPr/>
          <p:nvPr/>
        </p:nvSpPr>
        <p:spPr>
          <a:xfrm rot="8470753">
            <a:off x="8268204" y="4020877"/>
            <a:ext cx="3555777" cy="155817"/>
          </a:xfrm>
          <a:prstGeom prst="rightArrow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B133E6C2-F774-42F7-9432-781106A9E658}"/>
              </a:ext>
            </a:extLst>
          </p:cNvPr>
          <p:cNvSpPr/>
          <p:nvPr/>
        </p:nvSpPr>
        <p:spPr>
          <a:xfrm rot="8470753" flipV="1">
            <a:off x="6927578" y="4109482"/>
            <a:ext cx="4041109" cy="153440"/>
          </a:xfrm>
          <a:prstGeom prst="rightArrow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E476B462-ADA7-4E26-8DA7-0E9A12666262}"/>
              </a:ext>
            </a:extLst>
          </p:cNvPr>
          <p:cNvSpPr txBox="1"/>
          <p:nvPr/>
        </p:nvSpPr>
        <p:spPr>
          <a:xfrm>
            <a:off x="10225276" y="1781323"/>
            <a:ext cx="19711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>
                <a:solidFill>
                  <a:srgbClr val="080808"/>
                </a:solidFill>
              </a:rPr>
              <a:t>Pozitivní trendy: </a:t>
            </a:r>
            <a:r>
              <a:rPr lang="cs-CZ" sz="1600" b="1" dirty="0">
                <a:solidFill>
                  <a:srgbClr val="FF0000"/>
                </a:solidFill>
              </a:rPr>
              <a:t>Výrazné překročení hodnot z minulých období hodnocení</a:t>
            </a:r>
          </a:p>
        </p:txBody>
      </p:sp>
    </p:spTree>
    <p:extLst>
      <p:ext uri="{BB962C8B-B14F-4D97-AF65-F5344CB8AC3E}">
        <p14:creationId xmlns:p14="http://schemas.microsoft.com/office/powerpoint/2010/main" val="51298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2E38FD-04C5-4452-A37D-3387658C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706" y="227340"/>
            <a:ext cx="10339316" cy="1325563"/>
          </a:xfrm>
        </p:spPr>
        <p:txBody>
          <a:bodyPr/>
          <a:lstStyle/>
          <a:p>
            <a:r>
              <a:rPr lang="cs-CZ" dirty="0"/>
              <a:t>Indikátor 3.2 - Projekty aplikovaného výzkumu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B54D9DED-5A6C-4D9A-B2CA-97D1248BA4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2430764"/>
              </p:ext>
            </p:extLst>
          </p:nvPr>
        </p:nvGraphicFramePr>
        <p:xfrm>
          <a:off x="496388" y="1358537"/>
          <a:ext cx="9130937" cy="5055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A8193FAD-518F-4438-8B5D-8C5709C4E689}"/>
              </a:ext>
            </a:extLst>
          </p:cNvPr>
          <p:cNvSpPr txBox="1"/>
          <p:nvPr/>
        </p:nvSpPr>
        <p:spPr>
          <a:xfrm>
            <a:off x="7168301" y="2145491"/>
            <a:ext cx="19711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>
                <a:solidFill>
                  <a:schemeClr val="bg1"/>
                </a:solidFill>
              </a:rPr>
              <a:t>Pozitivní trendy: Výrazné překročení hodnot z minulých období hodnocení</a:t>
            </a:r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2EE76824-2C87-4882-9C47-6074F07F5FFD}"/>
              </a:ext>
            </a:extLst>
          </p:cNvPr>
          <p:cNvSpPr/>
          <p:nvPr/>
        </p:nvSpPr>
        <p:spPr>
          <a:xfrm rot="10333882" flipV="1">
            <a:off x="4355004" y="2936491"/>
            <a:ext cx="2925200" cy="255165"/>
          </a:xfrm>
          <a:prstGeom prst="rightArrow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81268311-1730-492C-ACC5-6E592C6B1F15}"/>
              </a:ext>
            </a:extLst>
          </p:cNvPr>
          <p:cNvSpPr/>
          <p:nvPr/>
        </p:nvSpPr>
        <p:spPr>
          <a:xfrm rot="6030781" flipV="1">
            <a:off x="6778861" y="4095101"/>
            <a:ext cx="1983960" cy="251817"/>
          </a:xfrm>
          <a:prstGeom prst="rightArrow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AE8C2067-6FD5-4336-8BFD-12F83FD4FB88}"/>
              </a:ext>
            </a:extLst>
          </p:cNvPr>
          <p:cNvSpPr/>
          <p:nvPr/>
        </p:nvSpPr>
        <p:spPr>
          <a:xfrm rot="5093495" flipV="1">
            <a:off x="7459131" y="4206438"/>
            <a:ext cx="2089866" cy="233046"/>
          </a:xfrm>
          <a:prstGeom prst="rightArrow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DA1E83F1-D006-4688-9B95-856156DC7773}"/>
              </a:ext>
            </a:extLst>
          </p:cNvPr>
          <p:cNvSpPr/>
          <p:nvPr/>
        </p:nvSpPr>
        <p:spPr>
          <a:xfrm rot="10333882" flipV="1">
            <a:off x="2124694" y="3641129"/>
            <a:ext cx="5483406" cy="278620"/>
          </a:xfrm>
          <a:prstGeom prst="rightArrow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4724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2E38FD-04C5-4452-A37D-3387658C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706" y="227340"/>
            <a:ext cx="10339316" cy="1325563"/>
          </a:xfrm>
        </p:spPr>
        <p:txBody>
          <a:bodyPr/>
          <a:lstStyle/>
          <a:p>
            <a:r>
              <a:rPr lang="cs-CZ" dirty="0"/>
              <a:t>Indikátor 3.3 - Projekty podporované zahraničním poskytovatelem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69D827ED-A3FF-4D40-8CBB-31CD4D6CF4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5536288"/>
              </p:ext>
            </p:extLst>
          </p:nvPr>
        </p:nvGraphicFramePr>
        <p:xfrm>
          <a:off x="761557" y="1756954"/>
          <a:ext cx="7141472" cy="4873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0F71985F-DD03-45C9-84EA-BA99CB4441CC}"/>
              </a:ext>
            </a:extLst>
          </p:cNvPr>
          <p:cNvSpPr txBox="1"/>
          <p:nvPr/>
        </p:nvSpPr>
        <p:spPr>
          <a:xfrm>
            <a:off x="8305365" y="3683275"/>
            <a:ext cx="19711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>
                <a:solidFill>
                  <a:srgbClr val="080808"/>
                </a:solidFill>
              </a:rPr>
              <a:t>V případě tohoto ukazatele prozatím zaostáváme, </a:t>
            </a:r>
            <a:r>
              <a:rPr lang="cs-CZ" sz="1600" b="1" dirty="0">
                <a:solidFill>
                  <a:srgbClr val="FF0000"/>
                </a:solidFill>
              </a:rPr>
              <a:t>ALE…..</a:t>
            </a:r>
          </a:p>
        </p:txBody>
      </p:sp>
    </p:spTree>
    <p:extLst>
      <p:ext uri="{BB962C8B-B14F-4D97-AF65-F5344CB8AC3E}">
        <p14:creationId xmlns:p14="http://schemas.microsoft.com/office/powerpoint/2010/main" val="3679095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2E38FD-04C5-4452-A37D-3387658C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706" y="227340"/>
            <a:ext cx="10339316" cy="1325563"/>
          </a:xfrm>
        </p:spPr>
        <p:txBody>
          <a:bodyPr/>
          <a:lstStyle/>
          <a:p>
            <a:r>
              <a:rPr lang="cs-CZ" dirty="0"/>
              <a:t>Indikátor 3.3 - Projekty podporované zahraničním poskytovatelem</a:t>
            </a:r>
          </a:p>
        </p:txBody>
      </p:sp>
      <p:graphicFrame>
        <p:nvGraphicFramePr>
          <p:cNvPr id="5" name="Graf 4">
            <a:extLst>
              <a:ext uri="{FF2B5EF4-FFF2-40B4-BE49-F238E27FC236}">
                <a16:creationId xmlns:a16="http://schemas.microsoft.com/office/drawing/2014/main" id="{A493FC58-2196-4B7B-B155-29ACB9C361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6351266"/>
              </p:ext>
            </p:extLst>
          </p:nvPr>
        </p:nvGraphicFramePr>
        <p:xfrm>
          <a:off x="750195" y="1835332"/>
          <a:ext cx="8263175" cy="4795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5102B087-9C69-4860-B357-76E77AB05580}"/>
              </a:ext>
            </a:extLst>
          </p:cNvPr>
          <p:cNvSpPr txBox="1"/>
          <p:nvPr/>
        </p:nvSpPr>
        <p:spPr>
          <a:xfrm>
            <a:off x="9204802" y="2791320"/>
            <a:ext cx="197114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>
                <a:solidFill>
                  <a:srgbClr val="FF0000"/>
                </a:solidFill>
              </a:rPr>
              <a:t>ALE v případě projektů v roli účastníka jsme se výrazně zlepšili.</a:t>
            </a:r>
          </a:p>
          <a:p>
            <a:pPr algn="ctr"/>
            <a:endParaRPr lang="cs-CZ" sz="1600" b="1" dirty="0">
              <a:solidFill>
                <a:srgbClr val="080808"/>
              </a:solidFill>
            </a:endParaRPr>
          </a:p>
          <a:p>
            <a:pPr algn="ctr"/>
            <a:r>
              <a:rPr lang="cs-CZ" sz="1600" b="1" dirty="0">
                <a:solidFill>
                  <a:srgbClr val="080808"/>
                </a:solidFill>
              </a:rPr>
              <a:t>Téměř všechny fakulty jsou součástí nějakých mezinárodních výzkumných konsorcií</a:t>
            </a:r>
          </a:p>
        </p:txBody>
      </p:sp>
    </p:spTree>
    <p:extLst>
      <p:ext uri="{BB962C8B-B14F-4D97-AF65-F5344CB8AC3E}">
        <p14:creationId xmlns:p14="http://schemas.microsoft.com/office/powerpoint/2010/main" val="1268574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4C0703-F82A-49EB-B014-0EFB88676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Indikátor 3.3 – Smluvní výzkum</a:t>
            </a:r>
          </a:p>
        </p:txBody>
      </p:sp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93A515E1-EFB1-41A8-8F7A-88D84EDE9FB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1556415"/>
              </p:ext>
            </p:extLst>
          </p:nvPr>
        </p:nvGraphicFramePr>
        <p:xfrm>
          <a:off x="838197" y="1690687"/>
          <a:ext cx="7443654" cy="4802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vál 3">
            <a:extLst>
              <a:ext uri="{FF2B5EF4-FFF2-40B4-BE49-F238E27FC236}">
                <a16:creationId xmlns:a16="http://schemas.microsoft.com/office/drawing/2014/main" id="{18162780-ED94-403A-A626-8CD3B4389F29}"/>
              </a:ext>
            </a:extLst>
          </p:cNvPr>
          <p:cNvSpPr/>
          <p:nvPr/>
        </p:nvSpPr>
        <p:spPr>
          <a:xfrm>
            <a:off x="4096512" y="5769864"/>
            <a:ext cx="4828032" cy="832104"/>
          </a:xfrm>
          <a:prstGeom prst="ellipse">
            <a:avLst/>
          </a:prstGeom>
          <a:noFill/>
          <a:ln w="28575">
            <a:solidFill>
              <a:srgbClr val="080808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90E044E3-3F00-40BF-BCD6-E7AFA3FF57CC}"/>
              </a:ext>
            </a:extLst>
          </p:cNvPr>
          <p:cNvSpPr/>
          <p:nvPr/>
        </p:nvSpPr>
        <p:spPr>
          <a:xfrm rot="8470753">
            <a:off x="6166651" y="4407630"/>
            <a:ext cx="3555777" cy="155817"/>
          </a:xfrm>
          <a:prstGeom prst="rightArrow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4BDA57D-3BB5-455B-9D7A-D02B3ADDFC2D}"/>
              </a:ext>
            </a:extLst>
          </p:cNvPr>
          <p:cNvSpPr txBox="1"/>
          <p:nvPr/>
        </p:nvSpPr>
        <p:spPr>
          <a:xfrm>
            <a:off x="9378552" y="2296207"/>
            <a:ext cx="19711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>
                <a:solidFill>
                  <a:srgbClr val="080808"/>
                </a:solidFill>
              </a:rPr>
              <a:t>Pozitivně lze hodnotit rozšiřování spektra fakult, které se zapojují do smluvního výzkumu.</a:t>
            </a:r>
          </a:p>
        </p:txBody>
      </p:sp>
    </p:spTree>
    <p:extLst>
      <p:ext uri="{BB962C8B-B14F-4D97-AF65-F5344CB8AC3E}">
        <p14:creationId xmlns:p14="http://schemas.microsoft.com/office/powerpoint/2010/main" val="59541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57EF39-576E-40DF-BBF5-4DFD1425B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Indikátor 3.4 - Výnosy z neveřejných zdrojů (mimo granty a smluvní výzkum)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6A53CF6C-5D4A-4662-8221-74B9DC0357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0330834"/>
              </p:ext>
            </p:extLst>
          </p:nvPr>
        </p:nvGraphicFramePr>
        <p:xfrm>
          <a:off x="554797" y="1913708"/>
          <a:ext cx="7126163" cy="4696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id="{1C24ADCC-068D-4F1D-80A0-5F8E1641D651}"/>
              </a:ext>
            </a:extLst>
          </p:cNvPr>
          <p:cNvSpPr txBox="1"/>
          <p:nvPr/>
        </p:nvSpPr>
        <p:spPr>
          <a:xfrm>
            <a:off x="8253840" y="2707687"/>
            <a:ext cx="197114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b="1" dirty="0">
                <a:solidFill>
                  <a:srgbClr val="080808"/>
                </a:solidFill>
              </a:rPr>
              <a:t>Výnosy z neveřejných zdrojů jsou na technicky orientovaných součástech (Ford 1 a 2) srovnatelné či vyšší než v minulém období.</a:t>
            </a:r>
          </a:p>
          <a:p>
            <a:pPr algn="ctr"/>
            <a:endParaRPr lang="cs-CZ" sz="1600" b="1" dirty="0">
              <a:solidFill>
                <a:srgbClr val="080808"/>
              </a:solidFill>
            </a:endParaRPr>
          </a:p>
          <a:p>
            <a:pPr algn="ctr"/>
            <a:r>
              <a:rPr lang="cs-CZ" sz="1600" b="1" dirty="0">
                <a:solidFill>
                  <a:srgbClr val="080808"/>
                </a:solidFill>
              </a:rPr>
              <a:t>V případě ostatní součástí je jejich objem po 3 letech sledování výrazně nižší.</a:t>
            </a:r>
          </a:p>
          <a:p>
            <a:pPr algn="ctr"/>
            <a:endParaRPr lang="cs-CZ" sz="1600" b="1" dirty="0">
              <a:solidFill>
                <a:srgbClr val="08080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024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1B1387-982B-4EA7-B675-6AA20F069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Indikátor 3.5 Významné výsledky aplikovaného výzkumu s ekonomickým dopadem na společnost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8FA94342-B1C5-4EED-B9C7-418490CCCC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1213406"/>
              </p:ext>
            </p:extLst>
          </p:nvPr>
        </p:nvGraphicFramePr>
        <p:xfrm>
          <a:off x="391888" y="2272937"/>
          <a:ext cx="10961915" cy="37719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933570">
                  <a:extLst>
                    <a:ext uri="{9D8B030D-6E8A-4147-A177-3AD203B41FA5}">
                      <a16:colId xmlns:a16="http://schemas.microsoft.com/office/drawing/2014/main" val="1989845656"/>
                    </a:ext>
                  </a:extLst>
                </a:gridCol>
                <a:gridCol w="627104">
                  <a:extLst>
                    <a:ext uri="{9D8B030D-6E8A-4147-A177-3AD203B41FA5}">
                      <a16:colId xmlns:a16="http://schemas.microsoft.com/office/drawing/2014/main" val="2202815876"/>
                    </a:ext>
                  </a:extLst>
                </a:gridCol>
                <a:gridCol w="680248">
                  <a:extLst>
                    <a:ext uri="{9D8B030D-6E8A-4147-A177-3AD203B41FA5}">
                      <a16:colId xmlns:a16="http://schemas.microsoft.com/office/drawing/2014/main" val="4189579909"/>
                    </a:ext>
                  </a:extLst>
                </a:gridCol>
                <a:gridCol w="627104">
                  <a:extLst>
                    <a:ext uri="{9D8B030D-6E8A-4147-A177-3AD203B41FA5}">
                      <a16:colId xmlns:a16="http://schemas.microsoft.com/office/drawing/2014/main" val="61192603"/>
                    </a:ext>
                  </a:extLst>
                </a:gridCol>
                <a:gridCol w="637733">
                  <a:extLst>
                    <a:ext uri="{9D8B030D-6E8A-4147-A177-3AD203B41FA5}">
                      <a16:colId xmlns:a16="http://schemas.microsoft.com/office/drawing/2014/main" val="105813759"/>
                    </a:ext>
                  </a:extLst>
                </a:gridCol>
                <a:gridCol w="694420">
                  <a:extLst>
                    <a:ext uri="{9D8B030D-6E8A-4147-A177-3AD203B41FA5}">
                      <a16:colId xmlns:a16="http://schemas.microsoft.com/office/drawing/2014/main" val="434963911"/>
                    </a:ext>
                  </a:extLst>
                </a:gridCol>
                <a:gridCol w="680248">
                  <a:extLst>
                    <a:ext uri="{9D8B030D-6E8A-4147-A177-3AD203B41FA5}">
                      <a16:colId xmlns:a16="http://schemas.microsoft.com/office/drawing/2014/main" val="2466948841"/>
                    </a:ext>
                  </a:extLst>
                </a:gridCol>
                <a:gridCol w="680248">
                  <a:extLst>
                    <a:ext uri="{9D8B030D-6E8A-4147-A177-3AD203B41FA5}">
                      <a16:colId xmlns:a16="http://schemas.microsoft.com/office/drawing/2014/main" val="2672379189"/>
                    </a:ext>
                  </a:extLst>
                </a:gridCol>
                <a:gridCol w="680248">
                  <a:extLst>
                    <a:ext uri="{9D8B030D-6E8A-4147-A177-3AD203B41FA5}">
                      <a16:colId xmlns:a16="http://schemas.microsoft.com/office/drawing/2014/main" val="3312861270"/>
                    </a:ext>
                  </a:extLst>
                </a:gridCol>
                <a:gridCol w="680248">
                  <a:extLst>
                    <a:ext uri="{9D8B030D-6E8A-4147-A177-3AD203B41FA5}">
                      <a16:colId xmlns:a16="http://schemas.microsoft.com/office/drawing/2014/main" val="615608769"/>
                    </a:ext>
                  </a:extLst>
                </a:gridCol>
                <a:gridCol w="680248">
                  <a:extLst>
                    <a:ext uri="{9D8B030D-6E8A-4147-A177-3AD203B41FA5}">
                      <a16:colId xmlns:a16="http://schemas.microsoft.com/office/drawing/2014/main" val="2339199066"/>
                    </a:ext>
                  </a:extLst>
                </a:gridCol>
                <a:gridCol w="680248">
                  <a:extLst>
                    <a:ext uri="{9D8B030D-6E8A-4147-A177-3AD203B41FA5}">
                      <a16:colId xmlns:a16="http://schemas.microsoft.com/office/drawing/2014/main" val="2072654128"/>
                    </a:ext>
                  </a:extLst>
                </a:gridCol>
                <a:gridCol w="680248">
                  <a:extLst>
                    <a:ext uri="{9D8B030D-6E8A-4147-A177-3AD203B41FA5}">
                      <a16:colId xmlns:a16="http://schemas.microsoft.com/office/drawing/2014/main" val="222970932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CPS 14/18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CPS 19/21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 14/18</a:t>
                      </a:r>
                      <a:endParaRPr lang="cs-CZ" sz="16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 19/21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 14/18</a:t>
                      </a:r>
                      <a:endParaRPr lang="cs-CZ" sz="16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 19/21</a:t>
                      </a:r>
                      <a:endParaRPr lang="cs-CZ" sz="1600" b="1" i="0" u="none" strike="noStrike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FMK 14/18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FMK 19/21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FLKŘ 14/18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FLKŘ 19/21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FAME 14/18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FAME 19/21</a:t>
                      </a:r>
                      <a:endParaRPr lang="cs-CZ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78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444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patent evropský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9341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patent americký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9290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patent český licencovaný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19099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ostatní zahraniční patenty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1975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prodaná licence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039713"/>
                  </a:ext>
                </a:extLst>
              </a:tr>
              <a:tr h="132534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významná analýza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7313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spin-</a:t>
                      </a:r>
                      <a:r>
                        <a:rPr lang="cs-CZ" sz="16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off</a:t>
                      </a:r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 podílem hodnocené jednotky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588024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spin-off bez podílu hodnocené jednotky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1585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prototypy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9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odrůdy a plemena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223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jiné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892940"/>
                  </a:ext>
                </a:extLst>
              </a:tr>
            </a:tbl>
          </a:graphicData>
        </a:graphic>
      </p:graphicFrame>
      <p:sp>
        <p:nvSpPr>
          <p:cNvPr id="5" name="Ovál 4">
            <a:extLst>
              <a:ext uri="{FF2B5EF4-FFF2-40B4-BE49-F238E27FC236}">
                <a16:creationId xmlns:a16="http://schemas.microsoft.com/office/drawing/2014/main" id="{DAAF94D5-670C-47A2-8DAA-BD845B0C20DC}"/>
              </a:ext>
            </a:extLst>
          </p:cNvPr>
          <p:cNvSpPr/>
          <p:nvPr/>
        </p:nvSpPr>
        <p:spPr>
          <a:xfrm rot="5400000">
            <a:off x="1856233" y="3634823"/>
            <a:ext cx="4828032" cy="832104"/>
          </a:xfrm>
          <a:prstGeom prst="ellipse">
            <a:avLst/>
          </a:prstGeom>
          <a:noFill/>
          <a:ln w="28575">
            <a:solidFill>
              <a:srgbClr val="080808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A672BEB7-84CD-4588-BC55-6F266B18C1F4}"/>
              </a:ext>
            </a:extLst>
          </p:cNvPr>
          <p:cNvSpPr/>
          <p:nvPr/>
        </p:nvSpPr>
        <p:spPr>
          <a:xfrm rot="5400000">
            <a:off x="5871000" y="3634823"/>
            <a:ext cx="4828032" cy="832104"/>
          </a:xfrm>
          <a:prstGeom prst="ellipse">
            <a:avLst/>
          </a:prstGeom>
          <a:noFill/>
          <a:ln w="28575">
            <a:solidFill>
              <a:srgbClr val="080808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4F9BA25E-A9FE-4212-860C-51BF94440261}"/>
              </a:ext>
            </a:extLst>
          </p:cNvPr>
          <p:cNvSpPr/>
          <p:nvPr/>
        </p:nvSpPr>
        <p:spPr>
          <a:xfrm rot="5400000">
            <a:off x="4507991" y="3662807"/>
            <a:ext cx="4828032" cy="832104"/>
          </a:xfrm>
          <a:prstGeom prst="ellipse">
            <a:avLst/>
          </a:prstGeom>
          <a:noFill/>
          <a:ln w="28575">
            <a:solidFill>
              <a:srgbClr val="080808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8340477"/>
      </p:ext>
    </p:extLst>
  </p:cSld>
  <p:clrMapOvr>
    <a:masterClrMapping/>
  </p:clrMapOvr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6119</TotalTime>
  <Words>715</Words>
  <Application>Microsoft Office PowerPoint</Application>
  <PresentationFormat>Širokoúhlá obrazovka</PresentationFormat>
  <Paragraphs>230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Arial Narrow</vt:lpstr>
      <vt:lpstr>Calibri</vt:lpstr>
      <vt:lpstr>12_Motiv Office</vt:lpstr>
      <vt:lpstr>„Monitoring M3“  Vybrané výsledky UTB ve Zlíně v M3 za léta 2019-2021</vt:lpstr>
      <vt:lpstr>ÚVOD </vt:lpstr>
      <vt:lpstr>Indikátor 3.2 - Projekty aplikovaného výzkumu</vt:lpstr>
      <vt:lpstr>Indikátor 3.2 - Projekty aplikovaného výzkumu</vt:lpstr>
      <vt:lpstr>Indikátor 3.3 - Projekty podporované zahraničním poskytovatelem</vt:lpstr>
      <vt:lpstr>Indikátor 3.3 - Projekty podporované zahraničním poskytovatelem</vt:lpstr>
      <vt:lpstr>Indikátor 3.3 – Smluvní výzkum</vt:lpstr>
      <vt:lpstr>Indikátor 3.4 - Výnosy z neveřejných zdrojů (mimo granty a smluvní výzkum)</vt:lpstr>
      <vt:lpstr>Indikátor 3.5 Významné výsledky aplikovaného výzkumu s ekonomickým dopadem na společnost</vt:lpstr>
      <vt:lpstr>Indikátor 3.6 Významné výsledky aplikovaného výzkumu s jiným než ekonomickým dopadem na společnost</vt:lpstr>
      <vt:lpstr>Závěry I.</vt:lpstr>
      <vt:lpstr>Doporučení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Jan Kalenda</cp:lastModifiedBy>
  <cp:revision>259</cp:revision>
  <cp:lastPrinted>2019-09-02T11:21:18Z</cp:lastPrinted>
  <dcterms:created xsi:type="dcterms:W3CDTF">2019-02-07T16:33:11Z</dcterms:created>
  <dcterms:modified xsi:type="dcterms:W3CDTF">2022-06-02T08:10:01Z</dcterms:modified>
</cp:coreProperties>
</file>