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handoutMasterIdLst>
    <p:handoutMasterId r:id="rId22"/>
  </p:handoutMasterIdLst>
  <p:sldIdLst>
    <p:sldId id="257" r:id="rId2"/>
    <p:sldId id="264" r:id="rId3"/>
    <p:sldId id="267" r:id="rId4"/>
    <p:sldId id="277" r:id="rId5"/>
    <p:sldId id="290" r:id="rId6"/>
    <p:sldId id="268" r:id="rId7"/>
    <p:sldId id="265" r:id="rId8"/>
    <p:sldId id="266" r:id="rId9"/>
    <p:sldId id="287" r:id="rId10"/>
    <p:sldId id="298" r:id="rId11"/>
    <p:sldId id="294" r:id="rId12"/>
    <p:sldId id="303" r:id="rId13"/>
    <p:sldId id="304" r:id="rId14"/>
    <p:sldId id="297" r:id="rId15"/>
    <p:sldId id="302" r:id="rId16"/>
    <p:sldId id="306" r:id="rId17"/>
    <p:sldId id="269" r:id="rId18"/>
    <p:sldId id="300" r:id="rId19"/>
    <p:sldId id="305" r:id="rId20"/>
    <p:sldId id="26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728"/>
    <a:srgbClr val="732120"/>
    <a:srgbClr val="F24B42"/>
    <a:srgbClr val="AAA690"/>
    <a:srgbClr val="C0BDAD"/>
    <a:srgbClr val="9341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12" y="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89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Se&#353;it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Ilona\Desktop\benchmark%20M2%20FHS%2021\benchmark%20FHS%20M2%202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Jimp</c:v>
                </c:pt>
                <c:pt idx="1">
                  <c:v>Jsc</c:v>
                </c:pt>
                <c:pt idx="2">
                  <c:v>Jost</c:v>
                </c:pt>
                <c:pt idx="3">
                  <c:v>B</c:v>
                </c:pt>
                <c:pt idx="4">
                  <c:v>C</c:v>
                </c:pt>
                <c:pt idx="5">
                  <c:v>D</c:v>
                </c:pt>
              </c:strCache>
            </c:strRef>
          </c:cat>
          <c:val>
            <c:numRef>
              <c:f>List1!$B$2:$B$7</c:f>
              <c:numCache>
                <c:formatCode>General</c:formatCode>
                <c:ptCount val="6"/>
                <c:pt idx="0">
                  <c:v>17950</c:v>
                </c:pt>
                <c:pt idx="1">
                  <c:v>3650</c:v>
                </c:pt>
                <c:pt idx="2">
                  <c:v>6137</c:v>
                </c:pt>
                <c:pt idx="3">
                  <c:v>1213</c:v>
                </c:pt>
                <c:pt idx="4">
                  <c:v>2946</c:v>
                </c:pt>
                <c:pt idx="5">
                  <c:v>12505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24-4627-9195-AC654E9E12E0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Jimp</c:v>
                </c:pt>
                <c:pt idx="1">
                  <c:v>Jsc</c:v>
                </c:pt>
                <c:pt idx="2">
                  <c:v>Jost</c:v>
                </c:pt>
                <c:pt idx="3">
                  <c:v>B</c:v>
                </c:pt>
                <c:pt idx="4">
                  <c:v>C</c:v>
                </c:pt>
                <c:pt idx="5">
                  <c:v>D</c:v>
                </c:pt>
              </c:strCache>
            </c:strRef>
          </c:cat>
          <c:val>
            <c:numRef>
              <c:f>List1!$C$2:$C$7</c:f>
              <c:numCache>
                <c:formatCode>General</c:formatCode>
                <c:ptCount val="6"/>
                <c:pt idx="0">
                  <c:v>19178</c:v>
                </c:pt>
                <c:pt idx="1">
                  <c:v>3487</c:v>
                </c:pt>
                <c:pt idx="2">
                  <c:v>4999</c:v>
                </c:pt>
                <c:pt idx="3">
                  <c:v>1177</c:v>
                </c:pt>
                <c:pt idx="4">
                  <c:v>2978</c:v>
                </c:pt>
                <c:pt idx="5">
                  <c:v>10909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24-4627-9195-AC654E9E12E0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Jimp</c:v>
                </c:pt>
                <c:pt idx="1">
                  <c:v>Jsc</c:v>
                </c:pt>
                <c:pt idx="2">
                  <c:v>Jost</c:v>
                </c:pt>
                <c:pt idx="3">
                  <c:v>B</c:v>
                </c:pt>
                <c:pt idx="4">
                  <c:v>C</c:v>
                </c:pt>
                <c:pt idx="5">
                  <c:v>D</c:v>
                </c:pt>
              </c:strCache>
            </c:strRef>
          </c:cat>
          <c:val>
            <c:numRef>
              <c:f>List1!$D$2:$D$7</c:f>
              <c:numCache>
                <c:formatCode>General</c:formatCode>
                <c:ptCount val="6"/>
                <c:pt idx="0">
                  <c:v>21378</c:v>
                </c:pt>
                <c:pt idx="1">
                  <c:v>3580</c:v>
                </c:pt>
                <c:pt idx="2">
                  <c:v>5180</c:v>
                </c:pt>
                <c:pt idx="3">
                  <c:v>1210</c:v>
                </c:pt>
                <c:pt idx="4">
                  <c:v>2986</c:v>
                </c:pt>
                <c:pt idx="5">
                  <c:v>8697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24-4627-9195-AC654E9E12E0}"/>
            </c:ext>
          </c:extLst>
        </c:ser>
        <c:ser>
          <c:idx val="3"/>
          <c:order val="3"/>
          <c:tx>
            <c:strRef>
              <c:f>List1!$E$1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List1!$A$2:$A$7</c:f>
              <c:strCache>
                <c:ptCount val="6"/>
                <c:pt idx="0">
                  <c:v>Jimp</c:v>
                </c:pt>
                <c:pt idx="1">
                  <c:v>Jsc</c:v>
                </c:pt>
                <c:pt idx="2">
                  <c:v>Jost</c:v>
                </c:pt>
                <c:pt idx="3">
                  <c:v>B</c:v>
                </c:pt>
                <c:pt idx="4">
                  <c:v>C</c:v>
                </c:pt>
                <c:pt idx="5">
                  <c:v>D</c:v>
                </c:pt>
              </c:strCache>
            </c:strRef>
          </c:cat>
          <c:val>
            <c:numRef>
              <c:f>List1!$E$2:$E$7</c:f>
              <c:numCache>
                <c:formatCode>General</c:formatCode>
                <c:ptCount val="6"/>
                <c:pt idx="0">
                  <c:v>23453</c:v>
                </c:pt>
                <c:pt idx="1">
                  <c:v>3475</c:v>
                </c:pt>
                <c:pt idx="2">
                  <c:v>4727</c:v>
                </c:pt>
                <c:pt idx="3">
                  <c:v>999</c:v>
                </c:pt>
                <c:pt idx="4">
                  <c:v>2824</c:v>
                </c:pt>
                <c:pt idx="5">
                  <c:v>6814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624-4627-9195-AC654E9E12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7040943"/>
        <c:axId val="517033871"/>
      </c:barChart>
      <c:catAx>
        <c:axId val="5170409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7033871"/>
        <c:crosses val="autoZero"/>
        <c:auto val="1"/>
        <c:lblAlgn val="ctr"/>
        <c:lblOffset val="100"/>
        <c:noMultiLvlLbl val="0"/>
      </c:catAx>
      <c:valAx>
        <c:axId val="5170338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170409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List1!$A$12:$A$17</c:f>
              <c:strCache>
                <c:ptCount val="6"/>
                <c:pt idx="0">
                  <c:v>Jimp</c:v>
                </c:pt>
                <c:pt idx="1">
                  <c:v>Jsc</c:v>
                </c:pt>
                <c:pt idx="2">
                  <c:v>Jost</c:v>
                </c:pt>
                <c:pt idx="3">
                  <c:v>B</c:v>
                </c:pt>
                <c:pt idx="4">
                  <c:v>C</c:v>
                </c:pt>
                <c:pt idx="5">
                  <c:v>D</c:v>
                </c:pt>
              </c:strCache>
            </c:strRef>
          </c:cat>
          <c:val>
            <c:numRef>
              <c:f>List1!$B$12:$B$17</c:f>
              <c:numCache>
                <c:formatCode>General</c:formatCode>
                <c:ptCount val="6"/>
                <c:pt idx="0">
                  <c:v>13</c:v>
                </c:pt>
                <c:pt idx="1">
                  <c:v>7</c:v>
                </c:pt>
                <c:pt idx="2">
                  <c:v>34</c:v>
                </c:pt>
                <c:pt idx="3">
                  <c:v>9</c:v>
                </c:pt>
                <c:pt idx="4">
                  <c:v>2</c:v>
                </c:pt>
                <c:pt idx="5">
                  <c:v>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09-4C50-80AE-B8B891C805AB}"/>
            </c:ext>
          </c:extLst>
        </c:ser>
        <c:ser>
          <c:idx val="1"/>
          <c:order val="1"/>
          <c:tx>
            <c:strRef>
              <c:f>List1!$C$11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List1!$A$12:$A$17</c:f>
              <c:strCache>
                <c:ptCount val="6"/>
                <c:pt idx="0">
                  <c:v>Jimp</c:v>
                </c:pt>
                <c:pt idx="1">
                  <c:v>Jsc</c:v>
                </c:pt>
                <c:pt idx="2">
                  <c:v>Jost</c:v>
                </c:pt>
                <c:pt idx="3">
                  <c:v>B</c:v>
                </c:pt>
                <c:pt idx="4">
                  <c:v>C</c:v>
                </c:pt>
                <c:pt idx="5">
                  <c:v>D</c:v>
                </c:pt>
              </c:strCache>
            </c:strRef>
          </c:cat>
          <c:val>
            <c:numRef>
              <c:f>List1!$C$12:$C$17</c:f>
              <c:numCache>
                <c:formatCode>General</c:formatCode>
                <c:ptCount val="6"/>
                <c:pt idx="0">
                  <c:v>12</c:v>
                </c:pt>
                <c:pt idx="1">
                  <c:v>13</c:v>
                </c:pt>
                <c:pt idx="2">
                  <c:v>18</c:v>
                </c:pt>
                <c:pt idx="3">
                  <c:v>0</c:v>
                </c:pt>
                <c:pt idx="4">
                  <c:v>4</c:v>
                </c:pt>
                <c:pt idx="5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809-4C50-80AE-B8B891C805AB}"/>
            </c:ext>
          </c:extLst>
        </c:ser>
        <c:ser>
          <c:idx val="2"/>
          <c:order val="2"/>
          <c:tx>
            <c:strRef>
              <c:f>List1!$D$11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List1!$A$12:$A$17</c:f>
              <c:strCache>
                <c:ptCount val="6"/>
                <c:pt idx="0">
                  <c:v>Jimp</c:v>
                </c:pt>
                <c:pt idx="1">
                  <c:v>Jsc</c:v>
                </c:pt>
                <c:pt idx="2">
                  <c:v>Jost</c:v>
                </c:pt>
                <c:pt idx="3">
                  <c:v>B</c:v>
                </c:pt>
                <c:pt idx="4">
                  <c:v>C</c:v>
                </c:pt>
                <c:pt idx="5">
                  <c:v>D</c:v>
                </c:pt>
              </c:strCache>
            </c:strRef>
          </c:cat>
          <c:val>
            <c:numRef>
              <c:f>List1!$D$12:$D$17</c:f>
              <c:numCache>
                <c:formatCode>General</c:formatCode>
                <c:ptCount val="6"/>
                <c:pt idx="0">
                  <c:v>24</c:v>
                </c:pt>
                <c:pt idx="1">
                  <c:v>23</c:v>
                </c:pt>
                <c:pt idx="2">
                  <c:v>17</c:v>
                </c:pt>
                <c:pt idx="3">
                  <c:v>4</c:v>
                </c:pt>
                <c:pt idx="4">
                  <c:v>2</c:v>
                </c:pt>
                <c:pt idx="5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09-4C50-80AE-B8B891C805AB}"/>
            </c:ext>
          </c:extLst>
        </c:ser>
        <c:ser>
          <c:idx val="3"/>
          <c:order val="3"/>
          <c:tx>
            <c:strRef>
              <c:f>List1!$E$11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List1!$A$12:$A$17</c:f>
              <c:strCache>
                <c:ptCount val="6"/>
                <c:pt idx="0">
                  <c:v>Jimp</c:v>
                </c:pt>
                <c:pt idx="1">
                  <c:v>Jsc</c:v>
                </c:pt>
                <c:pt idx="2">
                  <c:v>Jost</c:v>
                </c:pt>
                <c:pt idx="3">
                  <c:v>B</c:v>
                </c:pt>
                <c:pt idx="4">
                  <c:v>C</c:v>
                </c:pt>
                <c:pt idx="5">
                  <c:v>D</c:v>
                </c:pt>
              </c:strCache>
            </c:strRef>
          </c:cat>
          <c:val>
            <c:numRef>
              <c:f>List1!$E$12:$E$17</c:f>
              <c:numCache>
                <c:formatCode>General</c:formatCode>
                <c:ptCount val="6"/>
                <c:pt idx="0">
                  <c:v>22</c:v>
                </c:pt>
                <c:pt idx="1">
                  <c:v>35</c:v>
                </c:pt>
                <c:pt idx="2">
                  <c:v>15</c:v>
                </c:pt>
                <c:pt idx="3">
                  <c:v>3</c:v>
                </c:pt>
                <c:pt idx="4">
                  <c:v>4</c:v>
                </c:pt>
                <c:pt idx="5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809-4C50-80AE-B8B891C805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1910191"/>
        <c:axId val="521915599"/>
      </c:barChart>
      <c:catAx>
        <c:axId val="5219101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1915599"/>
        <c:crosses val="autoZero"/>
        <c:auto val="1"/>
        <c:lblAlgn val="ctr"/>
        <c:lblOffset val="100"/>
        <c:noMultiLvlLbl val="0"/>
      </c:catAx>
      <c:valAx>
        <c:axId val="5219155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19101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FA1-4A2E-A3A1-EAC4D4B8219C}"/>
              </c:ext>
            </c:extLst>
          </c:dPt>
          <c:cat>
            <c:strRef>
              <c:f>List1!$B$21:$F$21</c:f>
              <c:strCach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 (nové PB)</c:v>
                </c:pt>
                <c:pt idx="4">
                  <c:v>2021 (staré PB)</c:v>
                </c:pt>
              </c:strCache>
            </c:strRef>
          </c:cat>
          <c:val>
            <c:numRef>
              <c:f>List1!$B$22:$F$22</c:f>
              <c:numCache>
                <c:formatCode>General</c:formatCode>
                <c:ptCount val="5"/>
                <c:pt idx="0">
                  <c:v>2035</c:v>
                </c:pt>
                <c:pt idx="1">
                  <c:v>8555</c:v>
                </c:pt>
                <c:pt idx="2">
                  <c:v>13846</c:v>
                </c:pt>
                <c:pt idx="3">
                  <c:v>8444</c:v>
                </c:pt>
                <c:pt idx="4">
                  <c:v>12253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A1-4A2E-A3A1-EAC4D4B821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1909775"/>
        <c:axId val="521911439"/>
      </c:barChart>
      <c:catAx>
        <c:axId val="52190977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1911439"/>
        <c:crosses val="autoZero"/>
        <c:auto val="1"/>
        <c:lblAlgn val="ctr"/>
        <c:lblOffset val="100"/>
        <c:noMultiLvlLbl val="0"/>
      </c:catAx>
      <c:valAx>
        <c:axId val="521911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2190977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'M2 2017-19'!$C$19</c:f>
              <c:strCache>
                <c:ptCount val="1"/>
                <c:pt idx="0">
                  <c:v>WoS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1"/>
              </a:solidFill>
              <a:ln w="285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B4B0-41B1-AB06-77269DFDF1B6}"/>
              </c:ext>
            </c:extLst>
          </c:dPt>
          <c:cat>
            <c:strRef>
              <c:f>'M2 2017-19'!$B$20:$B$32</c:f>
              <c:strCache>
                <c:ptCount val="13"/>
                <c:pt idx="0">
                  <c:v>UK</c:v>
                </c:pt>
                <c:pt idx="1">
                  <c:v>MUNI</c:v>
                </c:pt>
                <c:pt idx="2">
                  <c:v>ČR</c:v>
                </c:pt>
                <c:pt idx="3">
                  <c:v>UJEP</c:v>
                </c:pt>
                <c:pt idx="4">
                  <c:v>UPOL</c:v>
                </c:pt>
                <c:pt idx="5">
                  <c:v>ZČU</c:v>
                </c:pt>
                <c:pt idx="6">
                  <c:v>OSU</c:v>
                </c:pt>
                <c:pt idx="7">
                  <c:v>UHK</c:v>
                </c:pt>
                <c:pt idx="8">
                  <c:v>UTB</c:v>
                </c:pt>
                <c:pt idx="9">
                  <c:v>JČU</c:v>
                </c:pt>
                <c:pt idx="10">
                  <c:v>SLU</c:v>
                </c:pt>
                <c:pt idx="11">
                  <c:v>TUL</c:v>
                </c:pt>
                <c:pt idx="12">
                  <c:v>UPCE</c:v>
                </c:pt>
              </c:strCache>
            </c:strRef>
          </c:cat>
          <c:val>
            <c:numRef>
              <c:f>'M2 2017-19'!$C$20:$C$32</c:f>
              <c:numCache>
                <c:formatCode>General</c:formatCode>
                <c:ptCount val="13"/>
                <c:pt idx="0">
                  <c:v>100</c:v>
                </c:pt>
                <c:pt idx="1">
                  <c:v>100</c:v>
                </c:pt>
                <c:pt idx="2">
                  <c:v>89</c:v>
                </c:pt>
                <c:pt idx="3">
                  <c:v>80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72-460A-BEED-7DA1CD092809}"/>
            </c:ext>
          </c:extLst>
        </c:ser>
        <c:ser>
          <c:idx val="1"/>
          <c:order val="1"/>
          <c:tx>
            <c:strRef>
              <c:f>'M2 2017-19'!$D$19</c:f>
              <c:strCache>
                <c:ptCount val="1"/>
                <c:pt idx="0">
                  <c:v>Scopus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chemeClr val="accent2"/>
              </a:solidFill>
              <a:ln w="28575">
                <a:solidFill>
                  <a:schemeClr val="tx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4B0-41B1-AB06-77269DFDF1B6}"/>
              </c:ext>
            </c:extLst>
          </c:dPt>
          <c:cat>
            <c:strRef>
              <c:f>'M2 2017-19'!$B$20:$B$32</c:f>
              <c:strCache>
                <c:ptCount val="13"/>
                <c:pt idx="0">
                  <c:v>UK</c:v>
                </c:pt>
                <c:pt idx="1">
                  <c:v>MUNI</c:v>
                </c:pt>
                <c:pt idx="2">
                  <c:v>ČR</c:v>
                </c:pt>
                <c:pt idx="3">
                  <c:v>UJEP</c:v>
                </c:pt>
                <c:pt idx="4">
                  <c:v>UPOL</c:v>
                </c:pt>
                <c:pt idx="5">
                  <c:v>ZČU</c:v>
                </c:pt>
                <c:pt idx="6">
                  <c:v>OSU</c:v>
                </c:pt>
                <c:pt idx="7">
                  <c:v>UHK</c:v>
                </c:pt>
                <c:pt idx="8">
                  <c:v>UTB</c:v>
                </c:pt>
                <c:pt idx="9">
                  <c:v>JČU</c:v>
                </c:pt>
                <c:pt idx="10">
                  <c:v>SLU</c:v>
                </c:pt>
                <c:pt idx="11">
                  <c:v>TUL</c:v>
                </c:pt>
                <c:pt idx="12">
                  <c:v>UPCE</c:v>
                </c:pt>
              </c:strCache>
            </c:strRef>
          </c:cat>
          <c:val>
            <c:numRef>
              <c:f>'M2 2017-19'!$D$20:$D$32</c:f>
              <c:numCache>
                <c:formatCode>General</c:formatCode>
                <c:ptCount val="13"/>
                <c:pt idx="0">
                  <c:v>91</c:v>
                </c:pt>
                <c:pt idx="1">
                  <c:v>47</c:v>
                </c:pt>
                <c:pt idx="2">
                  <c:v>47</c:v>
                </c:pt>
                <c:pt idx="3">
                  <c:v>43</c:v>
                </c:pt>
                <c:pt idx="4">
                  <c:v>57</c:v>
                </c:pt>
                <c:pt idx="5">
                  <c:v>79</c:v>
                </c:pt>
                <c:pt idx="6">
                  <c:v>47</c:v>
                </c:pt>
                <c:pt idx="7">
                  <c:v>45</c:v>
                </c:pt>
                <c:pt idx="8">
                  <c:v>34</c:v>
                </c:pt>
                <c:pt idx="9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72-460A-BEED-7DA1CD0928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4286176"/>
        <c:axId val="1314287008"/>
      </c:barChart>
      <c:catAx>
        <c:axId val="1314286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14287008"/>
        <c:crosses val="autoZero"/>
        <c:auto val="1"/>
        <c:lblAlgn val="ctr"/>
        <c:lblOffset val="100"/>
        <c:noMultiLvlLbl val="0"/>
      </c:catAx>
      <c:valAx>
        <c:axId val="1314287008"/>
        <c:scaling>
          <c:orientation val="minMax"/>
          <c:max val="2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14286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40FF06-5CCF-4A7A-9E0E-69716E71479C}" type="datetimeFigureOut">
              <a:rPr lang="cs-CZ" smtClean="0"/>
              <a:t>08.09.2022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606CA-7BAB-45FF-82C5-48563011AA1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5289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392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233488"/>
            <a:ext cx="3932237" cy="1585912"/>
          </a:xfrm>
        </p:spPr>
        <p:txBody>
          <a:bodyPr anchor="b"/>
          <a:lstStyle>
            <a:lvl1pPr>
              <a:defRPr sz="3200">
                <a:solidFill>
                  <a:srgbClr val="C05728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233488"/>
            <a:ext cx="6172200" cy="4627562"/>
          </a:xfrm>
        </p:spPr>
        <p:txBody>
          <a:bodyPr anchor="t"/>
          <a:lstStyle>
            <a:lvl1pPr marL="0" indent="0">
              <a:buNone/>
              <a:defRPr sz="3200">
                <a:solidFill>
                  <a:srgbClr val="C05728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819400"/>
            <a:ext cx="3932237" cy="3049588"/>
          </a:xfrm>
        </p:spPr>
        <p:txBody>
          <a:bodyPr/>
          <a:lstStyle>
            <a:lvl1pPr marL="0" indent="0">
              <a:buNone/>
              <a:defRPr sz="1600">
                <a:solidFill>
                  <a:srgbClr val="C0572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08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16004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1215189"/>
            <a:ext cx="2628900" cy="4961774"/>
          </a:xfrm>
        </p:spPr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215189"/>
            <a:ext cx="7734300" cy="4961774"/>
          </a:xfrm>
        </p:spPr>
        <p:txBody>
          <a:bodyPr vert="eaVert"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4909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1692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C0572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3247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886600B4-E292-47EB-B1E7-D0B322074C89}" type="datetimeFigureOut">
              <a:rPr lang="cs-CZ" smtClean="0"/>
              <a:pPr/>
              <a:t>08.09.2022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838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C0572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22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97135"/>
            <a:ext cx="5181600" cy="3679827"/>
          </a:xfrm>
        </p:spPr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97135"/>
            <a:ext cx="5181600" cy="3679828"/>
          </a:xfrm>
        </p:spPr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  <a:lvl2pPr>
              <a:defRPr>
                <a:solidFill>
                  <a:srgbClr val="C05728"/>
                </a:solidFill>
              </a:defRPr>
            </a:lvl2pPr>
            <a:lvl3pPr>
              <a:defRPr>
                <a:solidFill>
                  <a:srgbClr val="C05728"/>
                </a:solidFill>
              </a:defRPr>
            </a:lvl3pPr>
            <a:lvl4pPr>
              <a:defRPr>
                <a:solidFill>
                  <a:srgbClr val="C05728"/>
                </a:solidFill>
              </a:defRPr>
            </a:lvl4pPr>
            <a:lvl5pPr>
              <a:defRPr>
                <a:solidFill>
                  <a:srgbClr val="C05728"/>
                </a:solidFill>
              </a:defRPr>
            </a:lvl5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3994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61257"/>
            <a:ext cx="10515600" cy="1325563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653507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321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644107"/>
            <a:ext cx="5157787" cy="2545556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  <a:lvl2pPr>
              <a:defRPr>
                <a:solidFill>
                  <a:srgbClr val="732120"/>
                </a:solidFill>
              </a:defRPr>
            </a:lvl2pPr>
            <a:lvl3pPr>
              <a:defRPr>
                <a:solidFill>
                  <a:srgbClr val="732120"/>
                </a:solidFill>
              </a:defRPr>
            </a:lvl3pPr>
            <a:lvl4pPr>
              <a:defRPr>
                <a:solidFill>
                  <a:srgbClr val="732120"/>
                </a:solidFill>
              </a:defRPr>
            </a:lvl4pPr>
            <a:lvl5pPr>
              <a:defRPr>
                <a:solidFill>
                  <a:srgbClr val="732120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0612" y="2653507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7321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644107"/>
            <a:ext cx="5183188" cy="2545556"/>
          </a:xfrm>
        </p:spPr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  <a:lvl2pPr>
              <a:defRPr>
                <a:solidFill>
                  <a:srgbClr val="732120"/>
                </a:solidFill>
              </a:defRPr>
            </a:lvl2pPr>
            <a:lvl3pPr>
              <a:defRPr>
                <a:solidFill>
                  <a:srgbClr val="732120"/>
                </a:solidFill>
              </a:defRPr>
            </a:lvl3pPr>
            <a:lvl4pPr>
              <a:defRPr>
                <a:solidFill>
                  <a:srgbClr val="732120"/>
                </a:solidFill>
              </a:defRPr>
            </a:lvl4pPr>
            <a:lvl5pPr>
              <a:defRPr>
                <a:solidFill>
                  <a:srgbClr val="732120"/>
                </a:solidFill>
              </a:defRPr>
            </a:lvl5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732120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790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324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718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93800"/>
            <a:ext cx="3932237" cy="1125538"/>
          </a:xfrm>
        </p:spPr>
        <p:txBody>
          <a:bodyPr anchor="b"/>
          <a:lstStyle>
            <a:lvl1pPr>
              <a:defRPr sz="3200">
                <a:solidFill>
                  <a:srgbClr val="C05728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93800"/>
            <a:ext cx="6172200" cy="4667250"/>
          </a:xfrm>
        </p:spPr>
        <p:txBody>
          <a:bodyPr/>
          <a:lstStyle>
            <a:lvl1pPr>
              <a:defRPr sz="3200">
                <a:solidFill>
                  <a:srgbClr val="C05728"/>
                </a:solidFill>
              </a:defRPr>
            </a:lvl1pPr>
            <a:lvl2pPr>
              <a:defRPr sz="2800">
                <a:solidFill>
                  <a:srgbClr val="C05728"/>
                </a:solidFill>
              </a:defRPr>
            </a:lvl2pPr>
            <a:lvl3pPr>
              <a:defRPr sz="2400">
                <a:solidFill>
                  <a:srgbClr val="C05728"/>
                </a:solidFill>
              </a:defRPr>
            </a:lvl3pPr>
            <a:lvl4pPr>
              <a:defRPr sz="2000">
                <a:solidFill>
                  <a:srgbClr val="C05728"/>
                </a:solidFill>
              </a:defRPr>
            </a:lvl4pPr>
            <a:lvl5pPr>
              <a:defRPr sz="2000">
                <a:solidFill>
                  <a:srgbClr val="C05728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Upravte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349500"/>
            <a:ext cx="3932237" cy="3519488"/>
          </a:xfrm>
        </p:spPr>
        <p:txBody>
          <a:bodyPr/>
          <a:lstStyle>
            <a:lvl1pPr marL="0" indent="0">
              <a:buNone/>
              <a:defRPr sz="1600">
                <a:solidFill>
                  <a:srgbClr val="C0572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63AF3847-C3CD-4D15-9961-FA05194E6442}" type="datetimeFigureOut">
              <a:rPr lang="cs-CZ" smtClean="0"/>
              <a:pPr/>
              <a:t>08.09.2022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05728"/>
                </a:solidFill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24" y="190483"/>
            <a:ext cx="2192122" cy="321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898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17157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705099"/>
            <a:ext cx="10515600" cy="34718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886600B4-E292-47EB-B1E7-D0B322074C89}" type="datetimeFigureOut">
              <a:rPr lang="cs-CZ" smtClean="0"/>
              <a:pPr/>
              <a:t>08.09.2022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fld id="{0199D623-A3D5-42DE-817C-8CD17F8DB1E8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" y="90000"/>
            <a:ext cx="2190750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89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88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7200" dirty="0"/>
              <a:t>T</a:t>
            </a:r>
            <a:r>
              <a:rPr lang="cs-CZ" sz="7200" dirty="0" smtClean="0"/>
              <a:t>vůrčí činnost</a:t>
            </a:r>
            <a:endParaRPr lang="cs-CZ" sz="72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5400" dirty="0" smtClean="0"/>
              <a:t>FHS UTB ve Zlíně</a:t>
            </a:r>
          </a:p>
        </p:txBody>
      </p:sp>
      <p:sp>
        <p:nvSpPr>
          <p:cNvPr id="5" name="Podnadpis 2"/>
          <p:cNvSpPr txBox="1">
            <a:spLocks/>
          </p:cNvSpPr>
          <p:nvPr/>
        </p:nvSpPr>
        <p:spPr>
          <a:xfrm>
            <a:off x="5923528" y="6017186"/>
            <a:ext cx="4378712" cy="5249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cs-CZ" sz="3600" dirty="0" smtClean="0">
                <a:solidFill>
                  <a:schemeClr val="bg1"/>
                </a:solidFill>
                <a:latin typeface="+mn-lt"/>
              </a:rPr>
              <a:t>Ilona Kočvarová</a:t>
            </a:r>
            <a:endParaRPr lang="cs-CZ" sz="36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0927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Aktuální hodnocení FHS UTB dle M17+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497136"/>
            <a:ext cx="10515600" cy="3947207"/>
          </a:xfrm>
        </p:spPr>
        <p:txBody>
          <a:bodyPr>
            <a:normAutofit/>
          </a:bodyPr>
          <a:lstStyle/>
          <a:p>
            <a:r>
              <a:rPr lang="cs-CZ" sz="2000" dirty="0" smtClean="0">
                <a:solidFill>
                  <a:schemeClr val="tx1"/>
                </a:solidFill>
              </a:rPr>
              <a:t>FHS UTB je vysoce oborově specifická, v ČR nelze najít srovnatelnou fakultu</a:t>
            </a:r>
          </a:p>
          <a:p>
            <a:r>
              <a:rPr lang="cs-CZ" sz="2000" dirty="0" smtClean="0">
                <a:solidFill>
                  <a:schemeClr val="tx1"/>
                </a:solidFill>
              </a:rPr>
              <a:t>koexistují zde 3 obory s velmi odlišnými publikačními tradicemi:</a:t>
            </a:r>
          </a:p>
          <a:p>
            <a:endParaRPr lang="cs-CZ" sz="2000" dirty="0" smtClean="0">
              <a:solidFill>
                <a:schemeClr val="tx1"/>
              </a:solidFill>
            </a:endParaRPr>
          </a:p>
          <a:p>
            <a:endParaRPr lang="cs-CZ" sz="2000" dirty="0">
              <a:solidFill>
                <a:schemeClr val="tx1"/>
              </a:solidFill>
            </a:endParaRPr>
          </a:p>
          <a:p>
            <a:endParaRPr lang="cs-CZ" sz="2000" dirty="0" smtClean="0">
              <a:solidFill>
                <a:schemeClr val="tx1"/>
              </a:solidFill>
            </a:endParaRPr>
          </a:p>
          <a:p>
            <a:endParaRPr lang="cs-CZ" sz="2000" dirty="0">
              <a:solidFill>
                <a:schemeClr val="tx1"/>
              </a:solidFill>
            </a:endParaRPr>
          </a:p>
          <a:p>
            <a:endParaRPr lang="cs-CZ" sz="2000" dirty="0" smtClean="0">
              <a:solidFill>
                <a:schemeClr val="tx1"/>
              </a:solidFill>
            </a:endParaRPr>
          </a:p>
          <a:p>
            <a:r>
              <a:rPr lang="cs-CZ" sz="2000" dirty="0" smtClean="0">
                <a:solidFill>
                  <a:schemeClr val="tx1"/>
                </a:solidFill>
              </a:rPr>
              <a:t>v rámci M17+ dosud nejsme komplexně hodnoceni v žádném z našich oborů, v další vlně (říjen 2022) očekáváme hodnocení v oboru 5.3 </a:t>
            </a:r>
            <a:r>
              <a:rPr lang="cs-CZ" sz="2000" dirty="0" err="1" smtClean="0">
                <a:solidFill>
                  <a:schemeClr val="tx1"/>
                </a:solidFill>
              </a:rPr>
              <a:t>Education</a:t>
            </a:r>
            <a:r>
              <a:rPr lang="cs-CZ" sz="2000" dirty="0" smtClean="0">
                <a:solidFill>
                  <a:schemeClr val="tx1"/>
                </a:solidFill>
              </a:rPr>
              <a:t> (zatím pouze v M1 a M2/Scopus)</a:t>
            </a:r>
          </a:p>
          <a:p>
            <a:r>
              <a:rPr lang="cs-CZ" sz="2000" dirty="0" smtClean="0">
                <a:solidFill>
                  <a:schemeClr val="tx1"/>
                </a:solidFill>
              </a:rPr>
              <a:t>Interaktivní výsledky hodnocení dle M17+ </a:t>
            </a:r>
            <a:r>
              <a:rPr lang="cs-CZ" sz="2000" dirty="0">
                <a:solidFill>
                  <a:schemeClr val="tx1"/>
                </a:solidFill>
              </a:rPr>
              <a:t>k dispozici na </a:t>
            </a:r>
            <a:r>
              <a:rPr lang="cs-CZ" sz="2000" b="1" dirty="0" smtClean="0">
                <a:solidFill>
                  <a:schemeClr val="tx1"/>
                </a:solidFill>
              </a:rPr>
              <a:t>m17.rvvi.cz</a:t>
            </a:r>
            <a:endParaRPr lang="cs-CZ" b="1" dirty="0" smtClean="0"/>
          </a:p>
          <a:p>
            <a:pPr lvl="1"/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159601"/>
              </p:ext>
            </p:extLst>
          </p:nvPr>
        </p:nvGraphicFramePr>
        <p:xfrm>
          <a:off x="838199" y="3359512"/>
          <a:ext cx="10515601" cy="1866900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3437709">
                  <a:extLst>
                    <a:ext uri="{9D8B030D-6E8A-4147-A177-3AD203B41FA5}">
                      <a16:colId xmlns:a16="http://schemas.microsoft.com/office/drawing/2014/main" val="933654424"/>
                    </a:ext>
                  </a:extLst>
                </a:gridCol>
                <a:gridCol w="1741714">
                  <a:extLst>
                    <a:ext uri="{9D8B030D-6E8A-4147-A177-3AD203B41FA5}">
                      <a16:colId xmlns:a16="http://schemas.microsoft.com/office/drawing/2014/main" val="1422381529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3872057252"/>
                    </a:ext>
                  </a:extLst>
                </a:gridCol>
                <a:gridCol w="1497874">
                  <a:extLst>
                    <a:ext uri="{9D8B030D-6E8A-4147-A177-3AD203B41FA5}">
                      <a16:colId xmlns:a16="http://schemas.microsoft.com/office/drawing/2014/main" val="1228681157"/>
                    </a:ext>
                  </a:extLst>
                </a:gridCol>
                <a:gridCol w="2270761">
                  <a:extLst>
                    <a:ext uri="{9D8B030D-6E8A-4147-A177-3AD203B41FA5}">
                      <a16:colId xmlns:a16="http://schemas.microsoft.com/office/drawing/2014/main" val="3956699096"/>
                    </a:ext>
                  </a:extLst>
                </a:gridCol>
              </a:tblGrid>
              <a:tr h="311767">
                <a:tc rowSpan="2"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FORD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Počet výsledků v ČR v segmentu </a:t>
                      </a:r>
                      <a:r>
                        <a:rPr lang="cs-CZ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VŠ </a:t>
                      </a:r>
                    </a:p>
                    <a:p>
                      <a:pPr algn="l" fontAlgn="b"/>
                      <a:r>
                        <a:rPr lang="cs-CZ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v letech 2016 - 19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02865136"/>
                  </a:ext>
                </a:extLst>
              </a:tr>
              <a:tr h="311767">
                <a:tc vMerge="1">
                  <a:txBody>
                    <a:bodyPr/>
                    <a:lstStyle/>
                    <a:p>
                      <a:pPr algn="l" fontAlgn="b"/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M1 (</a:t>
                      </a:r>
                      <a:r>
                        <a:rPr lang="cs-CZ" sz="20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nebiblio</a:t>
                      </a:r>
                      <a:r>
                        <a:rPr lang="cs-CZ" sz="2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M2/</a:t>
                      </a:r>
                      <a:r>
                        <a:rPr lang="cs-CZ" sz="2000" u="none" strike="noStrike" dirty="0" err="1">
                          <a:effectLst/>
                        </a:rPr>
                        <a:t>WoS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>
                          <a:effectLst/>
                        </a:rPr>
                        <a:t>M2/Scopus</a:t>
                      </a:r>
                      <a:endParaRPr lang="cs-CZ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Poměr </a:t>
                      </a:r>
                      <a:r>
                        <a:rPr lang="cs-CZ" sz="2000" u="none" strike="noStrike" dirty="0" err="1" smtClean="0">
                          <a:effectLst/>
                        </a:rPr>
                        <a:t>WoS</a:t>
                      </a:r>
                      <a:r>
                        <a:rPr lang="cs-CZ" sz="2000" u="none" strike="noStrike" baseline="0" dirty="0">
                          <a:effectLst/>
                        </a:rPr>
                        <a:t> </a:t>
                      </a:r>
                      <a:r>
                        <a:rPr lang="cs-CZ" sz="2000" u="none" strike="noStrike" baseline="0" dirty="0" smtClean="0">
                          <a:effectLst/>
                        </a:rPr>
                        <a:t>: </a:t>
                      </a:r>
                      <a:r>
                        <a:rPr lang="cs-CZ" sz="2000" u="none" strike="noStrike" dirty="0" smtClean="0">
                          <a:effectLst/>
                        </a:rPr>
                        <a:t>Scopus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29177295"/>
                  </a:ext>
                </a:extLst>
              </a:tr>
              <a:tr h="311767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3.3 </a:t>
                      </a:r>
                      <a:r>
                        <a:rPr lang="cs-CZ" sz="20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Health</a:t>
                      </a:r>
                      <a:r>
                        <a:rPr lang="cs-CZ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cs-CZ" sz="20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sciences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110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2082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n/a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n/a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975412773"/>
                  </a:ext>
                </a:extLst>
              </a:tr>
              <a:tr h="311767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5.3 </a:t>
                      </a:r>
                      <a:r>
                        <a:rPr lang="cs-CZ" sz="20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Education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299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144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602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1 : </a:t>
                      </a:r>
                      <a:r>
                        <a:rPr lang="cs-CZ" sz="2000" u="none" strike="noStrike" dirty="0" smtClean="0">
                          <a:effectLst/>
                        </a:rPr>
                        <a:t>4,2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421697955"/>
                  </a:ext>
                </a:extLst>
              </a:tr>
              <a:tr h="311767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6.2 </a:t>
                      </a:r>
                      <a:r>
                        <a:rPr lang="cs-CZ" sz="20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Languages</a:t>
                      </a:r>
                      <a:r>
                        <a:rPr lang="cs-CZ" sz="2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and </a:t>
                      </a:r>
                      <a:r>
                        <a:rPr lang="cs-CZ" sz="2000" u="none" strike="noStrike" dirty="0" err="1" smtClean="0">
                          <a:solidFill>
                            <a:schemeClr val="tx1"/>
                          </a:solidFill>
                          <a:effectLst/>
                        </a:rPr>
                        <a:t>Literature</a:t>
                      </a:r>
                      <a:endParaRPr lang="cs-CZ" sz="2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513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107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839</a:t>
                      </a:r>
                      <a:endParaRPr lang="cs-CZ" sz="20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000" u="none" strike="noStrike" dirty="0">
                          <a:effectLst/>
                        </a:rPr>
                        <a:t>1 : 7,8</a:t>
                      </a:r>
                      <a:endParaRPr lang="cs-CZ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065242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416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MODUL 1 (2020) </a:t>
            </a:r>
            <a:br>
              <a:rPr lang="cs-CZ" dirty="0" smtClean="0"/>
            </a:br>
            <a:r>
              <a:rPr lang="cs-CZ" dirty="0" smtClean="0"/>
              <a:t>5.3 </a:t>
            </a:r>
            <a:r>
              <a:rPr lang="cs-CZ" dirty="0" err="1" smtClean="0"/>
              <a:t>Education</a:t>
            </a:r>
            <a:r>
              <a:rPr lang="cs-CZ" dirty="0" smtClean="0"/>
              <a:t>: převod na známky dle M17+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u="sng" dirty="0" smtClean="0">
                <a:solidFill>
                  <a:schemeClr val="tx1"/>
                </a:solidFill>
              </a:rPr>
              <a:t>Odhad</a:t>
            </a:r>
            <a:r>
              <a:rPr lang="cs-CZ" b="1" dirty="0" smtClean="0">
                <a:solidFill>
                  <a:schemeClr val="tx1"/>
                </a:solidFill>
              </a:rPr>
              <a:t> známek dle obecných pravidel hodnocení v Modulu 1:</a:t>
            </a:r>
          </a:p>
          <a:p>
            <a:r>
              <a:rPr lang="cs-CZ" b="1" dirty="0" smtClean="0">
                <a:solidFill>
                  <a:schemeClr val="tx1"/>
                </a:solidFill>
              </a:rPr>
              <a:t>A</a:t>
            </a:r>
            <a:r>
              <a:rPr lang="cs-CZ" dirty="0" smtClean="0">
                <a:solidFill>
                  <a:schemeClr val="tx1"/>
                </a:solidFill>
              </a:rPr>
              <a:t> (převaha </a:t>
            </a:r>
            <a:r>
              <a:rPr lang="cs-CZ" dirty="0">
                <a:solidFill>
                  <a:schemeClr val="tx1"/>
                </a:solidFill>
              </a:rPr>
              <a:t>dobrých známek nad </a:t>
            </a:r>
            <a:r>
              <a:rPr lang="cs-CZ" dirty="0" smtClean="0">
                <a:solidFill>
                  <a:schemeClr val="tx1"/>
                </a:solidFill>
              </a:rPr>
              <a:t>špatnými): </a:t>
            </a:r>
            <a:r>
              <a:rPr lang="cs-CZ" b="1" dirty="0" smtClean="0">
                <a:solidFill>
                  <a:schemeClr val="tx1"/>
                </a:solidFill>
              </a:rPr>
              <a:t>UK, MUNI, JČU (A/B)</a:t>
            </a:r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B </a:t>
            </a:r>
            <a:r>
              <a:rPr lang="cs-CZ" dirty="0">
                <a:solidFill>
                  <a:schemeClr val="tx1"/>
                </a:solidFill>
              </a:rPr>
              <a:t>(</a:t>
            </a:r>
            <a:r>
              <a:rPr lang="cs-CZ" dirty="0" smtClean="0">
                <a:solidFill>
                  <a:schemeClr val="tx1"/>
                </a:solidFill>
              </a:rPr>
              <a:t>zhruba </a:t>
            </a:r>
            <a:r>
              <a:rPr lang="cs-CZ" dirty="0">
                <a:solidFill>
                  <a:schemeClr val="tx1"/>
                </a:solidFill>
              </a:rPr>
              <a:t>vyrovnaný počet dobrých a špatných </a:t>
            </a:r>
            <a:r>
              <a:rPr lang="cs-CZ" dirty="0" smtClean="0">
                <a:solidFill>
                  <a:schemeClr val="tx1"/>
                </a:solidFill>
              </a:rPr>
              <a:t>známek): </a:t>
            </a:r>
            <a:r>
              <a:rPr lang="cs-CZ" b="1" dirty="0" smtClean="0">
                <a:solidFill>
                  <a:schemeClr val="tx1"/>
                </a:solidFill>
              </a:rPr>
              <a:t>UPOL, </a:t>
            </a:r>
            <a:r>
              <a:rPr lang="cs-CZ" b="1" dirty="0" smtClean="0">
                <a:solidFill>
                  <a:srgbClr val="FF0000"/>
                </a:solidFill>
              </a:rPr>
              <a:t>UTB</a:t>
            </a:r>
            <a:endParaRPr lang="cs-CZ" b="1" dirty="0">
              <a:solidFill>
                <a:srgbClr val="FF0000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C</a:t>
            </a:r>
            <a:r>
              <a:rPr lang="cs-CZ" dirty="0">
                <a:solidFill>
                  <a:schemeClr val="tx1"/>
                </a:solidFill>
              </a:rPr>
              <a:t> (</a:t>
            </a:r>
            <a:r>
              <a:rPr lang="cs-CZ" dirty="0" smtClean="0">
                <a:solidFill>
                  <a:schemeClr val="tx1"/>
                </a:solidFill>
              </a:rPr>
              <a:t>převaha </a:t>
            </a:r>
            <a:r>
              <a:rPr lang="cs-CZ" dirty="0">
                <a:solidFill>
                  <a:schemeClr val="tx1"/>
                </a:solidFill>
              </a:rPr>
              <a:t>špatných známek nad dobrými a většina špatných jsou </a:t>
            </a:r>
            <a:r>
              <a:rPr lang="cs-CZ" dirty="0" smtClean="0">
                <a:solidFill>
                  <a:schemeClr val="tx1"/>
                </a:solidFill>
              </a:rPr>
              <a:t>4): </a:t>
            </a:r>
            <a:r>
              <a:rPr lang="cs-CZ" b="1" dirty="0" smtClean="0">
                <a:solidFill>
                  <a:schemeClr val="tx1"/>
                </a:solidFill>
              </a:rPr>
              <a:t>ZČU</a:t>
            </a:r>
            <a:endParaRPr lang="cs-CZ" b="1" dirty="0">
              <a:solidFill>
                <a:schemeClr val="tx1"/>
              </a:solidFill>
            </a:endParaRPr>
          </a:p>
          <a:p>
            <a:r>
              <a:rPr lang="cs-CZ" b="1" dirty="0">
                <a:solidFill>
                  <a:schemeClr val="tx1"/>
                </a:solidFill>
              </a:rPr>
              <a:t>D</a:t>
            </a:r>
            <a:r>
              <a:rPr lang="cs-CZ" dirty="0">
                <a:solidFill>
                  <a:schemeClr val="tx1"/>
                </a:solidFill>
              </a:rPr>
              <a:t> (</a:t>
            </a:r>
            <a:r>
              <a:rPr lang="cs-CZ" dirty="0" smtClean="0">
                <a:solidFill>
                  <a:schemeClr val="tx1"/>
                </a:solidFill>
              </a:rPr>
              <a:t>převaha </a:t>
            </a:r>
            <a:r>
              <a:rPr lang="cs-CZ" dirty="0">
                <a:solidFill>
                  <a:schemeClr val="tx1"/>
                </a:solidFill>
              </a:rPr>
              <a:t>špatných známek nad dobrými a většina špatných jsou </a:t>
            </a:r>
            <a:r>
              <a:rPr lang="cs-CZ" dirty="0" smtClean="0">
                <a:solidFill>
                  <a:schemeClr val="tx1"/>
                </a:solidFill>
              </a:rPr>
              <a:t>5): </a:t>
            </a:r>
            <a:r>
              <a:rPr lang="cs-CZ" b="1" dirty="0" smtClean="0">
                <a:solidFill>
                  <a:schemeClr val="tx1"/>
                </a:solidFill>
              </a:rPr>
              <a:t>-</a:t>
            </a:r>
          </a:p>
          <a:p>
            <a:pPr marL="0" indent="0">
              <a:buNone/>
            </a:pPr>
            <a:r>
              <a:rPr lang="cs-CZ" dirty="0">
                <a:solidFill>
                  <a:schemeClr val="tx1"/>
                </a:solidFill>
              </a:rPr>
              <a:t>Z</a:t>
            </a:r>
            <a:r>
              <a:rPr lang="cs-CZ" dirty="0" smtClean="0">
                <a:solidFill>
                  <a:schemeClr val="tx1"/>
                </a:solidFill>
              </a:rPr>
              <a:t>atímco ostatní se mírně zlepšili, FHS UTB se mírně zhoršila. Navíc lze v dalších letech očekávat, že do hodnocení přibyde UHK (předpoklad lepšího výsledku než UTB) a OSU (předpoklad horšího výsledku než UTB), případně další univerzity.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045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MODUL 2 (Scopus, 2016-19)</a:t>
            </a:r>
            <a:br>
              <a:rPr lang="cs-CZ" dirty="0" smtClean="0"/>
            </a:br>
            <a:r>
              <a:rPr lang="cs-CZ" dirty="0" smtClean="0"/>
              <a:t>5.3 </a:t>
            </a:r>
            <a:r>
              <a:rPr lang="cs-CZ" dirty="0" err="1" smtClean="0"/>
              <a:t>Education</a:t>
            </a:r>
            <a:r>
              <a:rPr lang="cs-CZ" dirty="0" smtClean="0"/>
              <a:t>: </a:t>
            </a:r>
            <a:r>
              <a:rPr lang="cs-CZ" dirty="0" smtClean="0"/>
              <a:t>srovnání </a:t>
            </a:r>
            <a:r>
              <a:rPr lang="cs-CZ" dirty="0" smtClean="0"/>
              <a:t>UTB s ČR a </a:t>
            </a:r>
            <a:r>
              <a:rPr lang="cs-CZ" dirty="0" smtClean="0"/>
              <a:t>světem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8091" y="2352692"/>
            <a:ext cx="6485709" cy="4459614"/>
          </a:xfrm>
        </p:spPr>
      </p:pic>
      <p:sp>
        <p:nvSpPr>
          <p:cNvPr id="5" name="TextovéPole 4"/>
          <p:cNvSpPr txBox="1"/>
          <p:nvPr/>
        </p:nvSpPr>
        <p:spPr>
          <a:xfrm>
            <a:off x="722812" y="2656114"/>
            <a:ext cx="295220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Hodnocení reflektuje </a:t>
            </a:r>
          </a:p>
          <a:p>
            <a:r>
              <a:rPr lang="cs-CZ" sz="2400" dirty="0" smtClean="0"/>
              <a:t>poměr </a:t>
            </a:r>
            <a:r>
              <a:rPr lang="cs-CZ" sz="2400" dirty="0"/>
              <a:t>podílu článků </a:t>
            </a:r>
            <a:endParaRPr lang="cs-CZ" sz="2400" dirty="0" smtClean="0"/>
          </a:p>
          <a:p>
            <a:r>
              <a:rPr lang="cs-CZ" sz="2400" dirty="0" smtClean="0"/>
              <a:t>Q1+Q2  :  Q3+Q4</a:t>
            </a:r>
          </a:p>
          <a:p>
            <a:r>
              <a:rPr lang="cs-CZ" sz="2400" b="1" dirty="0" smtClean="0"/>
              <a:t>A</a:t>
            </a:r>
            <a:r>
              <a:rPr lang="cs-CZ" sz="2400" dirty="0" smtClean="0"/>
              <a:t> - cca </a:t>
            </a:r>
            <a:r>
              <a:rPr lang="cs-CZ" sz="2400" b="1" dirty="0"/>
              <a:t>70% : 30%</a:t>
            </a:r>
          </a:p>
          <a:p>
            <a:r>
              <a:rPr lang="cs-CZ" sz="2400" b="1" dirty="0"/>
              <a:t>B</a:t>
            </a:r>
            <a:r>
              <a:rPr lang="cs-CZ" sz="2400" dirty="0"/>
              <a:t> </a:t>
            </a:r>
            <a:r>
              <a:rPr lang="cs-CZ" sz="2400" dirty="0" smtClean="0"/>
              <a:t>- cca </a:t>
            </a:r>
            <a:r>
              <a:rPr lang="cs-CZ" sz="2400" b="1" dirty="0"/>
              <a:t>50% : 50%</a:t>
            </a:r>
          </a:p>
          <a:p>
            <a:r>
              <a:rPr lang="cs-CZ" sz="2400" b="1" dirty="0"/>
              <a:t>C</a:t>
            </a:r>
            <a:r>
              <a:rPr lang="cs-CZ" sz="2400" dirty="0"/>
              <a:t> - </a:t>
            </a:r>
            <a:r>
              <a:rPr lang="cs-CZ" sz="2400" dirty="0" smtClean="0"/>
              <a:t>cca </a:t>
            </a:r>
            <a:r>
              <a:rPr lang="cs-CZ" sz="2400" b="1" dirty="0"/>
              <a:t>40% : 60%</a:t>
            </a:r>
          </a:p>
          <a:p>
            <a:r>
              <a:rPr lang="cs-CZ" sz="2400" b="1" dirty="0"/>
              <a:t>D</a:t>
            </a:r>
            <a:r>
              <a:rPr lang="cs-CZ" sz="2400" dirty="0"/>
              <a:t> - </a:t>
            </a:r>
            <a:r>
              <a:rPr lang="cs-CZ" sz="2400" dirty="0" smtClean="0"/>
              <a:t>cca </a:t>
            </a:r>
            <a:r>
              <a:rPr lang="cs-CZ" sz="2400" b="1" dirty="0"/>
              <a:t>30% : 70%</a:t>
            </a:r>
            <a:endParaRPr 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83519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MODUL 2 (Scopus, 2016-19)</a:t>
            </a:r>
            <a:br>
              <a:rPr lang="cs-CZ" dirty="0" smtClean="0"/>
            </a:br>
            <a:r>
              <a:rPr lang="cs-CZ" dirty="0" smtClean="0"/>
              <a:t>5.3 </a:t>
            </a:r>
            <a:r>
              <a:rPr lang="cs-CZ" dirty="0" err="1" smtClean="0"/>
              <a:t>Education</a:t>
            </a:r>
            <a:r>
              <a:rPr lang="cs-CZ" dirty="0" smtClean="0"/>
              <a:t>: </a:t>
            </a:r>
            <a:r>
              <a:rPr lang="cs-CZ" dirty="0" smtClean="0"/>
              <a:t>vývoj </a:t>
            </a:r>
            <a:r>
              <a:rPr lang="cs-CZ" dirty="0" smtClean="0"/>
              <a:t>na </a:t>
            </a:r>
            <a:r>
              <a:rPr lang="cs-CZ" dirty="0" smtClean="0"/>
              <a:t>UTB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576" y="2497136"/>
            <a:ext cx="6020117" cy="4262120"/>
          </a:xfrm>
        </p:spPr>
      </p:pic>
    </p:spTree>
    <p:extLst>
      <p:ext uri="{BB962C8B-B14F-4D97-AF65-F5344CB8AC3E}">
        <p14:creationId xmlns:p14="http://schemas.microsoft.com/office/powerpoint/2010/main" val="3263310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MODUL 2 </a:t>
            </a:r>
            <a:r>
              <a:rPr lang="cs-CZ" dirty="0" smtClean="0"/>
              <a:t>(Scopus, 2016-19)</a:t>
            </a:r>
            <a:br>
              <a:rPr lang="cs-CZ" dirty="0" smtClean="0"/>
            </a:br>
            <a:r>
              <a:rPr lang="cs-CZ" dirty="0" smtClean="0"/>
              <a:t>5.3 </a:t>
            </a:r>
            <a:r>
              <a:rPr lang="cs-CZ" dirty="0" err="1" smtClean="0"/>
              <a:t>Education</a:t>
            </a:r>
            <a:r>
              <a:rPr lang="cs-CZ" dirty="0" smtClean="0"/>
              <a:t>: srovnání vybraných univerzit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200" dirty="0" smtClean="0"/>
              <a:t>Pozn.: graf ukazuje mediány</a:t>
            </a:r>
            <a:r>
              <a:rPr lang="cs-CZ" sz="2200" dirty="0"/>
              <a:t> udávající střední hodnotu AIS </a:t>
            </a:r>
            <a:r>
              <a:rPr lang="cs-CZ" sz="2200" dirty="0" smtClean="0"/>
              <a:t>časopisů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6977743" y="5747657"/>
            <a:ext cx="174171" cy="272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7" name="Zástupný symbol pro obsah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5523436"/>
              </p:ext>
            </p:extLst>
          </p:nvPr>
        </p:nvGraphicFramePr>
        <p:xfrm>
          <a:off x="838200" y="2708366"/>
          <a:ext cx="10515600" cy="3746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7793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MODUL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</a:t>
            </a:r>
            <a:r>
              <a:rPr lang="cs-CZ" dirty="0" smtClean="0">
                <a:solidFill>
                  <a:schemeClr val="tx1"/>
                </a:solidFill>
              </a:rPr>
              <a:t>osavadní hodnocení za roky 2014-18: </a:t>
            </a:r>
            <a:r>
              <a:rPr lang="cs-CZ" b="1" dirty="0" smtClean="0">
                <a:solidFill>
                  <a:schemeClr val="tx1"/>
                </a:solidFill>
              </a:rPr>
              <a:t>„C“</a:t>
            </a:r>
          </a:p>
          <a:p>
            <a:r>
              <a:rPr lang="cs-CZ" dirty="0">
                <a:solidFill>
                  <a:schemeClr val="tx1"/>
                </a:solidFill>
              </a:rPr>
              <a:t>v</a:t>
            </a:r>
            <a:r>
              <a:rPr lang="cs-CZ" dirty="0" smtClean="0">
                <a:solidFill>
                  <a:schemeClr val="tx1"/>
                </a:solidFill>
              </a:rPr>
              <a:t> aktuálním období (2019-23) dílčí zlepšení zejména v oblastech: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aplikovaný výzkum;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smluvní výzkum; 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navíc množství sociálně vysoce relevantních aktivit v rámci pandemie </a:t>
            </a:r>
            <a:r>
              <a:rPr lang="cs-CZ" dirty="0" err="1" smtClean="0">
                <a:solidFill>
                  <a:schemeClr val="tx1"/>
                </a:solidFill>
              </a:rPr>
              <a:t>koronaviru</a:t>
            </a:r>
            <a:r>
              <a:rPr lang="cs-CZ" dirty="0" smtClean="0">
                <a:solidFill>
                  <a:schemeClr val="tx1"/>
                </a:solidFill>
              </a:rPr>
              <a:t> a války na Ukrajině</a:t>
            </a:r>
          </a:p>
        </p:txBody>
      </p:sp>
    </p:spTree>
    <p:extLst>
      <p:ext uri="{BB962C8B-B14F-4D97-AF65-F5344CB8AC3E}">
        <p14:creationId xmlns:p14="http://schemas.microsoft.com/office/powerpoint/2010/main" val="1711365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</a:t>
            </a:r>
            <a:r>
              <a:rPr lang="cs-CZ" dirty="0" smtClean="0"/>
              <a:t>hrnutí výsledků dle M17+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Pozitiva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Zlepšující se struktura výstupů </a:t>
            </a:r>
            <a:r>
              <a:rPr lang="cs-CZ" dirty="0" smtClean="0">
                <a:solidFill>
                  <a:schemeClr val="tx1"/>
                </a:solidFill>
              </a:rPr>
              <a:t>TČ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Zvyšující se </a:t>
            </a:r>
            <a:r>
              <a:rPr lang="cs-CZ" dirty="0" err="1" smtClean="0">
                <a:solidFill>
                  <a:schemeClr val="tx1"/>
                </a:solidFill>
              </a:rPr>
              <a:t>vizibilita</a:t>
            </a:r>
            <a:r>
              <a:rPr lang="cs-CZ" dirty="0" smtClean="0">
                <a:solidFill>
                  <a:schemeClr val="tx1"/>
                </a:solidFill>
              </a:rPr>
              <a:t> v databázích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Zlepšující se </a:t>
            </a:r>
            <a:r>
              <a:rPr lang="cs-CZ" dirty="0" err="1" smtClean="0">
                <a:solidFill>
                  <a:schemeClr val="tx1"/>
                </a:solidFill>
              </a:rPr>
              <a:t>bibliometrická</a:t>
            </a:r>
            <a:r>
              <a:rPr lang="cs-CZ" dirty="0" smtClean="0">
                <a:solidFill>
                  <a:schemeClr val="tx1"/>
                </a:solidFill>
              </a:rPr>
              <a:t> úroveň </a:t>
            </a:r>
            <a:r>
              <a:rPr lang="cs-CZ" dirty="0" smtClean="0">
                <a:solidFill>
                  <a:schemeClr val="tx1"/>
                </a:solidFill>
              </a:rPr>
              <a:t>výstupů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Rozvoj základního, aplikovaného i smluvního výzkumu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Negativa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Kvantita stále převažuje nad kvalitou našich výstupů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Vysoká oborová diverzita a „neviditelnost“ ve většině oborů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Potenciálně predátorské výstupy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496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Výzvy do budoucna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pro AR 2022/23 a dál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10490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doporučení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chemeClr val="tx1"/>
                </a:solidFill>
              </a:rPr>
              <a:t>Zaměřujme </a:t>
            </a:r>
            <a:r>
              <a:rPr lang="cs-CZ" dirty="0">
                <a:solidFill>
                  <a:schemeClr val="tx1"/>
                </a:solidFill>
              </a:rPr>
              <a:t>se na kvalitu, nikoli kvantitu výstupů</a:t>
            </a:r>
            <a:r>
              <a:rPr lang="cs-CZ" dirty="0" smtClean="0">
                <a:solidFill>
                  <a:schemeClr val="tx1"/>
                </a:solidFill>
              </a:rPr>
              <a:t>. Zejména se vyhněme publikování v potenciálně predátorských časopisech!</a:t>
            </a:r>
            <a:endParaRPr lang="cs-CZ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Budujme primárně naše základní obory (3.3, 5.3, 6.2), nemá smysl se dále oborově </a:t>
            </a:r>
            <a:r>
              <a:rPr lang="cs-CZ" dirty="0" smtClean="0">
                <a:solidFill>
                  <a:schemeClr val="tx1"/>
                </a:solidFill>
              </a:rPr>
              <a:t>štěpit a „nebýt vidět“.</a:t>
            </a:r>
            <a:endParaRPr lang="cs-CZ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chemeClr val="tx1"/>
                </a:solidFill>
              </a:rPr>
              <a:t>Nadále sledujme vývoj v nastavení M17+ (např. reflexi celorepublikově irelevantních výsledků v M2 pro FORD 6). V kontextu aktuálního nastavení se snažme přizpůsobit trendu publikování článků v databázích, zejména </a:t>
            </a:r>
            <a:r>
              <a:rPr lang="cs-CZ" dirty="0" err="1" smtClean="0">
                <a:solidFill>
                  <a:schemeClr val="tx1"/>
                </a:solidFill>
              </a:rPr>
              <a:t>WoS</a:t>
            </a:r>
            <a:r>
              <a:rPr lang="cs-CZ" dirty="0" smtClean="0">
                <a:solidFill>
                  <a:schemeClr val="tx1"/>
                </a:solidFill>
              </a:rPr>
              <a:t>.</a:t>
            </a:r>
            <a:endParaRPr lang="cs-CZ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cs-CZ" dirty="0">
                <a:solidFill>
                  <a:schemeClr val="tx1"/>
                </a:solidFill>
              </a:rPr>
              <a:t>Inspirujme se publikačními </a:t>
            </a:r>
            <a:r>
              <a:rPr lang="cs-CZ" dirty="0" smtClean="0">
                <a:solidFill>
                  <a:schemeClr val="tx1"/>
                </a:solidFill>
              </a:rPr>
              <a:t>strategiemi kolegů ze špičkových univerzit v ČR (UK, MUNI) i ve světě. I když jsme malí, dokážeme produkovat výstupy na světové úrovni.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>
                <a:solidFill>
                  <a:schemeClr val="tx1"/>
                </a:solidFill>
              </a:rPr>
              <a:t>Dejme si závazek, že se každý AP/VP každoročně pokusí o publikaci jednoho článku na co nejvyšší úrovni (</a:t>
            </a:r>
            <a:r>
              <a:rPr lang="cs-CZ" dirty="0" err="1" smtClean="0">
                <a:solidFill>
                  <a:schemeClr val="tx1"/>
                </a:solidFill>
              </a:rPr>
              <a:t>Jimp</a:t>
            </a:r>
            <a:r>
              <a:rPr lang="cs-CZ" dirty="0" smtClean="0">
                <a:solidFill>
                  <a:schemeClr val="tx1"/>
                </a:solidFill>
              </a:rPr>
              <a:t> Q1/Q2; </a:t>
            </a:r>
            <a:r>
              <a:rPr lang="cs-CZ" dirty="0" err="1" smtClean="0">
                <a:solidFill>
                  <a:schemeClr val="tx1"/>
                </a:solidFill>
              </a:rPr>
              <a:t>Jsc</a:t>
            </a:r>
            <a:r>
              <a:rPr lang="cs-CZ" dirty="0" smtClean="0">
                <a:solidFill>
                  <a:schemeClr val="tx1"/>
                </a:solidFill>
              </a:rPr>
              <a:t> Q1/Q2). Nemusí se jednat o samostatnou publikaci, lze využívat výhod týmové spolupráce.</a:t>
            </a:r>
            <a:endParaRPr lang="cs-CZ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6653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Využívejme efektivně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>
                <a:solidFill>
                  <a:schemeClr val="tx1"/>
                </a:solidFill>
              </a:rPr>
              <a:t>FHS každoročně vrací statisíce Kč v rámci projektů IGA, je třeba tyto finance v maximální možné míře využít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Na webu je k dispozici řada datových souborů z národních a mezinárodních šetření, které lze dále vytěžit, zaměřme se na jejich potenciál:</a:t>
            </a:r>
          </a:p>
          <a:p>
            <a:pPr lvl="1"/>
            <a:r>
              <a:rPr lang="cs-CZ" dirty="0">
                <a:solidFill>
                  <a:schemeClr val="tx1"/>
                </a:solidFill>
              </a:rPr>
              <a:t>Český </a:t>
            </a:r>
            <a:r>
              <a:rPr lang="cs-CZ" dirty="0" err="1">
                <a:solidFill>
                  <a:schemeClr val="tx1"/>
                </a:solidFill>
              </a:rPr>
              <a:t>sociálněvědní</a:t>
            </a:r>
            <a:r>
              <a:rPr lang="cs-CZ" dirty="0">
                <a:solidFill>
                  <a:schemeClr val="tx1"/>
                </a:solidFill>
              </a:rPr>
              <a:t> datový </a:t>
            </a:r>
            <a:r>
              <a:rPr lang="cs-CZ" dirty="0" smtClean="0">
                <a:solidFill>
                  <a:schemeClr val="tx1"/>
                </a:solidFill>
              </a:rPr>
              <a:t>archiv </a:t>
            </a:r>
            <a:r>
              <a:rPr lang="cs-CZ" dirty="0" smtClean="0">
                <a:solidFill>
                  <a:srgbClr val="FF0000"/>
                </a:solidFill>
              </a:rPr>
              <a:t>(</a:t>
            </a:r>
            <a:r>
              <a:rPr lang="cs-CZ" dirty="0" err="1" smtClean="0">
                <a:solidFill>
                  <a:srgbClr val="FF0000"/>
                </a:solidFill>
              </a:rPr>
              <a:t>webinář</a:t>
            </a:r>
            <a:r>
              <a:rPr lang="cs-CZ" dirty="0" smtClean="0">
                <a:solidFill>
                  <a:srgbClr val="FF0000"/>
                </a:solidFill>
              </a:rPr>
              <a:t> 15. 9. 2022)</a:t>
            </a: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Český statistický úřad / </a:t>
            </a:r>
            <a:r>
              <a:rPr lang="cs-CZ" dirty="0" err="1" smtClean="0">
                <a:solidFill>
                  <a:schemeClr val="tx1"/>
                </a:solidFill>
              </a:rPr>
              <a:t>Eurostat</a:t>
            </a:r>
            <a:endParaRPr lang="cs-CZ" dirty="0" smtClean="0">
              <a:solidFill>
                <a:schemeClr val="tx1"/>
              </a:solidFill>
            </a:endParaRPr>
          </a:p>
          <a:p>
            <a:pPr lvl="1"/>
            <a:r>
              <a:rPr lang="cs-CZ" dirty="0" smtClean="0">
                <a:solidFill>
                  <a:schemeClr val="tx1"/>
                </a:solidFill>
              </a:rPr>
              <a:t>Česká školní inspekce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Spolupracujme, zvyšujícím se nárokům se lépe čelí týmově.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4842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prezentace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O</a:t>
            </a:r>
            <a:r>
              <a:rPr lang="cs-CZ" dirty="0" smtClean="0">
                <a:solidFill>
                  <a:schemeClr val="tx1"/>
                </a:solidFill>
              </a:rPr>
              <a:t>hlédnutí </a:t>
            </a:r>
            <a:r>
              <a:rPr lang="cs-CZ" dirty="0">
                <a:solidFill>
                  <a:schemeClr val="tx1"/>
                </a:solidFill>
              </a:rPr>
              <a:t>za  AR </a:t>
            </a:r>
            <a:r>
              <a:rPr lang="cs-CZ" dirty="0" smtClean="0">
                <a:solidFill>
                  <a:schemeClr val="tx1"/>
                </a:solidFill>
              </a:rPr>
              <a:t>2021/22</a:t>
            </a:r>
            <a:endParaRPr lang="cs-CZ" dirty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Vybrané </a:t>
            </a:r>
            <a:r>
              <a:rPr lang="cs-CZ" dirty="0" err="1">
                <a:solidFill>
                  <a:schemeClr val="tx1"/>
                </a:solidFill>
              </a:rPr>
              <a:t>sumativní</a:t>
            </a:r>
            <a:r>
              <a:rPr lang="cs-CZ" dirty="0">
                <a:solidFill>
                  <a:schemeClr val="tx1"/>
                </a:solidFill>
              </a:rPr>
              <a:t> ukazatele z oblasti výstupů </a:t>
            </a:r>
            <a:r>
              <a:rPr lang="cs-CZ" dirty="0" smtClean="0">
                <a:solidFill>
                  <a:schemeClr val="tx1"/>
                </a:solidFill>
              </a:rPr>
              <a:t>TČ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Výzvy do budoucna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58223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 txBox="1">
            <a:spLocks/>
          </p:cNvSpPr>
          <p:nvPr/>
        </p:nvSpPr>
        <p:spPr>
          <a:xfrm>
            <a:off x="2231017" y="2281646"/>
            <a:ext cx="7610573" cy="18284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93411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cs-CZ" sz="4000" b="1" dirty="0">
                <a:solidFill>
                  <a:schemeClr val="bg1"/>
                </a:solidFill>
              </a:rPr>
              <a:t>Děkuji </a:t>
            </a:r>
            <a:r>
              <a:rPr lang="cs-CZ" sz="4000" b="1" dirty="0" smtClean="0">
                <a:solidFill>
                  <a:schemeClr val="bg1"/>
                </a:solidFill>
              </a:rPr>
              <a:t>všem kolegyním a kolegům </a:t>
            </a:r>
          </a:p>
          <a:p>
            <a:pPr algn="ctr"/>
            <a:r>
              <a:rPr lang="cs-CZ" sz="4000" b="1" dirty="0" smtClean="0">
                <a:solidFill>
                  <a:schemeClr val="bg1"/>
                </a:solidFill>
              </a:rPr>
              <a:t>za spolupráci </a:t>
            </a:r>
          </a:p>
          <a:p>
            <a:pPr algn="ctr"/>
            <a:r>
              <a:rPr lang="cs-CZ" sz="4000" b="1" dirty="0" smtClean="0">
                <a:solidFill>
                  <a:schemeClr val="bg1"/>
                </a:solidFill>
              </a:rPr>
              <a:t>a přeji mnoho úspěchů </a:t>
            </a:r>
          </a:p>
          <a:p>
            <a:pPr algn="ctr"/>
            <a:r>
              <a:rPr lang="cs-CZ" sz="4000" b="1" dirty="0" smtClean="0">
                <a:solidFill>
                  <a:schemeClr val="bg1"/>
                </a:solidFill>
              </a:rPr>
              <a:t>v </a:t>
            </a:r>
            <a:r>
              <a:rPr lang="cs-CZ" sz="4000" b="1" smtClean="0">
                <a:solidFill>
                  <a:schemeClr val="bg1"/>
                </a:solidFill>
              </a:rPr>
              <a:t>AR 2022/23!</a:t>
            </a:r>
            <a:endParaRPr lang="cs-CZ" sz="4000" b="1" dirty="0" smtClean="0">
              <a:solidFill>
                <a:schemeClr val="bg1"/>
              </a:solidFill>
            </a:endParaRPr>
          </a:p>
          <a:p>
            <a:pPr algn="ctr"/>
            <a:r>
              <a:rPr lang="cs-CZ" sz="7200" b="1" dirty="0" smtClean="0">
                <a:solidFill>
                  <a:schemeClr val="bg1"/>
                </a:solidFill>
                <a:sym typeface="Wingdings" panose="05000000000000000000" pitchFamily="2" charset="2"/>
              </a:rPr>
              <a:t></a:t>
            </a:r>
            <a:endParaRPr lang="cs-CZ" sz="7200" b="1" dirty="0">
              <a:solidFill>
                <a:schemeClr val="bg1"/>
              </a:solidFill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3820415" y="5579919"/>
            <a:ext cx="4431776" cy="84081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934114"/>
                </a:solidFill>
                <a:latin typeface="UTB Berlin" panose="00000800000000000000" pitchFamily="50" charset="-18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4000" dirty="0" smtClean="0">
                <a:solidFill>
                  <a:schemeClr val="bg1"/>
                </a:solidFill>
                <a:latin typeface="+mn-lt"/>
              </a:rPr>
              <a:t>Ilona Kočvarová</a:t>
            </a:r>
            <a:endParaRPr lang="cs-CZ" sz="40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97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</a:t>
            </a:r>
            <a:r>
              <a:rPr lang="cs-CZ" dirty="0" smtClean="0"/>
              <a:t>hlédnutí za AR 2021/22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Vybrané aktivity a inovace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40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cs-CZ" dirty="0" smtClean="0"/>
              <a:t>ktivity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olidFill>
                  <a:schemeClr val="tx1"/>
                </a:solidFill>
              </a:rPr>
              <a:t>p</a:t>
            </a:r>
            <a:r>
              <a:rPr lang="cs-CZ" dirty="0" smtClean="0">
                <a:solidFill>
                  <a:schemeClr val="tx1"/>
                </a:solidFill>
              </a:rPr>
              <a:t>rojektová činnost na mezinárodní, národní, univerzitní i fakultní úrovni v oblasti základního i aplikovaného výzkumu</a:t>
            </a:r>
          </a:p>
          <a:p>
            <a:r>
              <a:rPr lang="cs-CZ" dirty="0">
                <a:solidFill>
                  <a:schemeClr val="tx1"/>
                </a:solidFill>
              </a:rPr>
              <a:t>o</a:t>
            </a:r>
            <a:r>
              <a:rPr lang="cs-CZ" dirty="0" smtClean="0">
                <a:solidFill>
                  <a:schemeClr val="tx1"/>
                </a:solidFill>
              </a:rPr>
              <a:t>perační programy, strategické projekty</a:t>
            </a:r>
          </a:p>
          <a:p>
            <a:r>
              <a:rPr lang="cs-CZ" dirty="0" smtClean="0">
                <a:solidFill>
                  <a:schemeClr val="tx1"/>
                </a:solidFill>
              </a:rPr>
              <a:t>ediční činnost v rámci 3 odborných edic</a:t>
            </a:r>
          </a:p>
          <a:p>
            <a:r>
              <a:rPr lang="cs-CZ" dirty="0">
                <a:solidFill>
                  <a:schemeClr val="tx1"/>
                </a:solidFill>
              </a:rPr>
              <a:t>z</a:t>
            </a:r>
            <a:r>
              <a:rPr lang="cs-CZ" dirty="0" smtClean="0">
                <a:solidFill>
                  <a:schemeClr val="tx1"/>
                </a:solidFill>
              </a:rPr>
              <a:t>apojení studentů do VaV: SVOČ, SVS, IGA</a:t>
            </a:r>
          </a:p>
          <a:p>
            <a:r>
              <a:rPr lang="cs-CZ" dirty="0">
                <a:solidFill>
                  <a:schemeClr val="tx1"/>
                </a:solidFill>
              </a:rPr>
              <a:t>první snahy o smluvní </a:t>
            </a:r>
            <a:r>
              <a:rPr lang="cs-CZ" dirty="0" smtClean="0">
                <a:solidFill>
                  <a:schemeClr val="tx1"/>
                </a:solidFill>
              </a:rPr>
              <a:t>výzkum</a:t>
            </a:r>
          </a:p>
          <a:p>
            <a:r>
              <a:rPr lang="cs-CZ" dirty="0">
                <a:solidFill>
                  <a:schemeClr val="tx1"/>
                </a:solidFill>
              </a:rPr>
              <a:t>a</a:t>
            </a:r>
            <a:r>
              <a:rPr lang="cs-CZ" dirty="0" smtClean="0">
                <a:solidFill>
                  <a:schemeClr val="tx1"/>
                </a:solidFill>
              </a:rPr>
              <a:t> mnohé další</a:t>
            </a:r>
            <a:endParaRPr lang="cs-CZ" dirty="0">
              <a:solidFill>
                <a:schemeClr val="tx1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8665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</a:t>
            </a:r>
            <a:r>
              <a:rPr lang="cs-CZ" dirty="0" smtClean="0"/>
              <a:t>novace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p</a:t>
            </a:r>
            <a:r>
              <a:rPr lang="cs-CZ" dirty="0" smtClean="0">
                <a:solidFill>
                  <a:schemeClr val="tx1"/>
                </a:solidFill>
              </a:rPr>
              <a:t>ravidla posuzování </a:t>
            </a:r>
            <a:r>
              <a:rPr lang="cs-CZ" dirty="0">
                <a:solidFill>
                  <a:schemeClr val="tx1"/>
                </a:solidFill>
              </a:rPr>
              <a:t>etiky </a:t>
            </a:r>
            <a:r>
              <a:rPr lang="cs-CZ" dirty="0" smtClean="0">
                <a:solidFill>
                  <a:schemeClr val="tx1"/>
                </a:solidFill>
              </a:rPr>
              <a:t>výzkumu, který </a:t>
            </a:r>
            <a:r>
              <a:rPr lang="cs-CZ" dirty="0">
                <a:solidFill>
                  <a:schemeClr val="tx1"/>
                </a:solidFill>
              </a:rPr>
              <a:t>se </a:t>
            </a:r>
            <a:r>
              <a:rPr lang="cs-CZ" dirty="0" smtClean="0">
                <a:solidFill>
                  <a:schemeClr val="tx1"/>
                </a:solidFill>
              </a:rPr>
              <a:t>dotýká </a:t>
            </a:r>
            <a:r>
              <a:rPr lang="cs-CZ" dirty="0">
                <a:solidFill>
                  <a:schemeClr val="tx1"/>
                </a:solidFill>
              </a:rPr>
              <a:t>člověka jako lidského subjektu zpracování osobních </a:t>
            </a:r>
            <a:r>
              <a:rPr lang="cs-CZ" dirty="0" smtClean="0">
                <a:solidFill>
                  <a:schemeClr val="tx1"/>
                </a:solidFill>
              </a:rPr>
              <a:t>dat</a:t>
            </a:r>
          </a:p>
          <a:p>
            <a:r>
              <a:rPr lang="cs-CZ" dirty="0">
                <a:solidFill>
                  <a:schemeClr val="tx1"/>
                </a:solidFill>
              </a:rPr>
              <a:t>r</a:t>
            </a:r>
            <a:r>
              <a:rPr lang="cs-CZ" dirty="0" smtClean="0">
                <a:solidFill>
                  <a:schemeClr val="tx1"/>
                </a:solidFill>
              </a:rPr>
              <a:t>ealizace projektů IGA v novém režimu</a:t>
            </a:r>
          </a:p>
          <a:p>
            <a:r>
              <a:rPr lang="cs-CZ" dirty="0">
                <a:solidFill>
                  <a:schemeClr val="tx1"/>
                </a:solidFill>
              </a:rPr>
              <a:t>a</a:t>
            </a:r>
            <a:r>
              <a:rPr lang="cs-CZ" dirty="0" smtClean="0">
                <a:solidFill>
                  <a:schemeClr val="tx1"/>
                </a:solidFill>
              </a:rPr>
              <a:t>plikace přísnějších rektorátních kritérií při hodnocení výstupů TČ</a:t>
            </a:r>
          </a:p>
          <a:p>
            <a:r>
              <a:rPr lang="cs-CZ" dirty="0">
                <a:solidFill>
                  <a:schemeClr val="tx1"/>
                </a:solidFill>
              </a:rPr>
              <a:t>p</a:t>
            </a:r>
            <a:r>
              <a:rPr lang="cs-CZ" dirty="0" smtClean="0">
                <a:solidFill>
                  <a:schemeClr val="tx1"/>
                </a:solidFill>
              </a:rPr>
              <a:t>ersonální složení FHK IGA a VRE Pedagogika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82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Vybrané </a:t>
            </a:r>
            <a:r>
              <a:rPr lang="cs-CZ" dirty="0" err="1"/>
              <a:t>sumativní</a:t>
            </a:r>
            <a:r>
              <a:rPr lang="cs-CZ" dirty="0"/>
              <a:t> ukazatele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 </a:t>
            </a:r>
            <a:r>
              <a:rPr lang="cs-CZ" dirty="0"/>
              <a:t>oblasti výstupů TČ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</a:t>
            </a:r>
            <a:r>
              <a:rPr lang="cs-CZ" dirty="0" smtClean="0"/>
              <a:t>četně hodnocení dle M17+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9298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Struktura výstupů J, B, C, D na VŠ v ČR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505134"/>
              </p:ext>
            </p:extLst>
          </p:nvPr>
        </p:nvGraphicFramePr>
        <p:xfrm>
          <a:off x="838200" y="2705100"/>
          <a:ext cx="10515600" cy="3471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48995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výstupů J, B, C, D </a:t>
            </a:r>
            <a:r>
              <a:rPr lang="cs-CZ" dirty="0" smtClean="0"/>
              <a:t>na FHS UTB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019079"/>
              </p:ext>
            </p:extLst>
          </p:nvPr>
        </p:nvGraphicFramePr>
        <p:xfrm>
          <a:off x="838200" y="2705100"/>
          <a:ext cx="10515600" cy="3471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54401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PB v oblasti </a:t>
            </a:r>
            <a:r>
              <a:rPr lang="cs-CZ" dirty="0" err="1" smtClean="0"/>
              <a:t>Jimp</a:t>
            </a:r>
            <a:r>
              <a:rPr lang="cs-CZ" dirty="0" smtClean="0"/>
              <a:t>/</a:t>
            </a:r>
            <a:r>
              <a:rPr lang="cs-CZ" dirty="0" err="1" smtClean="0"/>
              <a:t>Jsc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026546"/>
              </p:ext>
            </p:extLst>
          </p:nvPr>
        </p:nvGraphicFramePr>
        <p:xfrm>
          <a:off x="838200" y="2705100"/>
          <a:ext cx="10515600" cy="3471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2827712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1043</TotalTime>
  <Words>798</Words>
  <Application>Microsoft Office PowerPoint</Application>
  <PresentationFormat>Širokoúhlá obrazovka</PresentationFormat>
  <Paragraphs>112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4" baseType="lpstr">
      <vt:lpstr>Arial</vt:lpstr>
      <vt:lpstr>Calibri</vt:lpstr>
      <vt:lpstr>Wingdings</vt:lpstr>
      <vt:lpstr>Motiv Office</vt:lpstr>
      <vt:lpstr>Tvůrčí činnost</vt:lpstr>
      <vt:lpstr>Obsah prezentace</vt:lpstr>
      <vt:lpstr>Ohlédnutí za AR 2021/22</vt:lpstr>
      <vt:lpstr>Aktivity</vt:lpstr>
      <vt:lpstr>Inovace</vt:lpstr>
      <vt:lpstr>Vybrané sumativní ukazatele  z oblasti výstupů TČ</vt:lpstr>
      <vt:lpstr>Struktura výstupů J, B, C, D na VŠ v ČR</vt:lpstr>
      <vt:lpstr>Struktura výstupů J, B, C, D na FHS UTB</vt:lpstr>
      <vt:lpstr>Vývoj PB v oblasti Jimp/Jsc</vt:lpstr>
      <vt:lpstr>Aktuální hodnocení FHS UTB dle M17+</vt:lpstr>
      <vt:lpstr>MODUL 1 (2020)  5.3 Education: převod na známky dle M17+</vt:lpstr>
      <vt:lpstr>MODUL 2 (Scopus, 2016-19) 5.3 Education: srovnání UTB s ČR a světem</vt:lpstr>
      <vt:lpstr>MODUL 2 (Scopus, 2016-19) 5.3 Education: vývoj na UTB</vt:lpstr>
      <vt:lpstr>MODUL 2 (Scopus, 2016-19) 5.3 Education: srovnání vybraných univerzit Pozn.: graf ukazuje mediány udávající střední hodnotu AIS časopisů</vt:lpstr>
      <vt:lpstr>MODUL 3</vt:lpstr>
      <vt:lpstr>Shrnutí výsledků dle M17+</vt:lpstr>
      <vt:lpstr>Výzvy do budoucna</vt:lpstr>
      <vt:lpstr>Základní doporučení</vt:lpstr>
      <vt:lpstr>Využívejme efektivně zdroje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Jan Kolek</dc:creator>
  <cp:lastModifiedBy>Ilona Kočvarová</cp:lastModifiedBy>
  <cp:revision>196</cp:revision>
  <dcterms:created xsi:type="dcterms:W3CDTF">2020-09-09T06:20:52Z</dcterms:created>
  <dcterms:modified xsi:type="dcterms:W3CDTF">2022-09-08T18:05:56Z</dcterms:modified>
</cp:coreProperties>
</file>