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7" r:id="rId3"/>
  </p:sldMasterIdLst>
  <p:sldIdLst>
    <p:sldId id="256" r:id="rId4"/>
    <p:sldId id="258" r:id="rId5"/>
    <p:sldId id="263" r:id="rId6"/>
    <p:sldId id="260" r:id="rId7"/>
    <p:sldId id="267" r:id="rId8"/>
    <p:sldId id="271" r:id="rId9"/>
    <p:sldId id="274" r:id="rId10"/>
    <p:sldId id="264" r:id="rId11"/>
    <p:sldId id="270" r:id="rId12"/>
    <p:sldId id="275" r:id="rId13"/>
    <p:sldId id="262" r:id="rId14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ANAL&#221;ZY\kvalita%20v&#253;uky%20UTB%20LS%2022_23\Hodnocen&#237;%20v&#253;uky%20UTB%20LS%2022_23\podkladov&#233;%20&#250;daje%20k%20hodnocen&#237;%20kvality%20v&#253;uky%20UTB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účast!$A$3</c:f>
              <c:strCache>
                <c:ptCount val="1"/>
                <c:pt idx="0">
                  <c:v>FAI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účast!$B$2:$L$2</c:f>
              <c:strCache>
                <c:ptCount val="11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</c:strCache>
            </c:strRef>
          </c:cat>
          <c:val>
            <c:numRef>
              <c:f>účast!$B$3:$L$3</c:f>
              <c:numCache>
                <c:formatCode>General</c:formatCode>
                <c:ptCount val="11"/>
                <c:pt idx="0">
                  <c:v>28</c:v>
                </c:pt>
                <c:pt idx="1">
                  <c:v>31</c:v>
                </c:pt>
                <c:pt idx="2">
                  <c:v>40</c:v>
                </c:pt>
                <c:pt idx="3">
                  <c:v>33</c:v>
                </c:pt>
                <c:pt idx="4">
                  <c:v>44</c:v>
                </c:pt>
                <c:pt idx="5">
                  <c:v>45</c:v>
                </c:pt>
                <c:pt idx="6">
                  <c:v>56</c:v>
                </c:pt>
                <c:pt idx="7">
                  <c:v>47</c:v>
                </c:pt>
                <c:pt idx="8">
                  <c:v>52</c:v>
                </c:pt>
                <c:pt idx="9">
                  <c:v>48</c:v>
                </c:pt>
                <c:pt idx="10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EF-42BD-8B70-38CD66ED6C6B}"/>
            </c:ext>
          </c:extLst>
        </c:ser>
        <c:ser>
          <c:idx val="1"/>
          <c:order val="1"/>
          <c:tx>
            <c:strRef>
              <c:f>účast!$A$4</c:f>
              <c:strCache>
                <c:ptCount val="1"/>
                <c:pt idx="0">
                  <c:v>FAME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účast!$B$2:$L$2</c:f>
              <c:strCache>
                <c:ptCount val="11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</c:strCache>
            </c:strRef>
          </c:cat>
          <c:val>
            <c:numRef>
              <c:f>účast!$B$4:$L$4</c:f>
              <c:numCache>
                <c:formatCode>General</c:formatCode>
                <c:ptCount val="11"/>
                <c:pt idx="0">
                  <c:v>27</c:v>
                </c:pt>
                <c:pt idx="1">
                  <c:v>24</c:v>
                </c:pt>
                <c:pt idx="2">
                  <c:v>29</c:v>
                </c:pt>
                <c:pt idx="3">
                  <c:v>17</c:v>
                </c:pt>
                <c:pt idx="4">
                  <c:v>24</c:v>
                </c:pt>
                <c:pt idx="5">
                  <c:v>33</c:v>
                </c:pt>
                <c:pt idx="6">
                  <c:v>55</c:v>
                </c:pt>
                <c:pt idx="7">
                  <c:v>42</c:v>
                </c:pt>
                <c:pt idx="8">
                  <c:v>46</c:v>
                </c:pt>
                <c:pt idx="9">
                  <c:v>30</c:v>
                </c:pt>
                <c:pt idx="10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EF-42BD-8B70-38CD66ED6C6B}"/>
            </c:ext>
          </c:extLst>
        </c:ser>
        <c:ser>
          <c:idx val="2"/>
          <c:order val="2"/>
          <c:tx>
            <c:strRef>
              <c:f>účast!$A$5</c:f>
              <c:strCache>
                <c:ptCount val="1"/>
                <c:pt idx="0">
                  <c:v>FHS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účast!$B$2:$L$2</c:f>
              <c:strCache>
                <c:ptCount val="11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</c:strCache>
            </c:strRef>
          </c:cat>
          <c:val>
            <c:numRef>
              <c:f>účast!$B$5:$L$5</c:f>
              <c:numCache>
                <c:formatCode>General</c:formatCode>
                <c:ptCount val="11"/>
                <c:pt idx="0">
                  <c:v>26</c:v>
                </c:pt>
                <c:pt idx="1">
                  <c:v>27</c:v>
                </c:pt>
                <c:pt idx="2">
                  <c:v>29</c:v>
                </c:pt>
                <c:pt idx="3">
                  <c:v>15</c:v>
                </c:pt>
                <c:pt idx="4">
                  <c:v>31</c:v>
                </c:pt>
                <c:pt idx="5">
                  <c:v>24</c:v>
                </c:pt>
                <c:pt idx="6">
                  <c:v>38</c:v>
                </c:pt>
                <c:pt idx="7">
                  <c:v>34</c:v>
                </c:pt>
                <c:pt idx="8">
                  <c:v>37</c:v>
                </c:pt>
                <c:pt idx="9">
                  <c:v>32</c:v>
                </c:pt>
                <c:pt idx="1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EF-42BD-8B70-38CD66ED6C6B}"/>
            </c:ext>
          </c:extLst>
        </c:ser>
        <c:ser>
          <c:idx val="3"/>
          <c:order val="3"/>
          <c:tx>
            <c:strRef>
              <c:f>účast!$A$6</c:f>
              <c:strCache>
                <c:ptCount val="1"/>
                <c:pt idx="0">
                  <c:v>FLKŘ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účast!$B$2:$L$2</c:f>
              <c:strCache>
                <c:ptCount val="11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</c:strCache>
            </c:strRef>
          </c:cat>
          <c:val>
            <c:numRef>
              <c:f>účast!$B$6:$L$6</c:f>
              <c:numCache>
                <c:formatCode>General</c:formatCode>
                <c:ptCount val="11"/>
                <c:pt idx="0">
                  <c:v>25</c:v>
                </c:pt>
                <c:pt idx="1">
                  <c:v>28</c:v>
                </c:pt>
                <c:pt idx="2">
                  <c:v>21</c:v>
                </c:pt>
                <c:pt idx="3">
                  <c:v>29</c:v>
                </c:pt>
                <c:pt idx="4">
                  <c:v>30</c:v>
                </c:pt>
                <c:pt idx="5">
                  <c:v>30</c:v>
                </c:pt>
                <c:pt idx="6">
                  <c:v>33</c:v>
                </c:pt>
                <c:pt idx="7">
                  <c:v>29</c:v>
                </c:pt>
                <c:pt idx="8">
                  <c:v>41</c:v>
                </c:pt>
                <c:pt idx="9">
                  <c:v>31</c:v>
                </c:pt>
                <c:pt idx="10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EF-42BD-8B70-38CD66ED6C6B}"/>
            </c:ext>
          </c:extLst>
        </c:ser>
        <c:ser>
          <c:idx val="4"/>
          <c:order val="4"/>
          <c:tx>
            <c:strRef>
              <c:f>účast!$A$7</c:f>
              <c:strCache>
                <c:ptCount val="1"/>
                <c:pt idx="0">
                  <c:v>FMK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účast!$B$2:$L$2</c:f>
              <c:strCache>
                <c:ptCount val="11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</c:strCache>
            </c:strRef>
          </c:cat>
          <c:val>
            <c:numRef>
              <c:f>účast!$B$7:$L$7</c:f>
              <c:numCache>
                <c:formatCode>General</c:formatCode>
                <c:ptCount val="11"/>
                <c:pt idx="0">
                  <c:v>30</c:v>
                </c:pt>
                <c:pt idx="1">
                  <c:v>38</c:v>
                </c:pt>
                <c:pt idx="2">
                  <c:v>39</c:v>
                </c:pt>
                <c:pt idx="3">
                  <c:v>37</c:v>
                </c:pt>
                <c:pt idx="4">
                  <c:v>63</c:v>
                </c:pt>
                <c:pt idx="5">
                  <c:v>40</c:v>
                </c:pt>
                <c:pt idx="6">
                  <c:v>48</c:v>
                </c:pt>
                <c:pt idx="7">
                  <c:v>38</c:v>
                </c:pt>
                <c:pt idx="8">
                  <c:v>51</c:v>
                </c:pt>
                <c:pt idx="9">
                  <c:v>38</c:v>
                </c:pt>
                <c:pt idx="10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7EF-42BD-8B70-38CD66ED6C6B}"/>
            </c:ext>
          </c:extLst>
        </c:ser>
        <c:ser>
          <c:idx val="5"/>
          <c:order val="5"/>
          <c:tx>
            <c:strRef>
              <c:f>účast!$A$8</c:f>
              <c:strCache>
                <c:ptCount val="1"/>
                <c:pt idx="0">
                  <c:v>FT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účast!$B$2:$L$2</c:f>
              <c:strCache>
                <c:ptCount val="11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</c:strCache>
            </c:strRef>
          </c:cat>
          <c:val>
            <c:numRef>
              <c:f>účast!$B$8:$L$8</c:f>
              <c:numCache>
                <c:formatCode>General</c:formatCode>
                <c:ptCount val="11"/>
                <c:pt idx="0">
                  <c:v>23</c:v>
                </c:pt>
                <c:pt idx="1">
                  <c:v>32</c:v>
                </c:pt>
                <c:pt idx="2">
                  <c:v>36</c:v>
                </c:pt>
                <c:pt idx="3">
                  <c:v>28</c:v>
                </c:pt>
                <c:pt idx="4">
                  <c:v>28</c:v>
                </c:pt>
                <c:pt idx="5">
                  <c:v>26</c:v>
                </c:pt>
                <c:pt idx="6">
                  <c:v>35</c:v>
                </c:pt>
                <c:pt idx="7">
                  <c:v>36</c:v>
                </c:pt>
                <c:pt idx="8">
                  <c:v>31</c:v>
                </c:pt>
                <c:pt idx="9">
                  <c:v>32</c:v>
                </c:pt>
                <c:pt idx="1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7EF-42BD-8B70-38CD66ED6C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9284927"/>
        <c:axId val="1779286175"/>
      </c:barChart>
      <c:lineChart>
        <c:grouping val="standard"/>
        <c:varyColors val="0"/>
        <c:ser>
          <c:idx val="6"/>
          <c:order val="6"/>
          <c:tx>
            <c:strRef>
              <c:f>účast!$A$9</c:f>
              <c:strCache>
                <c:ptCount val="1"/>
                <c:pt idx="0">
                  <c:v>UTB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účast!$B$2:$L$2</c:f>
              <c:strCache>
                <c:ptCount val="11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  <c:pt idx="9">
                  <c:v>LS 22/23</c:v>
                </c:pt>
                <c:pt idx="10">
                  <c:v>ZS 23/24</c:v>
                </c:pt>
              </c:strCache>
            </c:strRef>
          </c:cat>
          <c:val>
            <c:numRef>
              <c:f>účast!$B$9:$L$9</c:f>
              <c:numCache>
                <c:formatCode>0</c:formatCode>
                <c:ptCount val="11"/>
                <c:pt idx="0">
                  <c:v>26.5</c:v>
                </c:pt>
                <c:pt idx="1">
                  <c:v>30</c:v>
                </c:pt>
                <c:pt idx="2">
                  <c:v>32.333333333333336</c:v>
                </c:pt>
                <c:pt idx="3">
                  <c:v>26.5</c:v>
                </c:pt>
                <c:pt idx="4">
                  <c:v>36.666666666666664</c:v>
                </c:pt>
                <c:pt idx="5">
                  <c:v>33</c:v>
                </c:pt>
                <c:pt idx="6">
                  <c:v>44.166666666666664</c:v>
                </c:pt>
                <c:pt idx="7">
                  <c:v>37.666666666666664</c:v>
                </c:pt>
                <c:pt idx="8">
                  <c:v>43</c:v>
                </c:pt>
                <c:pt idx="9">
                  <c:v>35.166666666666664</c:v>
                </c:pt>
                <c:pt idx="10" formatCode="General">
                  <c:v>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7EF-42BD-8B70-38CD66ED6C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9284927"/>
        <c:axId val="1779286175"/>
      </c:lineChart>
      <c:catAx>
        <c:axId val="177928492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800">
                    <a:solidFill>
                      <a:schemeClr val="tx1"/>
                    </a:solidFill>
                  </a:rPr>
                  <a:t>Semestr</a:t>
                </a:r>
                <a:r>
                  <a:rPr lang="cs-CZ" sz="1800" baseline="0">
                    <a:solidFill>
                      <a:schemeClr val="tx1"/>
                    </a:solidFill>
                  </a:rPr>
                  <a:t> dle AR</a:t>
                </a:r>
                <a:endParaRPr lang="cs-CZ" sz="180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79286175"/>
        <c:crosses val="autoZero"/>
        <c:auto val="1"/>
        <c:lblAlgn val="ctr"/>
        <c:lblOffset val="100"/>
        <c:noMultiLvlLbl val="0"/>
      </c:catAx>
      <c:valAx>
        <c:axId val="17792861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800">
                    <a:solidFill>
                      <a:schemeClr val="tx1"/>
                    </a:solidFill>
                  </a:rPr>
                  <a:t>Účast</a:t>
                </a:r>
                <a:r>
                  <a:rPr lang="cs-CZ" sz="1800" baseline="0">
                    <a:solidFill>
                      <a:schemeClr val="tx1"/>
                    </a:solidFill>
                  </a:rPr>
                  <a:t> (%)</a:t>
                </a:r>
                <a:endParaRPr lang="cs-CZ" sz="180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79284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3280" cy="9848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Hodnocení kvality výuky</a:t>
            </a:r>
          </a:p>
          <a:p>
            <a:pPr>
              <a:lnSpc>
                <a:spcPct val="100000"/>
              </a:lnSpc>
            </a:pPr>
            <a:r>
              <a:rPr lang="cs-CZ" sz="3200" b="1" spc="-1" dirty="0">
                <a:solidFill>
                  <a:srgbClr val="EA7500"/>
                </a:solidFill>
                <a:latin typeface="Source Sans Pro"/>
                <a:ea typeface="DejaVu Sans"/>
              </a:rPr>
              <a:t>v</a:t>
            </a: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ZS 2023/2024</a:t>
            </a:r>
            <a:endParaRPr lang="cs-CZ" sz="32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Hodnocení kvality výuky ZS 2023/2024 </a:t>
            </a:r>
            <a:endParaRPr lang="cs-CZ" sz="1300" b="0" strike="noStrike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07092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marL="715963" indent="-715963"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6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Harmonogram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hodnocení,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prezentace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            výsledků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796995"/>
            <a:ext cx="92174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b="1" dirty="0">
                <a:cs typeface="Calibri" panose="020F0502020204030204" pitchFamily="34" charset="0"/>
              </a:rPr>
              <a:t>do 10 dnů </a:t>
            </a:r>
            <a:r>
              <a:rPr lang="cs-CZ" sz="1600" dirty="0">
                <a:cs typeface="Calibri" panose="020F0502020204030204" pitchFamily="34" charset="0"/>
              </a:rPr>
              <a:t>od ukončení rozeslání dat děkanům a proděkanům pro studium </a:t>
            </a:r>
            <a:r>
              <a:rPr lang="cs-CZ" sz="1600" i="1" dirty="0">
                <a:cs typeface="Calibri" panose="020F0502020204030204" pitchFamily="34" charset="0"/>
              </a:rPr>
              <a:t>(prorektorka)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600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b="1" dirty="0">
                <a:cs typeface="Calibri" panose="020F0502020204030204" pitchFamily="34" charset="0"/>
              </a:rPr>
              <a:t>do 30 dnů </a:t>
            </a:r>
            <a:r>
              <a:rPr lang="cs-CZ" sz="1600" dirty="0">
                <a:cs typeface="Calibri" panose="020F0502020204030204" pitchFamily="34" charset="0"/>
              </a:rPr>
              <a:t>od ukončení seznámení s výsledky na poradě proděkanů, KR a AS UTB </a:t>
            </a:r>
            <a:r>
              <a:rPr lang="cs-CZ" sz="1600" i="1" dirty="0">
                <a:cs typeface="Calibri" panose="020F0502020204030204" pitchFamily="34" charset="0"/>
              </a:rPr>
              <a:t>(prorektorka)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600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b="1" dirty="0">
                <a:cs typeface="Calibri" panose="020F0502020204030204" pitchFamily="34" charset="0"/>
              </a:rPr>
              <a:t>do 60 </a:t>
            </a:r>
            <a:r>
              <a:rPr lang="cs-CZ" sz="1600" b="1" dirty="0">
                <a:cs typeface="Calibri" panose="020F0502020204030204" pitchFamily="34" charset="0"/>
              </a:rPr>
              <a:t>dnů </a:t>
            </a:r>
            <a:r>
              <a:rPr lang="cs-CZ" sz="1600" dirty="0">
                <a:cs typeface="Calibri" panose="020F0502020204030204" pitchFamily="34" charset="0"/>
              </a:rPr>
              <a:t>od ukončení </a:t>
            </a:r>
            <a:r>
              <a:rPr lang="pl-PL" sz="1600" dirty="0">
                <a:cs typeface="Calibri" panose="020F0502020204030204" pitchFamily="34" charset="0"/>
              </a:rPr>
              <a:t>(fakulty):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1600" dirty="0">
                <a:cs typeface="Calibri" panose="020F0502020204030204" pitchFamily="34" charset="0"/>
              </a:rPr>
              <a:t>představení výsledků na AS fakulty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>
                <a:cs typeface="Calibri" panose="020F0502020204030204" pitchFamily="34" charset="0"/>
              </a:rPr>
              <a:t>vytvoření fakultní zprávy o výsledcích hodnocení (účast, hlavní výsledky, připomínky, další postup, konkrétní opatření), zveřejnění v sekci </a:t>
            </a:r>
            <a:r>
              <a:rPr lang="cs-CZ" sz="1600" b="1" dirty="0">
                <a:cs typeface="Calibri" panose="020F0502020204030204" pitchFamily="34" charset="0"/>
              </a:rPr>
              <a:t>Student/Výuka/Hodnocení výuky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>
                <a:cs typeface="Calibri" panose="020F0502020204030204" pitchFamily="34" charset="0"/>
              </a:rPr>
              <a:t>tisková zpráva na webu fakulty + informace/odkaz na zprávu o výsledcích hodnocení na sociálních sítích fakulty  </a:t>
            </a:r>
          </a:p>
          <a:p>
            <a:pPr lvl="1"/>
            <a:endParaRPr lang="cs-CZ" sz="1600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b="1" dirty="0">
                <a:cs typeface="Calibri" panose="020F0502020204030204" pitchFamily="34" charset="0"/>
              </a:rPr>
              <a:t>do 90 dnů </a:t>
            </a:r>
            <a:r>
              <a:rPr lang="cs-CZ" sz="1600" dirty="0">
                <a:cs typeface="Calibri" panose="020F0502020204030204" pitchFamily="34" charset="0"/>
              </a:rPr>
              <a:t>od ukončení </a:t>
            </a:r>
            <a:r>
              <a:rPr lang="cs-CZ" sz="1600" i="1" dirty="0">
                <a:cs typeface="Calibri" panose="020F0502020204030204" pitchFamily="34" charset="0"/>
              </a:rPr>
              <a:t>(fakulty)</a:t>
            </a:r>
            <a:r>
              <a:rPr lang="cs-CZ" sz="1600" dirty="0">
                <a:cs typeface="Calibri" panose="020F0502020204030204" pitchFamily="34" charset="0"/>
              </a:rPr>
              <a:t>: </a:t>
            </a:r>
          </a:p>
          <a:p>
            <a:pPr marL="444500" indent="96838" defTabSz="898525">
              <a:tabLst>
                <a:tab pos="628650" algn="l"/>
                <a:tab pos="985838" algn="l"/>
              </a:tabLst>
            </a:pPr>
            <a:r>
              <a:rPr lang="cs-CZ" sz="1600" dirty="0">
                <a:cs typeface="Calibri" panose="020F0502020204030204" pitchFamily="34" charset="0"/>
              </a:rPr>
              <a:t>	  setkání se studenty fakulty/ústavů/ateliérů, diskuze výsledků a opatření pro zlepšení 	 	výuky </a:t>
            </a:r>
          </a:p>
        </p:txBody>
      </p:sp>
    </p:spTree>
    <p:extLst>
      <p:ext uri="{BB962C8B-B14F-4D97-AF65-F5344CB8AC3E}">
        <p14:creationId xmlns:p14="http://schemas.microsoft.com/office/powerpoint/2010/main" val="174857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Mgr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.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, </a:t>
            </a:r>
            <a:r>
              <a:rPr lang="cs-CZ" sz="2000" b="1" strike="noStrike" spc="-1" dirty="0">
                <a:solidFill>
                  <a:srgbClr val="000000"/>
                </a:solidFill>
                <a:latin typeface="Source Sans Pro"/>
                <a:ea typeface="DejaVu Sans"/>
              </a:rPr>
              <a:t>Ph.D.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spc="-1" dirty="0" smtClean="0">
                <a:solidFill>
                  <a:srgbClr val="666666"/>
                </a:solidFill>
                <a:latin typeface="Source Sans Pro"/>
              </a:rPr>
              <a:t>Prorektorka pro pedagogickou činnost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spc="-1" dirty="0">
                <a:solidFill>
                  <a:srgbClr val="000000"/>
                </a:solidFill>
                <a:latin typeface="Source Sans Pro"/>
                <a:ea typeface="SourceSansPro-Light"/>
              </a:rPr>
              <a:t>prorektor-pedagogika@utb.cz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 dirty="0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lang="cs-CZ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303280" y="1152000"/>
            <a:ext cx="7214100" cy="397955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1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Zaměření hodnocení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2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Přehled 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celkových 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výsledků pro Bc., Mgr. a 	</a:t>
            </a:r>
            <a:r>
              <a:rPr lang="cs-CZ" sz="2400" b="1" spc="-1" dirty="0" err="1" smtClean="0">
                <a:solidFill>
                  <a:srgbClr val="000000"/>
                </a:solidFill>
                <a:latin typeface="Source Sans Pro"/>
                <a:ea typeface="Microsoft YaHei"/>
              </a:rPr>
              <a:t>nMgr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. studium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3 /</a:t>
            </a:r>
            <a:r>
              <a:rPr lang="cs-CZ" sz="2400" b="1" strike="noStrike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Přehled celkových výsledků 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v</a:t>
            </a:r>
            <a:r>
              <a:rPr lang="cs-CZ" sz="2400" b="1" strike="noStrike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 DSP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4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Vývoj účasti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5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/</a:t>
            </a:r>
            <a:r>
              <a:rPr lang="cs-CZ" sz="2400" spc="-1" dirty="0">
                <a:latin typeface="Arial"/>
              </a:rPr>
              <a:t>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Shrnutí hodnocení</a:t>
            </a:r>
            <a:endParaRPr lang="cs-CZ" sz="2400" b="0" strike="noStrike" spc="-1" dirty="0" smtClean="0">
              <a:latin typeface="Arial"/>
            </a:endParaRPr>
          </a:p>
          <a:p>
            <a:pPr marL="985838" indent="-985838"/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6 /</a:t>
            </a:r>
            <a:r>
              <a:rPr lang="cs-CZ" sz="2400" spc="-1" dirty="0"/>
              <a:t>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Harmonogram hodnocení, prezentace výsledků</a:t>
            </a:r>
            <a:endParaRPr lang="cs-CZ" sz="2400" spc="-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ZS 2023/2024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1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Zaměření hodnocení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Hodnocení vyučovaných předmětů z hlediska studentů Bc, Mgr. a </a:t>
            </a:r>
            <a:r>
              <a:rPr lang="cs-CZ" sz="1400" b="1" dirty="0" err="1" smtClean="0"/>
              <a:t>NMgr</a:t>
            </a:r>
            <a:r>
              <a:rPr lang="cs-CZ" sz="1400" b="1" dirty="0" smtClean="0"/>
              <a:t>:</a:t>
            </a:r>
            <a:endParaRPr lang="cs-CZ" sz="1400" dirty="0" smtClean="0"/>
          </a:p>
          <a:p>
            <a:r>
              <a:rPr lang="cs-CZ" sz="1400" dirty="0"/>
              <a:t>	</a:t>
            </a:r>
            <a:r>
              <a:rPr lang="cs-CZ" sz="1400" dirty="0" smtClean="0"/>
              <a:t>Jak celkově hodnotíte přednášky</a:t>
            </a:r>
            <a:r>
              <a:rPr lang="cs-CZ" sz="1400" dirty="0"/>
              <a:t>? </a:t>
            </a:r>
            <a:r>
              <a:rPr lang="cs-CZ" sz="1400" dirty="0" smtClean="0">
                <a:solidFill>
                  <a:schemeClr val="bg1">
                    <a:lumMod val="50000"/>
                  </a:schemeClr>
                </a:solidFill>
              </a:rPr>
              <a:t>(pouze 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u předmětů s </a:t>
            </a:r>
            <a:r>
              <a:rPr lang="cs-CZ" sz="1400" dirty="0" smtClean="0">
                <a:solidFill>
                  <a:schemeClr val="bg1">
                    <a:lumMod val="50000"/>
                  </a:schemeClr>
                </a:solidFill>
              </a:rPr>
              <a:t>přednáškami)</a:t>
            </a:r>
          </a:p>
          <a:p>
            <a:r>
              <a:rPr lang="cs-CZ" sz="1400" dirty="0" smtClean="0"/>
              <a:t>	Jak </a:t>
            </a:r>
            <a:r>
              <a:rPr lang="cs-CZ" sz="1400" dirty="0"/>
              <a:t>celkově hodnotíte semináře</a:t>
            </a:r>
            <a:r>
              <a:rPr lang="cs-CZ" sz="1400" dirty="0" smtClean="0"/>
              <a:t>? 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(pouze u předmětů </a:t>
            </a:r>
            <a:r>
              <a:rPr lang="cs-CZ" sz="1400" dirty="0" smtClean="0">
                <a:solidFill>
                  <a:schemeClr val="bg1">
                    <a:lumMod val="50000"/>
                  </a:schemeClr>
                </a:solidFill>
              </a:rPr>
              <a:t>se semináři)</a:t>
            </a:r>
            <a:endParaRPr lang="cs-CZ" sz="14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s-CZ" sz="1400" dirty="0" smtClean="0"/>
              <a:t>	Jak </a:t>
            </a:r>
            <a:r>
              <a:rPr lang="cs-CZ" sz="1400" dirty="0"/>
              <a:t>celkově hodnotíte cvičení</a:t>
            </a:r>
            <a:r>
              <a:rPr lang="cs-CZ" sz="1400" dirty="0" smtClean="0"/>
              <a:t>? </a:t>
            </a: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(pouze u předmětů </a:t>
            </a:r>
            <a:r>
              <a:rPr lang="cs-CZ" sz="1400" dirty="0" smtClean="0">
                <a:solidFill>
                  <a:schemeClr val="bg1">
                    <a:lumMod val="50000"/>
                  </a:schemeClr>
                </a:solidFill>
              </a:rPr>
              <a:t>se cvičeními)</a:t>
            </a:r>
          </a:p>
          <a:p>
            <a:r>
              <a:rPr lang="cs-CZ" sz="1400" dirty="0" smtClean="0"/>
              <a:t>	Jak </a:t>
            </a:r>
            <a:r>
              <a:rPr lang="cs-CZ" sz="1400" dirty="0"/>
              <a:t>celkově hodnotíte vyučujícího</a:t>
            </a:r>
            <a:r>
              <a:rPr lang="cs-CZ" sz="1400" dirty="0" smtClean="0"/>
              <a:t>?</a:t>
            </a:r>
          </a:p>
          <a:p>
            <a:r>
              <a:rPr lang="cs-CZ" sz="1400" dirty="0" smtClean="0"/>
              <a:t>	</a:t>
            </a:r>
            <a:r>
              <a:rPr lang="cs-CZ" sz="1400" b="1" dirty="0" smtClean="0">
                <a:solidFill>
                  <a:srgbClr val="C00000"/>
                </a:solidFill>
              </a:rPr>
              <a:t>Získal/a </a:t>
            </a:r>
            <a:r>
              <a:rPr lang="cs-CZ" sz="1400" b="1" dirty="0">
                <a:solidFill>
                  <a:srgbClr val="C00000"/>
                </a:solidFill>
              </a:rPr>
              <a:t>jste znalosti a dovednosti popsané v sylabu předmětu</a:t>
            </a:r>
            <a:r>
              <a:rPr lang="cs-CZ" sz="1400" b="1" dirty="0" smtClean="0">
                <a:solidFill>
                  <a:srgbClr val="C00000"/>
                </a:solidFill>
              </a:rPr>
              <a:t>? (nová otázka)</a:t>
            </a:r>
            <a:endParaRPr lang="cs-CZ" sz="1400" b="1" dirty="0">
              <a:solidFill>
                <a:srgbClr val="C00000"/>
              </a:solidFill>
            </a:endParaRPr>
          </a:p>
          <a:p>
            <a:endParaRPr lang="cs-CZ" sz="1400" b="1" dirty="0" smtClean="0"/>
          </a:p>
          <a:p>
            <a:r>
              <a:rPr lang="cs-CZ" sz="1400" b="1" dirty="0"/>
              <a:t>Hodnocení vyučovaných předmětů z hlediska </a:t>
            </a:r>
            <a:r>
              <a:rPr lang="cs-CZ" sz="1400" b="1" dirty="0" smtClean="0"/>
              <a:t>studentů DSP:</a:t>
            </a:r>
            <a:endParaRPr lang="cs-CZ" sz="1400" b="1" dirty="0"/>
          </a:p>
          <a:p>
            <a:r>
              <a:rPr lang="cs-CZ" sz="1400" dirty="0" smtClean="0"/>
              <a:t>	Jak </a:t>
            </a:r>
            <a:r>
              <a:rPr lang="cs-CZ" sz="1400" dirty="0"/>
              <a:t>celkově hodnotíte vyučujícího?</a:t>
            </a:r>
          </a:p>
          <a:p>
            <a:r>
              <a:rPr lang="cs-CZ" sz="1400" dirty="0"/>
              <a:t>	</a:t>
            </a:r>
            <a:r>
              <a:rPr lang="cs-CZ" sz="1400" dirty="0" smtClean="0"/>
              <a:t>Vyvolával/a </a:t>
            </a:r>
            <a:r>
              <a:rPr lang="cs-CZ" sz="1400" dirty="0"/>
              <a:t>u Vás vyučující zájem o studovanou problematiku?</a:t>
            </a:r>
          </a:p>
          <a:p>
            <a:r>
              <a:rPr lang="cs-CZ" sz="1400" dirty="0" smtClean="0"/>
              <a:t>	Doporučil/a</a:t>
            </a:r>
            <a:r>
              <a:rPr lang="cs-CZ" sz="1400" dirty="0"/>
              <a:t>, poskytl/a Vám vyučující vhodné studijní materiály?</a:t>
            </a:r>
          </a:p>
          <a:p>
            <a:r>
              <a:rPr lang="cs-CZ" sz="1400" dirty="0" smtClean="0"/>
              <a:t>	Obohatil </a:t>
            </a:r>
            <a:r>
              <a:rPr lang="cs-CZ" sz="1400" dirty="0"/>
              <a:t>Vás předmět o nové znalosti, dovednosti, postoje</a:t>
            </a:r>
            <a:r>
              <a:rPr lang="cs-CZ" sz="1400" dirty="0" smtClean="0"/>
              <a:t>?</a:t>
            </a:r>
          </a:p>
          <a:p>
            <a:endParaRPr lang="cs-CZ" sz="1400" dirty="0"/>
          </a:p>
          <a:p>
            <a:r>
              <a:rPr lang="cs-CZ" sz="1400" b="1" dirty="0" smtClean="0"/>
              <a:t>Rozsah hodnocení</a:t>
            </a:r>
          </a:p>
          <a:p>
            <a:r>
              <a:rPr lang="cs-CZ" sz="1400" dirty="0"/>
              <a:t>	</a:t>
            </a:r>
            <a:r>
              <a:rPr lang="cs-CZ" sz="1400" dirty="0" smtClean="0"/>
              <a:t>1 (negativní) – 5 (pozitivní)</a:t>
            </a:r>
          </a:p>
          <a:p>
            <a:r>
              <a:rPr lang="cs-CZ" sz="1400" dirty="0"/>
              <a:t>	</a:t>
            </a:r>
            <a:r>
              <a:rPr lang="cs-CZ" sz="1400" dirty="0" smtClean="0"/>
              <a:t>Celkové hodnocení stanoveno formou průměru</a:t>
            </a:r>
          </a:p>
          <a:p>
            <a:endParaRPr lang="cs-CZ" sz="1400" dirty="0"/>
          </a:p>
          <a:p>
            <a:r>
              <a:rPr lang="cs-CZ" sz="1400" b="1" dirty="0" smtClean="0"/>
              <a:t>Připomínky	</a:t>
            </a:r>
          </a:p>
          <a:p>
            <a:r>
              <a:rPr lang="cs-CZ" sz="1400" b="1" dirty="0"/>
              <a:t>	</a:t>
            </a:r>
            <a:r>
              <a:rPr lang="cs-CZ" sz="1400" dirty="0" smtClean="0"/>
              <a:t>Připomínky k výuce (anonymní a podepsané)</a:t>
            </a:r>
          </a:p>
          <a:p>
            <a:r>
              <a:rPr lang="cs-CZ" sz="1400" dirty="0"/>
              <a:t>	</a:t>
            </a:r>
            <a:r>
              <a:rPr lang="cs-CZ" sz="1400" dirty="0" smtClean="0"/>
              <a:t>Ostatní připomínky (k semestru a technické)</a:t>
            </a:r>
          </a:p>
          <a:p>
            <a:r>
              <a:rPr lang="cs-CZ" sz="1400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5855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ZS 2023/2024 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07092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 pro Bc, </a:t>
            </a:r>
            <a:r>
              <a:rPr lang="cs-CZ" sz="3600" b="1" spc="-1" dirty="0" err="1" smtClean="0">
                <a:solidFill>
                  <a:srgbClr val="EA7500"/>
                </a:solidFill>
                <a:latin typeface="Source Sans Pro"/>
                <a:ea typeface="DejaVu Sans"/>
              </a:rPr>
              <a:t>Mgr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a </a:t>
            </a:r>
            <a:r>
              <a:rPr lang="cs-CZ" sz="3600" b="1" spc="-1" dirty="0" err="1">
                <a:solidFill>
                  <a:srgbClr val="EA7500"/>
                </a:solidFill>
                <a:latin typeface="Source Sans Pro"/>
                <a:ea typeface="DejaVu Sans"/>
              </a:rPr>
              <a:t>n</a:t>
            </a:r>
            <a:r>
              <a:rPr lang="cs-CZ" sz="3600" b="1" spc="-1" dirty="0" err="1" smtClean="0">
                <a:solidFill>
                  <a:srgbClr val="EA7500"/>
                </a:solidFill>
                <a:latin typeface="Source Sans Pro"/>
                <a:ea typeface="DejaVu Sans"/>
              </a:rPr>
              <a:t>Mgr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studium (A)         </a:t>
            </a:r>
            <a:r>
              <a:rPr lang="cs-CZ" sz="2800" b="1" spc="-1" dirty="0" smtClean="0">
                <a:solidFill>
                  <a:srgbClr val="C00000"/>
                </a:solidFill>
                <a:latin typeface="Source Sans Pro"/>
                <a:ea typeface="DejaVu Sans"/>
              </a:rPr>
              <a:t>/ZS 2022/23</a:t>
            </a:r>
            <a:endParaRPr lang="cs-CZ" sz="2800" b="0" strike="noStrike" spc="-1" dirty="0">
              <a:solidFill>
                <a:srgbClr val="C00000"/>
              </a:solidFill>
              <a:latin typeface="Arial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396533"/>
              </p:ext>
            </p:extLst>
          </p:nvPr>
        </p:nvGraphicFramePr>
        <p:xfrm>
          <a:off x="566640" y="1689861"/>
          <a:ext cx="9232676" cy="3334728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900749">
                  <a:extLst>
                    <a:ext uri="{9D8B030D-6E8A-4147-A177-3AD203B41FA5}">
                      <a16:colId xmlns:a16="http://schemas.microsoft.com/office/drawing/2014/main" val="4052270183"/>
                    </a:ext>
                  </a:extLst>
                </a:gridCol>
                <a:gridCol w="1001491">
                  <a:extLst>
                    <a:ext uri="{9D8B030D-6E8A-4147-A177-3AD203B41FA5}">
                      <a16:colId xmlns:a16="http://schemas.microsoft.com/office/drawing/2014/main" val="698395191"/>
                    </a:ext>
                  </a:extLst>
                </a:gridCol>
                <a:gridCol w="1127760">
                  <a:extLst>
                    <a:ext uri="{9D8B030D-6E8A-4147-A177-3AD203B41FA5}">
                      <a16:colId xmlns:a16="http://schemas.microsoft.com/office/drawing/2014/main" val="2821995674"/>
                    </a:ext>
                  </a:extLst>
                </a:gridCol>
                <a:gridCol w="1135380">
                  <a:extLst>
                    <a:ext uri="{9D8B030D-6E8A-4147-A177-3AD203B41FA5}">
                      <a16:colId xmlns:a16="http://schemas.microsoft.com/office/drawing/2014/main" val="209859698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3449452466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113375261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860902341"/>
                    </a:ext>
                  </a:extLst>
                </a:gridCol>
                <a:gridCol w="1013460">
                  <a:extLst>
                    <a:ext uri="{9D8B030D-6E8A-4147-A177-3AD203B41FA5}">
                      <a16:colId xmlns:a16="http://schemas.microsoft.com/office/drawing/2014/main" val="509496310"/>
                    </a:ext>
                  </a:extLst>
                </a:gridCol>
                <a:gridCol w="853436">
                  <a:extLst>
                    <a:ext uri="{9D8B030D-6E8A-4147-A177-3AD203B41FA5}">
                      <a16:colId xmlns:a16="http://schemas.microsoft.com/office/drawing/2014/main" val="2268989960"/>
                    </a:ext>
                  </a:extLst>
                </a:gridCol>
              </a:tblGrid>
              <a:tr h="611784"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Fakulta</a:t>
                      </a:r>
                      <a:endParaRPr lang="cs-CZ" sz="16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Účast (%)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Počet hodnotitelů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Průměrné hodnocení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Připomínky k výuce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Ostatní připomínky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534239"/>
                  </a:ext>
                </a:extLst>
              </a:tr>
              <a:tr h="50787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anonymní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podepsané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průměr na studenta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k semestru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technické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137611042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FAI</a:t>
                      </a:r>
                      <a:endParaRPr lang="cs-CZ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/52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683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/667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/4,3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1037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/917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/147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/1,6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159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/173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/103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2360281753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FAME</a:t>
                      </a:r>
                      <a:endParaRPr lang="cs-CZ" sz="16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/46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701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/878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1051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/1127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/133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/1,4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/132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/64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1399006457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FHS</a:t>
                      </a:r>
                      <a:endParaRPr lang="cs-CZ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/37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676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/662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/4,2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1098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/742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/78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/1,2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/82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/25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1918274926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FLKŘ</a:t>
                      </a:r>
                      <a:endParaRPr lang="cs-CZ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/41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426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/480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634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/956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/114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/2,2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/77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/38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2473763979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FMK</a:t>
                      </a:r>
                      <a:endParaRPr lang="cs-CZ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/51 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558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/536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1441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/1241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/79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/2,5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/142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1791673255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FT</a:t>
                      </a:r>
                      <a:endParaRPr lang="cs-CZ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/31 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378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/427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439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/553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/84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/1,5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/75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/25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464315482"/>
                  </a:ext>
                </a:extLst>
              </a:tr>
              <a:tr h="316439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1" u="none" strike="noStrike" dirty="0">
                          <a:effectLst/>
                        </a:rPr>
                        <a:t>UTB</a:t>
                      </a:r>
                      <a:endParaRPr lang="cs-CZ" sz="16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  <a:r>
                        <a:rPr lang="cs-CZ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/43</a:t>
                      </a:r>
                      <a:endParaRPr lang="cs-CZ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3422</a:t>
                      </a:r>
                      <a:r>
                        <a:rPr lang="cs-CZ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/3650</a:t>
                      </a:r>
                      <a:endParaRPr lang="cs-CZ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5700</a:t>
                      </a:r>
                      <a:r>
                        <a:rPr lang="cs-CZ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/5536</a:t>
                      </a:r>
                      <a:endParaRPr lang="cs-CZ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571</a:t>
                      </a:r>
                      <a:r>
                        <a:rPr lang="cs-CZ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/635</a:t>
                      </a:r>
                      <a:endParaRPr lang="cs-CZ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  <a:r>
                        <a:rPr lang="cs-CZ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/1,7</a:t>
                      </a:r>
                      <a:endParaRPr lang="cs-CZ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641</a:t>
                      </a:r>
                      <a:r>
                        <a:rPr lang="cs-CZ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/681</a:t>
                      </a:r>
                      <a:endParaRPr lang="cs-CZ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266</a:t>
                      </a:r>
                      <a:r>
                        <a:rPr lang="cs-CZ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/256</a:t>
                      </a:r>
                      <a:endParaRPr lang="cs-CZ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70" marR="4070" marT="4070" marB="0" anchor="b"/>
                </a:tc>
                <a:extLst>
                  <a:ext uri="{0D108BD9-81ED-4DB2-BD59-A6C34878D82A}">
                    <a16:rowId xmlns:a16="http://schemas.microsoft.com/office/drawing/2014/main" val="32790232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ZS 2023/2024 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070920" cy="166199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pro Bc, </a:t>
            </a:r>
            <a:r>
              <a:rPr lang="cs-CZ" sz="3600" b="1" spc="-1" dirty="0" err="1">
                <a:solidFill>
                  <a:srgbClr val="EA7500"/>
                </a:solidFill>
                <a:latin typeface="Source Sans Pro"/>
              </a:rPr>
              <a:t>Mgr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 a </a:t>
            </a:r>
            <a:r>
              <a:rPr lang="cs-CZ" sz="3600" b="1" spc="-1" dirty="0" err="1">
                <a:solidFill>
                  <a:srgbClr val="EA7500"/>
                </a:solidFill>
                <a:latin typeface="Source Sans Pro"/>
              </a:rPr>
              <a:t>n</a:t>
            </a:r>
            <a:r>
              <a:rPr lang="cs-CZ" sz="3600" b="1" spc="-1" dirty="0" err="1" smtClean="0">
                <a:solidFill>
                  <a:srgbClr val="EA7500"/>
                </a:solidFill>
                <a:latin typeface="Source Sans Pro"/>
              </a:rPr>
              <a:t>Mgr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studium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(B)		</a:t>
            </a:r>
            <a:r>
              <a:rPr lang="cs-CZ" sz="2800" b="1" spc="-1" dirty="0">
                <a:solidFill>
                  <a:srgbClr val="C00000"/>
                </a:solidFill>
                <a:latin typeface="Source Sans Pro"/>
              </a:rPr>
              <a:t>/ZS 2022/23</a:t>
            </a:r>
            <a:endParaRPr lang="cs-CZ" sz="2800" spc="-1" dirty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</a:pP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488469"/>
              </p:ext>
            </p:extLst>
          </p:nvPr>
        </p:nvGraphicFramePr>
        <p:xfrm>
          <a:off x="566640" y="1611996"/>
          <a:ext cx="9209820" cy="3701841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534970">
                  <a:extLst>
                    <a:ext uri="{9D8B030D-6E8A-4147-A177-3AD203B41FA5}">
                      <a16:colId xmlns:a16="http://schemas.microsoft.com/office/drawing/2014/main" val="2967775911"/>
                    </a:ext>
                  </a:extLst>
                </a:gridCol>
                <a:gridCol w="1534970">
                  <a:extLst>
                    <a:ext uri="{9D8B030D-6E8A-4147-A177-3AD203B41FA5}">
                      <a16:colId xmlns:a16="http://schemas.microsoft.com/office/drawing/2014/main" val="719691822"/>
                    </a:ext>
                  </a:extLst>
                </a:gridCol>
                <a:gridCol w="1534970">
                  <a:extLst>
                    <a:ext uri="{9D8B030D-6E8A-4147-A177-3AD203B41FA5}">
                      <a16:colId xmlns:a16="http://schemas.microsoft.com/office/drawing/2014/main" val="299556747"/>
                    </a:ext>
                  </a:extLst>
                </a:gridCol>
                <a:gridCol w="1534970">
                  <a:extLst>
                    <a:ext uri="{9D8B030D-6E8A-4147-A177-3AD203B41FA5}">
                      <a16:colId xmlns:a16="http://schemas.microsoft.com/office/drawing/2014/main" val="3993634135"/>
                    </a:ext>
                  </a:extLst>
                </a:gridCol>
                <a:gridCol w="1534970">
                  <a:extLst>
                    <a:ext uri="{9D8B030D-6E8A-4147-A177-3AD203B41FA5}">
                      <a16:colId xmlns:a16="http://schemas.microsoft.com/office/drawing/2014/main" val="940963988"/>
                    </a:ext>
                  </a:extLst>
                </a:gridCol>
                <a:gridCol w="1534970">
                  <a:extLst>
                    <a:ext uri="{9D8B030D-6E8A-4147-A177-3AD203B41FA5}">
                      <a16:colId xmlns:a16="http://schemas.microsoft.com/office/drawing/2014/main" val="2565483240"/>
                    </a:ext>
                  </a:extLst>
                </a:gridCol>
              </a:tblGrid>
              <a:tr h="323593"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 dirty="0">
                          <a:effectLst/>
                        </a:rPr>
                        <a:t>Fakulta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cs-CZ" sz="1800" b="1" u="none" strike="noStrike" dirty="0" smtClean="0">
                          <a:effectLst/>
                        </a:rPr>
                        <a:t>Otázky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extLst>
                  <a:ext uri="{0D108BD9-81ED-4DB2-BD59-A6C34878D82A}">
                    <a16:rowId xmlns:a16="http://schemas.microsoft.com/office/drawing/2014/main" val="2739566610"/>
                  </a:ext>
                </a:extLst>
              </a:tr>
              <a:tr h="111716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400" u="none" strike="noStrike" dirty="0">
                          <a:effectLst/>
                        </a:rPr>
                        <a:t>Jak celkově hodnotíte cvičení?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400" u="none" strike="noStrike" dirty="0">
                          <a:effectLst/>
                        </a:rPr>
                        <a:t>Jak celkově hodnotíte přednášky?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400" u="none" strike="noStrike" dirty="0">
                          <a:effectLst/>
                        </a:rPr>
                        <a:t>Jak celkově hodnotíte semináře?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400" u="none" strike="noStrike" dirty="0">
                          <a:effectLst/>
                        </a:rPr>
                        <a:t>Jak celkově hodnotíte vyučujícího?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Získal/a jste znalosti a dovednosti popsané v sylabu předmětu?</a:t>
                      </a:r>
                      <a:endParaRPr lang="cs-CZ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91" marR="3191" marT="3191" marB="0" anchor="b"/>
                </a:tc>
                <a:extLst>
                  <a:ext uri="{0D108BD9-81ED-4DB2-BD59-A6C34878D82A}">
                    <a16:rowId xmlns:a16="http://schemas.microsoft.com/office/drawing/2014/main" val="2534100159"/>
                  </a:ext>
                </a:extLst>
              </a:tr>
              <a:tr h="323593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 dirty="0">
                          <a:effectLst/>
                        </a:rPr>
                        <a:t>FAI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4,2 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/4,3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673330409"/>
                  </a:ext>
                </a:extLst>
              </a:tr>
              <a:tr h="304110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 dirty="0">
                          <a:effectLst/>
                        </a:rPr>
                        <a:t>FAME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31743364"/>
                  </a:ext>
                </a:extLst>
              </a:tr>
              <a:tr h="323593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 dirty="0">
                          <a:effectLst/>
                        </a:rPr>
                        <a:t>FHS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4,2 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278826460"/>
                  </a:ext>
                </a:extLst>
              </a:tr>
              <a:tr h="315889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>
                          <a:effectLst/>
                        </a:rPr>
                        <a:t>FLKŘ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8119195"/>
                  </a:ext>
                </a:extLst>
              </a:tr>
              <a:tr h="346709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>
                          <a:effectLst/>
                        </a:rPr>
                        <a:t>FMK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4,2 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/4,1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218312004"/>
                  </a:ext>
                </a:extLst>
              </a:tr>
              <a:tr h="323593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u="none" strike="noStrike">
                          <a:effectLst/>
                        </a:rPr>
                        <a:t>FT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/4,5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289356446"/>
                  </a:ext>
                </a:extLst>
              </a:tr>
              <a:tr h="323593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800" b="1" u="none" strike="noStrike" dirty="0">
                          <a:effectLst/>
                        </a:rPr>
                        <a:t>UTB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91" marR="3191" marT="3191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  <a:r>
                        <a:rPr lang="cs-CZ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4,1 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r>
                        <a:rPr lang="cs-CZ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/4,2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  <a:r>
                        <a:rPr lang="cs-CZ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/4,4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175098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18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ZS 2023/2024 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v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DSP (A)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444127"/>
              </p:ext>
            </p:extLst>
          </p:nvPr>
        </p:nvGraphicFramePr>
        <p:xfrm>
          <a:off x="566640" y="1143482"/>
          <a:ext cx="8448348" cy="3512339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529390">
                  <a:extLst>
                    <a:ext uri="{9D8B030D-6E8A-4147-A177-3AD203B41FA5}">
                      <a16:colId xmlns:a16="http://schemas.microsoft.com/office/drawing/2014/main" val="722827072"/>
                    </a:ext>
                  </a:extLst>
                </a:gridCol>
                <a:gridCol w="1241530">
                  <a:extLst>
                    <a:ext uri="{9D8B030D-6E8A-4147-A177-3AD203B41FA5}">
                      <a16:colId xmlns:a16="http://schemas.microsoft.com/office/drawing/2014/main" val="1509566974"/>
                    </a:ext>
                  </a:extLst>
                </a:gridCol>
                <a:gridCol w="1592580">
                  <a:extLst>
                    <a:ext uri="{9D8B030D-6E8A-4147-A177-3AD203B41FA5}">
                      <a16:colId xmlns:a16="http://schemas.microsoft.com/office/drawing/2014/main" val="219113571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602844567"/>
                    </a:ext>
                  </a:extLst>
                </a:gridCol>
                <a:gridCol w="1120140">
                  <a:extLst>
                    <a:ext uri="{9D8B030D-6E8A-4147-A177-3AD203B41FA5}">
                      <a16:colId xmlns:a16="http://schemas.microsoft.com/office/drawing/2014/main" val="1068402655"/>
                    </a:ext>
                  </a:extLst>
                </a:gridCol>
                <a:gridCol w="1096922">
                  <a:extLst>
                    <a:ext uri="{9D8B030D-6E8A-4147-A177-3AD203B41FA5}">
                      <a16:colId xmlns:a16="http://schemas.microsoft.com/office/drawing/2014/main" val="2435335137"/>
                    </a:ext>
                  </a:extLst>
                </a:gridCol>
                <a:gridCol w="953386">
                  <a:extLst>
                    <a:ext uri="{9D8B030D-6E8A-4147-A177-3AD203B41FA5}">
                      <a16:colId xmlns:a16="http://schemas.microsoft.com/office/drawing/2014/main" val="613556223"/>
                    </a:ext>
                  </a:extLst>
                </a:gridCol>
              </a:tblGrid>
              <a:tr h="747624"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FAKULTA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Počet hodnotitelů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Průměrné hodnocení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 dirty="0">
                          <a:effectLst/>
                        </a:rPr>
                        <a:t>Připomínky k výuce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cs-CZ" sz="1600" u="none" strike="noStrike">
                          <a:effectLst/>
                        </a:rPr>
                        <a:t>Ostatní připomínky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606694"/>
                  </a:ext>
                </a:extLst>
              </a:tr>
              <a:tr h="79728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anonymní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podepsané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k semestru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400" u="none" strike="noStrike" dirty="0">
                          <a:effectLst/>
                        </a:rPr>
                        <a:t>technické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3441607748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>
                          <a:effectLst/>
                        </a:rPr>
                        <a:t>FAI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2269657731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>
                          <a:effectLst/>
                        </a:rPr>
                        <a:t>FAME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(24%)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239456272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>
                          <a:effectLst/>
                        </a:rPr>
                        <a:t>FHS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(40%)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2142820316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 dirty="0">
                          <a:effectLst/>
                        </a:rPr>
                        <a:t>FMK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(40%)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3501835773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800" u="none" strike="noStrike">
                          <a:effectLst/>
                        </a:rPr>
                        <a:t>FT</a:t>
                      </a:r>
                      <a:endParaRPr lang="cs-CZ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80" marR="4080" marT="4080" marB="0" anchor="b"/>
                </a:tc>
                <a:extLst>
                  <a:ext uri="{0D108BD9-81ED-4DB2-BD59-A6C34878D82A}">
                    <a16:rowId xmlns:a16="http://schemas.microsoft.com/office/drawing/2014/main" val="1466269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48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ZS 2023/2024 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 v DSP (B)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566926"/>
              </p:ext>
            </p:extLst>
          </p:nvPr>
        </p:nvGraphicFramePr>
        <p:xfrm>
          <a:off x="566640" y="1143483"/>
          <a:ext cx="9148860" cy="3739202"/>
        </p:xfrm>
        <a:graphic>
          <a:graphicData uri="http://schemas.openxmlformats.org/drawingml/2006/table">
            <a:tbl>
              <a:tblPr firstCol="1">
                <a:tableStyleId>{93296810-A885-4BE3-A3E7-6D5BEEA58F35}</a:tableStyleId>
              </a:tblPr>
              <a:tblGrid>
                <a:gridCol w="1524810">
                  <a:extLst>
                    <a:ext uri="{9D8B030D-6E8A-4147-A177-3AD203B41FA5}">
                      <a16:colId xmlns:a16="http://schemas.microsoft.com/office/drawing/2014/main" val="2506386386"/>
                    </a:ext>
                  </a:extLst>
                </a:gridCol>
                <a:gridCol w="2053830">
                  <a:extLst>
                    <a:ext uri="{9D8B030D-6E8A-4147-A177-3AD203B41FA5}">
                      <a16:colId xmlns:a16="http://schemas.microsoft.com/office/drawing/2014/main" val="66381219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728384426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3086873515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207210605"/>
                    </a:ext>
                  </a:extLst>
                </a:gridCol>
              </a:tblGrid>
              <a:tr h="383701"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cs-CZ" sz="1800" u="none" strike="noStrike" dirty="0" smtClean="0">
                          <a:effectLst/>
                          <a:latin typeface="+mn-lt"/>
                        </a:rPr>
                        <a:t>FAKULTA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effectLst/>
                          <a:latin typeface="+mn-lt"/>
                        </a:rPr>
                        <a:t>Otázky</a:t>
                      </a:r>
                      <a:endParaRPr lang="cs-CZ" sz="1800" b="1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7625279"/>
                  </a:ext>
                </a:extLst>
              </a:tr>
              <a:tr h="1436996">
                <a:tc vMerge="1">
                  <a:txBody>
                    <a:bodyPr/>
                    <a:lstStyle/>
                    <a:p>
                      <a:pPr algn="l" fontAlgn="b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  <a:latin typeface="+mn-lt"/>
                        </a:rPr>
                        <a:t>Doporučil/a, poskytl/a Vám vyučující vhodné studijní materiály?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  <a:latin typeface="+mn-lt"/>
                        </a:rPr>
                        <a:t>Jak celkově hodnotíte vyučujícího?</a:t>
                      </a:r>
                      <a:endParaRPr lang="cs-CZ" sz="1800" b="0" i="0" u="none" strike="noStrike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  <a:latin typeface="+mn-lt"/>
                        </a:rPr>
                        <a:t>Obohatil Vás předmět o nové znalosti, dovednosti, postoje?</a:t>
                      </a:r>
                      <a:endParaRPr lang="cs-CZ" sz="1800" b="0" i="0" u="none" strike="noStrike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  <a:latin typeface="+mn-lt"/>
                        </a:rPr>
                        <a:t>Vyvolával/a u Vás vyučující zájem o studovanou problematiku?</a:t>
                      </a:r>
                      <a:endParaRPr lang="cs-CZ" sz="1800" b="0" i="0" u="none" strike="noStrike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 anchor="b"/>
                </a:tc>
                <a:extLst>
                  <a:ext uri="{0D108BD9-81ED-4DB2-BD59-A6C34878D82A}">
                    <a16:rowId xmlns:a16="http://schemas.microsoft.com/office/drawing/2014/main" val="3698964859"/>
                  </a:ext>
                </a:extLst>
              </a:tr>
              <a:tr h="38370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FAI</a:t>
                      </a:r>
                      <a:endParaRPr lang="cs-CZ" sz="18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extLst>
                  <a:ext uri="{0D108BD9-81ED-4DB2-BD59-A6C34878D82A}">
                    <a16:rowId xmlns:a16="http://schemas.microsoft.com/office/drawing/2014/main" val="1631190041"/>
                  </a:ext>
                </a:extLst>
              </a:tr>
              <a:tr h="38370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 smtClean="0">
                          <a:effectLst/>
                          <a:latin typeface="+mn-lt"/>
                        </a:rPr>
                        <a:t> FAME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67432652"/>
                  </a:ext>
                </a:extLst>
              </a:tr>
              <a:tr h="38370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 smtClean="0">
                          <a:effectLst/>
                          <a:latin typeface="+mn-lt"/>
                        </a:rPr>
                        <a:t> FHS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602364124"/>
                  </a:ext>
                </a:extLst>
              </a:tr>
              <a:tr h="38370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 smtClean="0">
                          <a:effectLst/>
                          <a:latin typeface="+mn-lt"/>
                        </a:rPr>
                        <a:t> FMK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652480878"/>
                  </a:ext>
                </a:extLst>
              </a:tr>
              <a:tr h="38370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 smtClean="0">
                          <a:effectLst/>
                          <a:latin typeface="+mn-lt"/>
                        </a:rPr>
                        <a:t> FT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7" marR="5137" marT="5137" marB="0"/>
                </a:tc>
                <a:extLst>
                  <a:ext uri="{0D108BD9-81ED-4DB2-BD59-A6C34878D82A}">
                    <a16:rowId xmlns:a16="http://schemas.microsoft.com/office/drawing/2014/main" val="3148953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619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Hodnocení kvality výuky AR 2022/2023 </a:t>
            </a:r>
            <a:endParaRPr lang="cs-CZ" sz="1300" b="0" strike="noStrike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5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Vývoj účasti </a:t>
            </a: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(v rámci Bc, </a:t>
            </a:r>
            <a:r>
              <a:rPr lang="cs-CZ" sz="2400" b="1" spc="-1" dirty="0" err="1" smtClean="0">
                <a:solidFill>
                  <a:srgbClr val="EA7500"/>
                </a:solidFill>
                <a:latin typeface="Source Sans Pro"/>
                <a:ea typeface="DejaVu Sans"/>
              </a:rPr>
              <a:t>Mgr</a:t>
            </a: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a </a:t>
            </a:r>
            <a:r>
              <a:rPr lang="cs-CZ" sz="2400" b="1" spc="-1" dirty="0" err="1">
                <a:solidFill>
                  <a:srgbClr val="EA7500"/>
                </a:solidFill>
                <a:latin typeface="Source Sans Pro"/>
                <a:ea typeface="DejaVu Sans"/>
              </a:rPr>
              <a:t>n</a:t>
            </a:r>
            <a:r>
              <a:rPr lang="cs-CZ" sz="2400" b="1" spc="-1" dirty="0" err="1" smtClean="0">
                <a:solidFill>
                  <a:srgbClr val="EA7500"/>
                </a:solidFill>
                <a:latin typeface="Source Sans Pro"/>
                <a:ea typeface="DejaVu Sans"/>
              </a:rPr>
              <a:t>Mgr</a:t>
            </a: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studia)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0153804"/>
              </p:ext>
            </p:extLst>
          </p:nvPr>
        </p:nvGraphicFramePr>
        <p:xfrm>
          <a:off x="566640" y="1135863"/>
          <a:ext cx="8965980" cy="422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3009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Hodnocení kvality výuky ZS 2023/2024 </a:t>
            </a:r>
            <a:endParaRPr lang="cs-CZ" sz="1300" b="0" strike="noStrike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5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Shrnutí hodnocení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5862"/>
            <a:ext cx="921744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Bc, Mgr. a </a:t>
            </a:r>
            <a:r>
              <a:rPr lang="cs-CZ" sz="1600" b="1" dirty="0" err="1" smtClean="0"/>
              <a:t>nMgr</a:t>
            </a:r>
            <a:r>
              <a:rPr lang="cs-CZ" sz="1600" b="1" dirty="0" smtClean="0"/>
              <a:t> studium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Celková účast srovnatelná s předchozím ZS (celkem 42%, loni v ZS bylo 43%)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P</a:t>
            </a:r>
            <a:r>
              <a:rPr lang="cs-CZ" sz="1600" dirty="0" smtClean="0"/>
              <a:t>ozitivní a velmi vyrovnané výsledky napříč fakultami, průměrně kolem 4,2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Celkové výsledky jsou velmi podobné jako v předchozích letech</a:t>
            </a:r>
            <a:r>
              <a:rPr lang="cs-CZ" sz="1600" dirty="0"/>
              <a:t> </a:t>
            </a:r>
            <a:r>
              <a:rPr lang="cs-CZ" sz="1600" dirty="0" smtClean="0"/>
              <a:t>(pravidelně průměr kolem 4,2 bez </a:t>
            </a:r>
            <a:r>
              <a:rPr lang="cs-CZ" sz="1600" dirty="0"/>
              <a:t>ohledu na to, jak se ptáme a kolik otázek pokládáme</a:t>
            </a:r>
            <a:r>
              <a:rPr lang="cs-CZ" sz="16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Nárůst počtu připomínek, aktuální průměr připomínek k výuce na studenta od 1,4 (FT) do 2,8 (FMK), celkově 1,8; ale počty </a:t>
            </a:r>
            <a:r>
              <a:rPr lang="cs-CZ" sz="1600" dirty="0"/>
              <a:t>připomínek se jeví irelevantní (různá </a:t>
            </a:r>
            <a:r>
              <a:rPr lang="cs-CZ" sz="1600" dirty="0" smtClean="0"/>
              <a:t>délka </a:t>
            </a:r>
            <a:r>
              <a:rPr lang="cs-CZ" sz="1600" dirty="0"/>
              <a:t>i závažnost)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Studenti nezohledňují přednastavené tematické oblasti připomínek (k semestru, technické, </a:t>
            </a:r>
            <a:r>
              <a:rPr lang="cs-CZ" sz="1600" dirty="0" smtClean="0"/>
              <a:t>aj.), </a:t>
            </a:r>
            <a:r>
              <a:rPr lang="cs-CZ" sz="1600" dirty="0"/>
              <a:t>komentují „cokoli kdekoli“</a:t>
            </a:r>
          </a:p>
          <a:p>
            <a:endParaRPr lang="cs-CZ" sz="1600" dirty="0">
              <a:solidFill>
                <a:srgbClr val="FF0000"/>
              </a:solidFill>
            </a:endParaRPr>
          </a:p>
          <a:p>
            <a:r>
              <a:rPr lang="cs-CZ" sz="1600" b="1" dirty="0" smtClean="0"/>
              <a:t>Doktorské studium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o</a:t>
            </a:r>
            <a:r>
              <a:rPr lang="cs-CZ" sz="1600" dirty="0" smtClean="0"/>
              <a:t>pět slabá účast, dokonce nulová na FAI a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c</a:t>
            </a:r>
            <a:r>
              <a:rPr lang="cs-CZ" sz="1600" dirty="0" smtClean="0"/>
              <a:t>elkové hodnocení je velmi pozitivní, avšak výsledek je v kontextu nízké účasti diskutabilní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dirty="0"/>
          </a:p>
          <a:p>
            <a:r>
              <a:rPr lang="cs-CZ" sz="1600" b="1" dirty="0" smtClean="0"/>
              <a:t>Doporučení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Seznámit se na fakultách a dílčích pracovištích s výsledky za jednotlivé předměty a vyučující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Zaměřit se na obsah připomínek a reagovat na ně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44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</TotalTime>
  <Words>973</Words>
  <Application>Microsoft Office PowerPoint</Application>
  <PresentationFormat>Vlastní</PresentationFormat>
  <Paragraphs>277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11</vt:i4>
      </vt:variant>
    </vt:vector>
  </HeadingPairs>
  <TitlesOfParts>
    <vt:vector size="22" baseType="lpstr">
      <vt:lpstr>Microsoft YaHei</vt:lpstr>
      <vt:lpstr>Arial</vt:lpstr>
      <vt:lpstr>Calibri</vt:lpstr>
      <vt:lpstr>DejaVu Sans</vt:lpstr>
      <vt:lpstr>Source Sans Pro</vt:lpstr>
      <vt:lpstr>SourceSansPro-Light</vt:lpstr>
      <vt:lpstr>Symbol</vt:lpstr>
      <vt:lpstr>Wingdings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Petr Horák</cp:lastModifiedBy>
  <cp:revision>104</cp:revision>
  <dcterms:created xsi:type="dcterms:W3CDTF">2019-09-03T10:06:13Z</dcterms:created>
  <dcterms:modified xsi:type="dcterms:W3CDTF">2024-03-01T07:56:02Z</dcterms:modified>
  <dc:language>cs-CZ</dc:language>
</cp:coreProperties>
</file>