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95" r:id="rId2"/>
    <p:sldId id="301" r:id="rId3"/>
    <p:sldId id="327" r:id="rId4"/>
    <p:sldId id="462" r:id="rId5"/>
    <p:sldId id="463" r:id="rId6"/>
    <p:sldId id="464" r:id="rId7"/>
    <p:sldId id="465" r:id="rId8"/>
    <p:sldId id="466" r:id="rId9"/>
    <p:sldId id="494" r:id="rId10"/>
    <p:sldId id="467" r:id="rId11"/>
    <p:sldId id="468" r:id="rId12"/>
    <p:sldId id="495" r:id="rId13"/>
    <p:sldId id="469" r:id="rId14"/>
    <p:sldId id="496" r:id="rId15"/>
    <p:sldId id="498" r:id="rId16"/>
    <p:sldId id="490" r:id="rId17"/>
    <p:sldId id="491" r:id="rId18"/>
    <p:sldId id="471" r:id="rId19"/>
    <p:sldId id="477" r:id="rId20"/>
    <p:sldId id="506" r:id="rId21"/>
    <p:sldId id="507" r:id="rId22"/>
    <p:sldId id="508" r:id="rId23"/>
    <p:sldId id="509" r:id="rId24"/>
    <p:sldId id="532" r:id="rId25"/>
    <p:sldId id="510" r:id="rId26"/>
    <p:sldId id="511" r:id="rId27"/>
    <p:sldId id="512" r:id="rId28"/>
    <p:sldId id="482" r:id="rId29"/>
    <p:sldId id="536" r:id="rId30"/>
    <p:sldId id="483" r:id="rId31"/>
    <p:sldId id="484" r:id="rId32"/>
    <p:sldId id="485" r:id="rId33"/>
    <p:sldId id="486" r:id="rId34"/>
    <p:sldId id="513" r:id="rId35"/>
    <p:sldId id="487" r:id="rId36"/>
    <p:sldId id="488" r:id="rId37"/>
    <p:sldId id="501" r:id="rId38"/>
    <p:sldId id="503" r:id="rId39"/>
    <p:sldId id="538" r:id="rId40"/>
    <p:sldId id="514" r:id="rId41"/>
    <p:sldId id="516" r:id="rId42"/>
    <p:sldId id="517" r:id="rId43"/>
    <p:sldId id="518" r:id="rId44"/>
    <p:sldId id="521" r:id="rId45"/>
    <p:sldId id="522" r:id="rId46"/>
    <p:sldId id="537" r:id="rId47"/>
    <p:sldId id="540" r:id="rId48"/>
    <p:sldId id="541" r:id="rId49"/>
    <p:sldId id="473" r:id="rId50"/>
    <p:sldId id="523" r:id="rId51"/>
    <p:sldId id="524" r:id="rId52"/>
    <p:sldId id="525" r:id="rId53"/>
    <p:sldId id="526" r:id="rId54"/>
    <p:sldId id="527" r:id="rId55"/>
    <p:sldId id="528" r:id="rId56"/>
    <p:sldId id="529" r:id="rId57"/>
    <p:sldId id="530" r:id="rId58"/>
    <p:sldId id="531" r:id="rId59"/>
    <p:sldId id="461" r:id="rId60"/>
  </p:sldIdLst>
  <p:sldSz cx="9144000" cy="6858000" type="screen4x3"/>
  <p:notesSz cx="6662738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9933"/>
    <a:srgbClr val="FF1A0A"/>
    <a:srgbClr val="FF8001"/>
    <a:srgbClr val="FF6600"/>
    <a:srgbClr val="D0D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1" d="100"/>
          <a:sy n="111" d="100"/>
        </p:scale>
        <p:origin x="151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AD7B43-5065-49AF-8C45-3FF8B50236E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002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9313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6A253F-C658-4324-A541-0F265834892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620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A253F-C658-4324-A541-0F2658348928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18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0" y="0"/>
            <a:ext cx="9144000" cy="2565400"/>
          </a:xfrm>
          <a:prstGeom prst="rect">
            <a:avLst/>
          </a:prstGeom>
          <a:solidFill>
            <a:srgbClr val="FF800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D0D0C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28011" name="Rectangle 11"/>
          <p:cNvSpPr>
            <a:spLocks noChangeArrowheads="1"/>
          </p:cNvSpPr>
          <p:nvPr/>
        </p:nvSpPr>
        <p:spPr bwMode="auto">
          <a:xfrm>
            <a:off x="0" y="2565400"/>
            <a:ext cx="3276600" cy="576263"/>
          </a:xfrm>
          <a:prstGeom prst="rect">
            <a:avLst/>
          </a:prstGeom>
          <a:solidFill>
            <a:srgbClr val="D0D0C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28012" name="Rectangle 12"/>
          <p:cNvSpPr>
            <a:spLocks noChangeArrowheads="1"/>
          </p:cNvSpPr>
          <p:nvPr/>
        </p:nvSpPr>
        <p:spPr bwMode="auto">
          <a:xfrm>
            <a:off x="5867400" y="2565400"/>
            <a:ext cx="3276600" cy="576263"/>
          </a:xfrm>
          <a:prstGeom prst="rect">
            <a:avLst/>
          </a:prstGeom>
          <a:solidFill>
            <a:srgbClr val="D0D0C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28013" name="Picture 13" descr="utb_logo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565400"/>
            <a:ext cx="2590800" cy="615950"/>
          </a:xfrm>
          <a:prstGeom prst="rect">
            <a:avLst/>
          </a:prstGeom>
          <a:noFill/>
        </p:spPr>
      </p:pic>
      <p:sp>
        <p:nvSpPr>
          <p:cNvPr id="12800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772400" cy="1470025"/>
          </a:xfrm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73463"/>
            <a:ext cx="6400800" cy="2087562"/>
          </a:xfrm>
        </p:spPr>
        <p:txBody>
          <a:bodyPr anchor="ctr"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2801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245225"/>
            <a:ext cx="9144000" cy="476250"/>
          </a:xfrm>
        </p:spPr>
        <p:txBody>
          <a:bodyPr/>
          <a:lstStyle>
            <a:lvl1pPr algn="ctr">
              <a:defRPr sz="1800"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0675" y="0"/>
            <a:ext cx="2222500" cy="63817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18275" cy="63817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836613"/>
            <a:ext cx="4279900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1688" y="836613"/>
            <a:ext cx="428148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6588125" cy="620713"/>
          </a:xfrm>
          <a:prstGeom prst="rect">
            <a:avLst/>
          </a:prstGeom>
          <a:solidFill>
            <a:srgbClr val="FF800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D0D0C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620713"/>
            <a:ext cx="9144000" cy="71437"/>
          </a:xfrm>
          <a:prstGeom prst="rect">
            <a:avLst/>
          </a:prstGeom>
          <a:solidFill>
            <a:srgbClr val="D0D0C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035" name="Picture 11" descr="utb_logo_cz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125" y="0"/>
            <a:ext cx="2555875" cy="608013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58812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836613"/>
            <a:ext cx="871378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pic>
        <p:nvPicPr>
          <p:cNvPr id="1036" name="Picture 12" descr="UTB-knizka_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34150"/>
            <a:ext cx="352425" cy="352425"/>
          </a:xfrm>
          <a:prstGeom prst="rect">
            <a:avLst/>
          </a:prstGeom>
          <a:noFill/>
        </p:spPr>
      </p:pic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524625"/>
            <a:ext cx="86042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+mn-lt"/>
              </a:defRPr>
            </a:lvl1pPr>
          </a:lstStyle>
          <a:p>
            <a:r>
              <a:rPr lang="nl-NL" smtClean="0"/>
              <a:t>2023_06_07_FHS_Studenti_Školení_Verze 05</a:t>
            </a: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marL="1809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marL="1809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Narrow" pitchFamily="34" charset="0"/>
        </a:defRPr>
      </a:lvl2pPr>
      <a:lvl3pPr marL="1809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Narrow" pitchFamily="34" charset="0"/>
        </a:defRPr>
      </a:lvl3pPr>
      <a:lvl4pPr marL="1809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Narrow" pitchFamily="34" charset="0"/>
        </a:defRPr>
      </a:lvl4pPr>
      <a:lvl5pPr marL="1809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Narrow" pitchFamily="34" charset="0"/>
        </a:defRPr>
      </a:lvl5pPr>
      <a:lvl6pPr marL="6381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Narrow" pitchFamily="34" charset="0"/>
        </a:defRPr>
      </a:lvl6pPr>
      <a:lvl7pPr marL="10953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Narrow" pitchFamily="34" charset="0"/>
        </a:defRPr>
      </a:lvl7pPr>
      <a:lvl8pPr marL="15525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Narrow" pitchFamily="34" charset="0"/>
        </a:defRPr>
      </a:lvl8pPr>
      <a:lvl9pPr marL="2009775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ozp-po@utb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bozp-po@utb.cz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vhasici.cz/home" TargetMode="External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://www.tvhasici.cz/videoarchiv.php?detail=ok&amp;film=309" TargetMode="Externa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3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bozp-po@utb.cz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Š K O L E N Í</a:t>
            </a:r>
            <a:b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Bezpečnost a ochrana zdraví při práci</a:t>
            </a:r>
            <a:b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Požární ochrana</a:t>
            </a:r>
            <a:b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Studenti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1881" y="3213100"/>
            <a:ext cx="5544616" cy="2808288"/>
          </a:xfrm>
        </p:spPr>
        <p:txBody>
          <a:bodyPr/>
          <a:lstStyle/>
          <a:p>
            <a:pPr marL="609600" indent="-609600" algn="l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Font typeface="Wingdings" pitchFamily="2" charset="2"/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Roman Peléšek 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(ZEKA/814/PREV/2020; Z – OZO – 127/2015)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algn="l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Font typeface="Wingdings" pitchFamily="2" charset="2"/>
              <a:buNone/>
            </a:pPr>
            <a:r>
              <a:rPr lang="cs-CZ" sz="20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Technik BOZP a PO</a:t>
            </a:r>
          </a:p>
          <a:p>
            <a:pPr marL="609600" indent="-609600" algn="l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cs-CZ" sz="20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cs-CZ" sz="2000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bozp-po@utb.cz</a:t>
            </a:r>
            <a:r>
              <a:rPr lang="cs-CZ" sz="2000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cs-CZ" sz="20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Místnost: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554/U13</a:t>
            </a:r>
            <a:endParaRPr lang="cs-CZ" sz="2000" dirty="0">
              <a:solidFill>
                <a:srgbClr val="FF8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algn="l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cs-CZ" sz="20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Tel: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57 603 8020                      </a:t>
            </a:r>
            <a:r>
              <a:rPr lang="cs-CZ" sz="20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Mobil: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602 777 230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89380"/>
            <a:ext cx="2419350" cy="2857500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3262A8-99E1-45CF-BD17-6D918323A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2023_06_07_FHS_Studenti_Školení_Verze 05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Rizika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501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2. Rizika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indent="-285750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Analýze rizik byla vyhodnocena následující rizika: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 uvnitř objektu,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 vně objektu,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tělesná výchova, sport,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(rizika spojená s činnostmi v KNTB, a.s. jsou předmětem samostatného školení provedeného technikem BOZP nemocnice).</a:t>
            </a:r>
          </a:p>
          <a:p>
            <a:pPr marL="457200" lvl="1" indent="0">
              <a:buNone/>
            </a:pPr>
            <a:endParaRPr lang="cs-CZ" sz="17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 uvnitř objektu: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pády na schodištích (téměř vždy spojeno s používáním telefonů),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používání bočních zakázaných stupňů na bocích auly,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úrazy elektrickým proudem při nedodržování základních zásad u elektrických zařízení,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pořezání o sklo rozbité skleněné výplně dveří či oken,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uklouznutí na mokré podlaze.</a:t>
            </a:r>
          </a:p>
          <a:p>
            <a:pPr marL="457200" lvl="1" indent="0">
              <a:buNone/>
            </a:pPr>
            <a:endParaRPr lang="cs-CZ" sz="17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 vně objektu: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uklouznutí na zledovatělém chodníku,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při přesunu mezi objekty (srážka vozidly na přechodech pro chodce či při přecházení mimo přechody anebo srážka vozidly při nerespektování světlené signalizace).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/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750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2. Rizika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Tělesná výchova, sport: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úrazy studentů zejména následkem pádů,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pád z nářadí, zranění při dopadu, nárazu na podlahu,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stržení, spálení kůže na dlaních při spouštění ze šplhací tyče,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uvolnění, pád, ztráta stability, poškození tělocvikářského nářadí,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nebezpečí spojená se svévolným užíváním tělocvičny a jejího vybavení,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kontakt se soupeřem (přímé údery, kopy, seky, …) při nácviku sebeobrany,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kontakt se soupeřem při míčových hrách (pády, zlomeniny, zhmožděniny, poškrábání),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nárazy lyžařů na pevnou překážku,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pád osoby přepravované vleky,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nebezpečí spojené s pozdním odpojením lyžaře od vlečného zařízení,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zabloudění, v krajním případě umrznutí,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pád, náraz, zranění hlavy – snowboard,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utopení návštěvníka koupaliště při zakázaných aktivitách návštěvníků,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uklouznutí, pád osob, úder hlavy, naražení na části zařízení či hrany při chůzi po kluzkém povrchu.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/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4245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Úrazy studentů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6975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3 Úrazy studentů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Trendy úrazů studentů FHS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Na Fakultě humanitních studií došlo v posledních pěti letech k těmto úrazům: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pohmoždění kolene při srážce se soupeřkou v rámci fotbalového turnaje,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vyvrácení palce pravé ruky při odbytí volejbalového míče,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podvrtnutí kolene při vstávání ze židle v učebně,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poranění pravého ramene při odpalu míčku při badmintonu,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pohmoždění prstů pravé nohy způsobený pádem čelní krycí desky první řady v aule,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pohmoždění kolene při sálové kopané při vyhýbání se protihráči.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2764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3 Úrazy studentů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 Postup studenta při úrazu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Univerzita Tomáše Bati ve Zlíně je v souladu s legislativními požadavky pojištěna a odškodňuje případné úrazy studentů.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případě úrazu je student povinen neprodleně oznámit vznik úrazu vyučujícímu, anebo přímo technikovi BOZP (+420 602 777 230, </a:t>
            </a: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bozp-po@utb.cz</a:t>
            </a: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je povinen spolupracovat při vyšetření příčin úrazu.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podezření z užití alkoholu a jiných návykových látek bude provedena zkouška.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Vyučující oznámí vznik úrazu technikovi BOZP, který provede vyšetření příčiny úrazu.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Technik BOZP následně vyhotoví Záznam o úrazu studenta a to v součinnosti s vyučujícím a studentem.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</a:t>
            </a: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ukončení léčby</a:t>
            </a: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předá technikovi BOZP: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posudek o bolestném (formulář předá technik BOZP),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zdravotní dokumentaci související s úrazem,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doklady o nákladech spojených s léčením úrazu.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Technik BOZP zpracuje potřebnou dokumentaci, kterou předá pojišťovně.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Pojišťovna po vyhodnocení provede náhradu bolestného a nákladů spojených s léčbou.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7544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První pomoc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8857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4. První pomoc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Univerzita Tomáše Bati ve Zlíně zajišťuje v souladu s legislativou: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lékárničky,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školení zdravotníků.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Lékárnička pro studenty je umístěna v: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Objektu U18 (FHS) - RECEPCE OBJEKTU</a:t>
            </a:r>
            <a:b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 recepci je uložen i Automatický Externí Defibrilátor),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Objektu U14 (KNTB) – KANCELÁŘ (před přednáškovým sálem).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objektu je dostatek zaškolených zdravotníků, kteří jsou Vám schopni poskytnout první pomoc a zajistit přivolání Záchranné služby.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přivolání Záchranné služby využijte telefonního čísla: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20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155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20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5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84896"/>
            <a:ext cx="1828800" cy="25247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509120"/>
            <a:ext cx="5285994" cy="1776222"/>
          </a:xfrm>
          <a:prstGeom prst="rect">
            <a:avLst/>
          </a:prstGeom>
        </p:spPr>
      </p:pic>
      <p:pic>
        <p:nvPicPr>
          <p:cNvPr id="3" name="Obrázek 2" descr="Obsah obrázku text, zelená, lékárnička, klipart&#10;&#10;Popis byl vytvořen automaticky">
            <a:extLst>
              <a:ext uri="{FF2B5EF4-FFF2-40B4-BE49-F238E27FC236}">
                <a16:creationId xmlns:a16="http://schemas.microsoft.com/office/drawing/2014/main" id="{2B8CD558-E6A1-4B62-BB72-48D73A9AB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764704"/>
            <a:ext cx="1440254" cy="20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6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Požární ochrana - objekt U18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410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5.1 Začlenění objektu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25" y="4282536"/>
            <a:ext cx="3315814" cy="221300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2988" y="1124744"/>
            <a:ext cx="5666153" cy="5184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Fakulta humanitních studií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sídlí na Štefánikova 5670, Zlín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 objektu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U18 - Vzdělávací komplex Univerzity Tomáše Bati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Objekt je v nadzemní časti rozdělen na dvě samostatné časti obdélníkového půdorysu, které jsou v úrovni 1.NP (nadzemní podlaží) spojeny vstupní halou s posluchárnami a v celé této ploše je objekt podsklepen (2 podzemní podlaží jsou určeny pro garáže). V objektu jsou 4 centrální schodiště a 4 centrální výtahy (</a:t>
            </a: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neslouží k evakuaci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) procházející celým objektem od 2.PP (podzemní podlaží) až do 6.NP. Obě nadzemní časti jsou ve středním traktu propojeny od 1. až do 6.NP otvory ve stropních deskách a tyto prostory tvoři atrium, které je zastřešeno v úrovni střechy nad 6.NP. </a:t>
            </a:r>
          </a:p>
          <a:p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Nadzemní podlaží sestávají z učeben (teoretická výuka) a administrativní části (zejména kanceláře a pracovny pedagogů).</a:t>
            </a:r>
          </a:p>
          <a:p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Z důvodu kapacity auly - posluchárny (233 míst) a podzemním garážím je objekt začleněn do kategorie </a:t>
            </a: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zvýšeným požárním nebezpečím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28" y="745215"/>
            <a:ext cx="3346704" cy="20942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92" y="2657692"/>
            <a:ext cx="2926080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9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zásady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909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 Ostrý požární poplach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68579" y="1081280"/>
            <a:ext cx="8795691" cy="12434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se dozvím, že v objektu hoří a nebo že musí být objekt evakuován?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případě ostrého požární poplachu spustí návaznosti elektrické požární signalizace požární sirény.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Uslyším volání hoří.</a:t>
            </a:r>
          </a:p>
        </p:txBody>
      </p:sp>
      <p:sp>
        <p:nvSpPr>
          <p:cNvPr id="9" name="Obdélník 8"/>
          <p:cNvSpPr/>
          <p:nvPr/>
        </p:nvSpPr>
        <p:spPr>
          <a:xfrm>
            <a:off x="168580" y="2422274"/>
            <a:ext cx="8795691" cy="18964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mám postupovat, když zpozoruji požár?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Každý občan je povinen pokusit se uhasit požár dostupnými prostředky </a:t>
            </a:r>
            <a:b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(přenosný hasicí přístroj, hydrant).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případě, že se mi nedaří uhasit požár, vyhlásím požární poplach: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voláním „HOŘÍ“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stiskem hlásiče požárního poplachu.</a:t>
            </a:r>
          </a:p>
          <a:p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 Stiskem hlásiče požárního poplachu spustím ostrý požární poplach !!!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2724" r="51024" b="28148"/>
          <a:stretch>
            <a:fillRect/>
          </a:stretch>
        </p:blipFill>
        <p:spPr bwMode="auto">
          <a:xfrm>
            <a:off x="7308388" y="2821580"/>
            <a:ext cx="1152000" cy="114662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168581" y="4434571"/>
            <a:ext cx="8795691" cy="19928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mám ohlásit požár?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!!! Stiskem hlásiče požárního poplachu spustím ostrý požární poplach !!!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Ohlašovna požáru v objektu je na recepci </a:t>
            </a:r>
            <a:r>
              <a:rPr lang="cs-CZ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+420 733 123 680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Mohu případně (požár ohlašuje velitel preventivní požární hlídky) využít: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Hasičský záchranný sbor -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Tísňové volání –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</a:t>
            </a:r>
          </a:p>
          <a:p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 Při hlášení je nezbytné oznámit KDO VOLÁ, KDE HOŘÍ (Zlín, Štefánikova 5670), CO HOŘÍ !!!</a:t>
            </a:r>
          </a:p>
        </p:txBody>
      </p:sp>
    </p:spTree>
    <p:extLst>
      <p:ext uri="{BB962C8B-B14F-4D97-AF65-F5344CB8AC3E}">
        <p14:creationId xmlns:p14="http://schemas.microsoft.com/office/powerpoint/2010/main" val="3214451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 Kudy ven – 1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1. NP (nadzemní podlaží), ve kterém je hlavní vstup do objektu a současně jsou umístěny posluchárny mohou studenti opustit objekt hlavním vchodem.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Hlavní vchod je současně jediným určeným vchodem/východem pro použití mimo stav evakuace.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4337" y="1442576"/>
            <a:ext cx="2607869" cy="34797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6345397" y="1874824"/>
            <a:ext cx="2760087" cy="9690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Automatické dveře se při ostrém požárním poplachu odblokují.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9"/>
          <a:stretch/>
        </p:blipFill>
        <p:spPr>
          <a:xfrm>
            <a:off x="5903092" y="3438514"/>
            <a:ext cx="3240000" cy="3049401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4678597" y="5488843"/>
            <a:ext cx="4464495" cy="98178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Dveře po stranách se při ostrém požárním poplachu samočinně otevřou.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A6F99B65-8271-4463-9D6C-19DB1789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85" r="28131"/>
          <a:stretch/>
        </p:blipFill>
        <p:spPr>
          <a:xfrm>
            <a:off x="142092" y="1874824"/>
            <a:ext cx="2871180" cy="4245126"/>
          </a:xfrm>
          <a:prstGeom prst="rect">
            <a:avLst/>
          </a:prstGeom>
        </p:spPr>
      </p:pic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 flipV="1">
            <a:off x="2747634" y="4963214"/>
            <a:ext cx="1929800" cy="527596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902936" y="2738558"/>
            <a:ext cx="1296144" cy="5464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AULA</a:t>
            </a:r>
          </a:p>
          <a:p>
            <a:pPr algn="ctr"/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106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929610" y="4463802"/>
            <a:ext cx="1296144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RECEPCE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581612" y="6004752"/>
            <a:ext cx="1847332" cy="5177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HLAVNÍ VCHOD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 flipV="1">
            <a:off x="251520" y="4963214"/>
            <a:ext cx="4425914" cy="52563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949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 Kudy ven – 2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1. NP (nadzemní podlaží), ve kterém je hlavní vstup do objektu vyúsťují i chráněné únikové cesty ze dvou obdélníkových samostatných částí. Pro únik z 1. NP tak můžeme zejména využít i únikových východů 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stranách objektu (části s výtahy) a současně i jedné únikové cesty směrem k ulici Štefánikova (studijní oddělení)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Tyto východy se používají pouze v případě evakuace.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6F99B65-8271-4463-9D6C-19DB1789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31720"/>
            <a:ext cx="6995292" cy="432161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2373414" y="4581128"/>
            <a:ext cx="4020010" cy="18722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1. Nadzemním podlaží (hlavní vchod, aula) můžete k opuštění objektu kromě hlavního vchodu použít i vyústění únikových cest z jednotlivých bloků A a B. Únikové cesty, jejichž součástí jsou výtahy, vyúsťují do boků objektu. V prostoru „studijního oddělení“ lze využít i východ na ulici Štefánikova.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 flipV="1">
            <a:off x="1331640" y="4149080"/>
            <a:ext cx="1142284" cy="43204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V="1">
            <a:off x="6393424" y="4149080"/>
            <a:ext cx="1041774" cy="43204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Obdélník 27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3735347" y="2854743"/>
            <a:ext cx="1296144" cy="5742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AULA</a:t>
            </a:r>
          </a:p>
          <a:p>
            <a:pPr algn="ctr"/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106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3873945" y="3718325"/>
            <a:ext cx="1035555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Recepce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1439652" y="2990355"/>
            <a:ext cx="1368152" cy="5072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Posluchárny</a:t>
            </a:r>
          </a:p>
          <a:p>
            <a:pPr algn="ctr"/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108/109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7018449" y="2912661"/>
            <a:ext cx="1368152" cy="5163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Posluchárna</a:t>
            </a:r>
          </a:p>
          <a:p>
            <a:pPr algn="ctr"/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6001340" y="2265882"/>
            <a:ext cx="1017109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Šatna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395536" y="4863521"/>
            <a:ext cx="1259596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„Studijní“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6498995" y="5044594"/>
            <a:ext cx="936203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Galerie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>
            <a:off x="2019585" y="4581128"/>
            <a:ext cx="454339" cy="136701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714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 Kudy ven – 3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Posluchárny v 1. NP (vstupní podlaží s recepcí) 108, 109 a 128 mají možnosti úniku posíleny a to do boků bloků. 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poslucháren 108 a 109 je to zadní část poslucháren, posluchárna 128 má únikový východ před katedrou.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6F99B65-8271-4463-9D6C-19DB1789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31720"/>
            <a:ext cx="6995292" cy="432161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2373414" y="4581128"/>
            <a:ext cx="4020010" cy="18722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1. Nadzemním podlaží  lze z poslucháren (108/109 a 128) využít dalších únikových východů.</a:t>
            </a:r>
          </a:p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Z poslucháren (108/109) je úniková cesta v zadní části poslucháren. </a:t>
            </a:r>
          </a:p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Z posluchárny 128 lze využít dveří před katedrou.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 flipV="1">
            <a:off x="1029357" y="2791806"/>
            <a:ext cx="1444567" cy="178932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Obdélník 27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3735347" y="2854743"/>
            <a:ext cx="1296144" cy="5742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AULA</a:t>
            </a:r>
          </a:p>
          <a:p>
            <a:pPr algn="ctr"/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106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3873945" y="3718325"/>
            <a:ext cx="1035555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Recepce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1403648" y="3065750"/>
            <a:ext cx="1368152" cy="6525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Posluchárny</a:t>
            </a:r>
          </a:p>
          <a:p>
            <a:pPr algn="ctr"/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108/109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7018449" y="2912661"/>
            <a:ext cx="1368152" cy="5883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Posluchárna</a:t>
            </a:r>
          </a:p>
          <a:p>
            <a:pPr algn="ctr"/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6001340" y="2265882"/>
            <a:ext cx="1017109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Šatna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263859" y="5018325"/>
            <a:ext cx="1259596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„Studijní“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6498995" y="5044594"/>
            <a:ext cx="936203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Galerie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V="1">
            <a:off x="2473924" y="3573016"/>
            <a:ext cx="5122412" cy="100811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81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 Kudy ven – 4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032" y="591344"/>
            <a:ext cx="3200400" cy="4267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3996"/>
            <a:ext cx="3200400" cy="4267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4125" y="2961853"/>
            <a:ext cx="3048000" cy="4064000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65272" y="4005064"/>
            <a:ext cx="3415248" cy="11482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Z poslucháren 108 a 109 lze v případě nouze využít únikové východy v zadní části poslucháren. </a:t>
            </a:r>
          </a:p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Vyústění únikové cesty.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4556125" y="1511659"/>
            <a:ext cx="1812344" cy="19493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Z posluchárny 128 lze v případě nouze využít únikový východ u katedry, kterým ihned vyjdete do volného prostoru. </a:t>
            </a:r>
          </a:p>
        </p:txBody>
      </p:sp>
    </p:spTree>
    <p:extLst>
      <p:ext uri="{BB962C8B-B14F-4D97-AF65-F5344CB8AC3E}">
        <p14:creationId xmlns:p14="http://schemas.microsoft.com/office/powerpoint/2010/main" val="1919576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 Kudy ven – 5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Jednotlivé bloky A </a:t>
            </a:r>
            <a:r>
              <a:rPr lang="cs-CZ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jsou opatřeny vždy dvojící chráněných únikových cest (CHÚC B – chráněná úniková cesta s přetlakovou ventilací chránící po dobu 15 minut). Ze studentského klubu v 2.NP lze využít únikového východu na ulici Univerzitní.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6FAA231-6CCF-4CAB-A3DE-1D511B6A0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1918415"/>
            <a:ext cx="2382768" cy="453492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D203508-077E-478D-9267-41EEEC85B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04" y="1918415"/>
            <a:ext cx="2410800" cy="459108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F02E5BF-3B3E-466A-A80E-EC9C14AFF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833" y="1897740"/>
            <a:ext cx="3385537" cy="3168000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2236782" y="5065740"/>
            <a:ext cx="4608512" cy="13279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CHRÁNĚNÉ ÚNIKOVÉ CESTY</a:t>
            </a:r>
          </a:p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Každé podlaží  objektu A i B má dvě chráněné únikové cesty. </a:t>
            </a:r>
          </a:p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2. NP objektu B  je studentský klub, ze kterého  je možný únik přímo do Univerzitní.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3810524" y="2132856"/>
            <a:ext cx="1481555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Univerzitní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3753823" y="4575305"/>
            <a:ext cx="1481555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Štefánikova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 flipV="1">
            <a:off x="806098" y="4046829"/>
            <a:ext cx="1430684" cy="1018911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>
            <a:off x="1371150" y="5065740"/>
            <a:ext cx="865632" cy="1018911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Obdélník 32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323493" y="3302520"/>
            <a:ext cx="869495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Výtahy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7938457" y="3266362"/>
            <a:ext cx="869495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Výtahy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6372200" y="2414280"/>
            <a:ext cx="1368152" cy="7027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Studentský klub</a:t>
            </a:r>
          </a:p>
        </p:txBody>
      </p: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V="1">
            <a:off x="6845294" y="3979429"/>
            <a:ext cx="1527910" cy="1060591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>
            <a:off x="6845294" y="5040020"/>
            <a:ext cx="895058" cy="1100376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V="1">
            <a:off x="6845294" y="2348233"/>
            <a:ext cx="895058" cy="268766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38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 Kudy ven – 6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 studentského klubu v 2.NP lze využít únikového východu na ulici Univerzitní.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D203508-077E-478D-9267-41EEEC85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704" y="1918415"/>
            <a:ext cx="2410800" cy="4591080"/>
          </a:xfrm>
          <a:prstGeom prst="rect">
            <a:avLst/>
          </a:prstGeom>
        </p:spPr>
      </p:pic>
      <p:sp>
        <p:nvSpPr>
          <p:cNvPr id="34" name="Obdélník 33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7938457" y="3266362"/>
            <a:ext cx="869495" cy="430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Výtahy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6372200" y="2414280"/>
            <a:ext cx="1368152" cy="7027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Studentský klub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01415"/>
            <a:ext cx="3810000" cy="508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8620"/>
          <a:stretch/>
        </p:blipFill>
        <p:spPr>
          <a:xfrm rot="5400000">
            <a:off x="4188874" y="2956798"/>
            <a:ext cx="2718767" cy="396874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251520" y="4543483"/>
            <a:ext cx="2253593" cy="13013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Studentský klub</a:t>
            </a:r>
          </a:p>
          <a:p>
            <a:pPr algn="ctr"/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2. NP</a:t>
            </a:r>
          </a:p>
          <a:p>
            <a:pPr algn="ctr"/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Únikový východ do Univerzitní</a:t>
            </a:r>
          </a:p>
        </p:txBody>
      </p:sp>
    </p:spTree>
    <p:extLst>
      <p:ext uri="{BB962C8B-B14F-4D97-AF65-F5344CB8AC3E}">
        <p14:creationId xmlns:p14="http://schemas.microsoft.com/office/powerpoint/2010/main" val="3671348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 Kudy ven – 7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Vyústění únikových cest z bloků A </a:t>
            </a:r>
            <a:r>
              <a:rPr lang="cs-CZ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b="32856"/>
          <a:stretch/>
        </p:blipFill>
        <p:spPr>
          <a:xfrm rot="5400000">
            <a:off x="3628868" y="1038488"/>
            <a:ext cx="5774695" cy="51845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20981"/>
          <a:stretch/>
        </p:blipFill>
        <p:spPr>
          <a:xfrm>
            <a:off x="0" y="1484784"/>
            <a:ext cx="4742371" cy="2711968"/>
          </a:xfrm>
          <a:prstGeom prst="rect">
            <a:avLst/>
          </a:prstGeom>
        </p:spPr>
      </p:pic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 flipV="1">
            <a:off x="3059832" y="3630776"/>
            <a:ext cx="476125" cy="93468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107504" y="4449275"/>
            <a:ext cx="3456383" cy="92394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CHÚC B – únikové cesty s výtahy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vyústění na bocích bloků A </a:t>
            </a:r>
            <a:r>
              <a:rPr lang="cs-CZ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2123728" y="5805264"/>
            <a:ext cx="6984777" cy="7128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CHÚC B – pouze schodiště</a:t>
            </a:r>
          </a:p>
          <a:p>
            <a:pPr algn="ctr"/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 vyústění únikových cest bloků A </a:t>
            </a:r>
            <a:r>
              <a:rPr lang="cs-CZ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 B před hlavním vchodem (ulice Štefánikova)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826DF6A1-4EFD-4C9A-BFE7-D29EA4FCC9C6}"/>
              </a:ext>
            </a:extLst>
          </p:cNvPr>
          <p:cNvCxnSpPr>
            <a:cxnSpLocks/>
          </p:cNvCxnSpPr>
          <p:nvPr/>
        </p:nvCxnSpPr>
        <p:spPr>
          <a:xfrm flipH="1" flipV="1">
            <a:off x="8172400" y="5373217"/>
            <a:ext cx="914508" cy="432047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339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5.4 Činnost EPS (Elektrické Požární Signalizace)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Jednotlivé místnosti jsou osazeny detektory, které jsou napojeny na ústřednu, která je umístěna na recepci.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Pokud detektor zaregistruje „požár“, přenese signál do ústředny na recepci objektu.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Ostraha objektu musí do 1 minuty potvrdit, že reakci čidla zaregistrovala a následně musí na místo „požáru“. Při planém poplachu musí ostraha na ústředně zrušit požární poplach a to do </a:t>
            </a:r>
            <a:b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minut. V opačném případě je spuštěn ostrý požární poplach.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2724" r="51024" b="28148"/>
          <a:stretch>
            <a:fillRect/>
          </a:stretch>
        </p:blipFill>
        <p:spPr bwMode="auto">
          <a:xfrm>
            <a:off x="7658509" y="3123490"/>
            <a:ext cx="1387823" cy="13813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01707" y="2865937"/>
            <a:ext cx="7394630" cy="18964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případě, že zpozorujete požár, stiskněte tlačítko hlásiče požáru.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Tlačítka jsou umístěna v jednotlivých blocích vždy před vstupem do chráněných únikových cest. </a:t>
            </a:r>
            <a:br>
              <a:rPr lang="cs-CZ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Další umístění tlačítek naleznete v grafické části evakuačních plánů.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Ihned je po stisku tlačítka spuštěn ostrý požární poplach, což minimálně poznáte tím, že uslyšíte sirénu.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Obsluha na recepci objektu na ústředně vidí pozici hlásiče a ví, kde hoří.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4762394"/>
            <a:ext cx="9108504" cy="174886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 U18 je od jara 2021 napojen na tzv. PCO (pult centrální ochrany).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Aktivace čidla či stisknutí hlásiče požáru se rovnou přenese na „hasiče“ a </a:t>
            </a:r>
            <a:b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cap="all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automaticky vyjíždí jednotka k zásahu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Zasahují jednotka má k dispozici podklady, ze kterých vyčte ještě před příjezdem přesné místo vzniku požáru anebo v případě stisku tlačítka hlásiče požáru místo, ze kterého byl ostrý požární poplach iniciován.</a:t>
            </a:r>
          </a:p>
        </p:txBody>
      </p:sp>
    </p:spTree>
    <p:extLst>
      <p:ext uri="{BB962C8B-B14F-4D97-AF65-F5344CB8AC3E}">
        <p14:creationId xmlns:p14="http://schemas.microsoft.com/office/powerpoint/2010/main" val="204151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5.5. Návaznosti EPS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případě, že je spuštěn ostrý požární poplach, EPS spustí tzv. návaznosti, se kterými se podrobně seznámíme: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Požární poplach je vyhlášen pomocí sirén.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Rozsvítí se nouzové osvětlení.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Spustí se větrání v únikových cestách.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Uzavřou se požární dveře v podlažích směrem k výtahům (viz následující snímky – 5.5.1).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Uzavřou se skříňky v 1. NP u šatny (viz následující snímky – 5.5.2).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Spustí se požární roleta u šatny v 1. NP (viz následující snímky – 5.5.3).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Výtahy sjedou do výchozí stanice (viz následující snímky – 5.5.4).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918FF11-3711-7B62-41C8-714FCEDAF475}"/>
              </a:ext>
            </a:extLst>
          </p:cNvPr>
          <p:cNvSpPr/>
          <p:nvPr/>
        </p:nvSpPr>
        <p:spPr>
          <a:xfrm>
            <a:off x="0" y="4077073"/>
            <a:ext cx="9108504" cy="86409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 U18 je dělen na zóny.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Požární poplach tak může být spuštěn např. pouze v bloku A či B.</a:t>
            </a:r>
          </a:p>
        </p:txBody>
      </p:sp>
    </p:spTree>
    <p:extLst>
      <p:ext uri="{BB962C8B-B14F-4D97-AF65-F5344CB8AC3E}">
        <p14:creationId xmlns:p14="http://schemas.microsoft.com/office/powerpoint/2010/main" val="20943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1. Základní zásady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 Bezpečnost a ochrana zdraví při práci – POVINNOSTI</a:t>
            </a: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Studenti jsou povinni: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dodržovat předpisy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k zajištění bezpečnosti a ochrany zdraví při práci a zásady bezpečného chování na učebně/v laboratoři, aby neohrožovali zdraví a život svůj nebo svých kolegů,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dodržovat při činnostech pokyny svých vyučujících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a podle potřeby si bližší pokyny k prováděné činnosti vyžádat,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řídit se bezpečnostními tabulkami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a případně dalšími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bezpečnostními směrnicemi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vyvěšenými v učebnách/laboratořích,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používat ochranných zařízení a přidělených osobních ochranných pracovních prostředků, používat pracovních pomůcek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používat pouze vyhrazené komunikace, vchody a východy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používat a obsluhovat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veškerá zařízení a přístroje v učebnách/laboratořích pouze v souladu se stanovenými normami a předpisy a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pouze pod dohledem vyučujících či na jejich pokyn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376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5.5.1 Návaznosti EPS – požární dveře v podlažích bloků A </a:t>
            </a:r>
            <a:r>
              <a:rPr lang="cs-CZ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směrem k výtahům - 1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Prostor obou schodišť v objektu A i B je chráněnou únikovou cestou, do které je v případě požáru vháněn vzduch.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Chráněná úniková cesta, ve které jsou výtahy, je na vstupu do podlaží osazena požárními dveřmi, které jsou trvale otevřeny.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případě, že je spuštěn ostrý požární poplach, dojde k uvolnění magnetů, které dveře drží, a dveře se uzavřou.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Neznamená to, že by uzavřené dveře nešly otevřít.  Pouze se vždy samočinně uzavřou.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Je přísně zakázáno jakýmkoli způsobem manipulovat s požárními dveřmi na magnetech, či ukládat v jejich prostoru jakékoli předměty, které by zamezily uzavření dveří v případě ostrého požárního poplachu.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0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5.5.1 Návaznosti EPS – požární dveře v podlažích bloků A </a:t>
            </a:r>
            <a:r>
              <a:rPr lang="cs-CZ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směrem k výtahům - 2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931008-67A7-4FCD-8BC3-230CF69FA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1" b="1361"/>
          <a:stretch/>
        </p:blipFill>
        <p:spPr>
          <a:xfrm>
            <a:off x="0" y="1470694"/>
            <a:ext cx="2776386" cy="50405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6DC7C7-6953-4976-9BB8-CDE05138F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4283" y="2166794"/>
            <a:ext cx="3699001" cy="4932000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E32AC08-92CE-45AB-B20C-73B110D8866F}"/>
              </a:ext>
            </a:extLst>
          </p:cNvPr>
          <p:cNvCxnSpPr>
            <a:cxnSpLocks/>
          </p:cNvCxnSpPr>
          <p:nvPr/>
        </p:nvCxnSpPr>
        <p:spPr>
          <a:xfrm flipH="1">
            <a:off x="1763688" y="3575856"/>
            <a:ext cx="1878201" cy="41511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0F78C525-D8E1-4090-8878-5220B1E4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4" t="26738" r="36688" b="29425"/>
          <a:stretch/>
        </p:blipFill>
        <p:spPr>
          <a:xfrm>
            <a:off x="6722728" y="1451856"/>
            <a:ext cx="2350762" cy="2124000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D234068-16E7-4766-BD3B-FA6611779020}"/>
              </a:ext>
            </a:extLst>
          </p:cNvPr>
          <p:cNvCxnSpPr>
            <a:cxnSpLocks/>
          </p:cNvCxnSpPr>
          <p:nvPr/>
        </p:nvCxnSpPr>
        <p:spPr>
          <a:xfrm flipH="1">
            <a:off x="6722728" y="2934691"/>
            <a:ext cx="1701152" cy="105628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52930E7A-A692-4F04-A156-D86FD789919C}"/>
              </a:ext>
            </a:extLst>
          </p:cNvPr>
          <p:cNvSpPr/>
          <p:nvPr/>
        </p:nvSpPr>
        <p:spPr>
          <a:xfrm>
            <a:off x="2627783" y="1571404"/>
            <a:ext cx="3834301" cy="92394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Požární dveře se v případě ostrého požárního poplachu samočinně uzavřou.</a:t>
            </a:r>
          </a:p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Únik dveřmi tím není nijak omezen.</a:t>
            </a:r>
          </a:p>
        </p:txBody>
      </p:sp>
    </p:spTree>
    <p:extLst>
      <p:ext uri="{BB962C8B-B14F-4D97-AF65-F5344CB8AC3E}">
        <p14:creationId xmlns:p14="http://schemas.microsoft.com/office/powerpoint/2010/main" val="1126694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5.5.2 Návaznosti EPS – skříňky u šaten v 1. nadzemním podlaží - 1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Skříňky se v případě ostrého požárního poplachu uzavřou. 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Každá kóje má po levé straně nouzové  tlačítko, kterým se dveře odblokují.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4F479FE-1FE0-4C50-9237-429CDDFDB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6" y="1785533"/>
            <a:ext cx="7775195" cy="4644000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104BE01-E967-4701-BBCF-7A9959637A11}"/>
              </a:ext>
            </a:extLst>
          </p:cNvPr>
          <p:cNvCxnSpPr>
            <a:cxnSpLocks/>
          </p:cNvCxnSpPr>
          <p:nvPr/>
        </p:nvCxnSpPr>
        <p:spPr>
          <a:xfrm>
            <a:off x="3923928" y="2350591"/>
            <a:ext cx="2304256" cy="1006401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DBD86FD6-1761-488D-B244-2D16AEF4FE0C}"/>
              </a:ext>
            </a:extLst>
          </p:cNvPr>
          <p:cNvSpPr/>
          <p:nvPr/>
        </p:nvSpPr>
        <p:spPr>
          <a:xfrm>
            <a:off x="196412" y="1711039"/>
            <a:ext cx="3712922" cy="63955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UMÍSTĚNÍ SKŘÍNĚK V 1. NP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14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5.5.2 Návaznosti EPS – skříňky u šaten v 1. nadzemním podlaží - 2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Skříňky se v případě ostrého požárního poplachu uzavřou. 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Každá kóje má po levé straně nouzové  tlačítko, kterým se dveře odblokují.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DE9F9C-4E02-418E-9D7A-451F58E34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7468" y="1329751"/>
            <a:ext cx="4266001" cy="5688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B3706C1-A1F6-48C5-B66F-A9C53D008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24800" r="9402" b="24801"/>
          <a:stretch/>
        </p:blipFill>
        <p:spPr>
          <a:xfrm>
            <a:off x="10689" y="2040750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01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5.5.3 Návaznosti EPS – roleta šatny v 1. nadzemním podlaží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 šatny v 1. NP se spustí požární roleta.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F479FE-1FE0-4C50-9237-429CDDFDB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6" y="1785533"/>
            <a:ext cx="7775195" cy="4644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BD86FD6-1761-488D-B244-2D16AEF4FE0C}"/>
              </a:ext>
            </a:extLst>
          </p:cNvPr>
          <p:cNvSpPr/>
          <p:nvPr/>
        </p:nvSpPr>
        <p:spPr>
          <a:xfrm>
            <a:off x="211006" y="1556792"/>
            <a:ext cx="2488786" cy="63955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ŠATNA V 1. NP</a:t>
            </a: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104BE01-E967-4701-BBCF-7A9959637A11}"/>
              </a:ext>
            </a:extLst>
          </p:cNvPr>
          <p:cNvCxnSpPr>
            <a:cxnSpLocks/>
          </p:cNvCxnSpPr>
          <p:nvPr/>
        </p:nvCxnSpPr>
        <p:spPr>
          <a:xfrm>
            <a:off x="2699792" y="2196344"/>
            <a:ext cx="2952328" cy="656592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" y="2244000"/>
            <a:ext cx="320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31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5.5.4 Návaznosti EPS – výtahy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 každém bloku jsou v jedné z chráněných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únikových cest kromě schodiště i dva výtahy.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Jeden z nich je výtah evakuační. 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Výtahy jsou označeny a to vně i zevnitř.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případě, že je spuštěn ostrý požární poplach,</a:t>
            </a:r>
            <a:b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sjedou výtahy do základní stanice a zůstanou </a:t>
            </a:r>
            <a:b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otevřeny. </a:t>
            </a:r>
            <a:b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(Znamená to, že nezůstanete v případě požáru</a:t>
            </a:r>
            <a:b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uvězněni ve výtahové kabině.) </a:t>
            </a:r>
            <a:b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každém výtahu se rozsvítí symbol požáru</a:t>
            </a:r>
            <a:b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současně zákaz používání výtahu.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Evakuační výtah (vždy jeden v bloku A/B) 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slouží pouze k evakuaci osob se sníženou schopností</a:t>
            </a:r>
            <a:b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pohybu a orientace a jako zásahová cesta pro</a:t>
            </a:r>
            <a:b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jednotky HZS (Hasičského Záchranného Sboru).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Ovládání výtahů je umožněno díky klíčům,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které si jednotky přebírají na recepci objektu. 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(Provoz evakuačních výtahů je při výpadku  proudu napájen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z náhradního zdroje a to po dobu 45minut.)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3C3E15-B85E-4702-92DB-A40B1BEFF4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6" r="46277"/>
          <a:stretch/>
        </p:blipFill>
        <p:spPr>
          <a:xfrm>
            <a:off x="6660232" y="1268760"/>
            <a:ext cx="1224136" cy="5004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3B95FF-4524-47C3-9B1E-F2D4888BE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t="18899" r="34598" b="22051"/>
          <a:stretch/>
        </p:blipFill>
        <p:spPr>
          <a:xfrm>
            <a:off x="5292080" y="751914"/>
            <a:ext cx="1368152" cy="478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9" t="27951" r="42841"/>
          <a:stretch/>
        </p:blipFill>
        <p:spPr>
          <a:xfrm>
            <a:off x="7884368" y="1512167"/>
            <a:ext cx="122413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79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Požární ochrana – objekt U18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5.6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Evakuace</a:t>
            </a: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8021" y="1124743"/>
            <a:ext cx="6294177" cy="49685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 případě, že se rozezní požární siréna, seberte si své osobní věci a opusťte objekt a to bez spěchu a paniky.</a:t>
            </a:r>
            <a:b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Zvuk sirény = ostrý požární poplach = evakuace!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(V případě, že zpozorujete požár, vyhlaste ostrý požární poplach stiskem hlásiče požárního poplachu, který je umístěn vždy před vstupem do chráněné únikové cesty.)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(Pokud jste u zdroje požáru, zahajte hašení pomocí přenosných hasicích přístrojů.)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 nadzemních podlaží bloků A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B využijte chráněných únikových cest, které Vás bezpečně vyvedou ven z objektu.</a:t>
            </a:r>
            <a:b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Nepoužívejte výtahů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Pokud jste v 1. NP (nadzemní podlaží) , pak můžete využít i hlavní vchod (dojde k odblokování posuvných dveří a k otevření obou bočních dveří po stranách hlavního vchodu).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Shromaždiště je umístěno před hlavním vchodem. </a:t>
            </a:r>
            <a:b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Na shromaždišti se nahlaste vyučujícímu, aby měl jistotu, že jeho studenti objekt opustili. Následně můžete shromaždiště opustit. </a:t>
            </a:r>
            <a:b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žádném případě se do odvolání poplachu nevracejte do objektu. </a:t>
            </a:r>
            <a:b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návratu do objektu rozhoduje pouze velitel zásahu!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2" name="Obrázek 11" descr="Obsah obrázku interiér, zeď, budova&#10;&#10;Popis vygenerován s velmi vysokou mírou spolehlivosti">
            <a:extLst>
              <a:ext uri="{FF2B5EF4-FFF2-40B4-BE49-F238E27FC236}">
                <a16:creationId xmlns:a16="http://schemas.microsoft.com/office/drawing/2014/main" id="{9D88F317-A6D9-4DD9-90C9-42DFC1327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8" r="24637" b="40470"/>
          <a:stretch/>
        </p:blipFill>
        <p:spPr>
          <a:xfrm rot="-5400000">
            <a:off x="5807768" y="3271394"/>
            <a:ext cx="3876300" cy="2603421"/>
          </a:xfrm>
          <a:prstGeom prst="rect">
            <a:avLst/>
          </a:prstGeom>
        </p:spPr>
      </p:pic>
      <p:pic>
        <p:nvPicPr>
          <p:cNvPr id="13" name="Picture 2" descr="https://www.happyend.cz/galerie/1_11379/znacka-hlasic-pozaru-original.jpg">
            <a:extLst>
              <a:ext uri="{FF2B5EF4-FFF2-40B4-BE49-F238E27FC236}">
                <a16:creationId xmlns:a16="http://schemas.microsoft.com/office/drawing/2014/main" id="{07F99245-A44C-485F-A58A-6BA8DD263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496" y="764704"/>
            <a:ext cx="1728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8A06B344-EE1E-4094-8E3C-5DB0C2BF4F84}"/>
              </a:ext>
            </a:extLst>
          </p:cNvPr>
          <p:cNvSpPr/>
          <p:nvPr/>
        </p:nvSpPr>
        <p:spPr>
          <a:xfrm>
            <a:off x="7416496" y="2492704"/>
            <a:ext cx="1512000" cy="648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HLÁSIČ  </a:t>
            </a:r>
          </a:p>
          <a:p>
            <a:pPr algn="ctr"/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POŽÁRU</a:t>
            </a:r>
          </a:p>
        </p:txBody>
      </p:sp>
    </p:spTree>
    <p:extLst>
      <p:ext uri="{BB962C8B-B14F-4D97-AF65-F5344CB8AC3E}">
        <p14:creationId xmlns:p14="http://schemas.microsoft.com/office/powerpoint/2010/main" val="2639765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Požární ochrana - objekt U14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5070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6. Požární ochrana – objekt U14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6.1 Schéma objektu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Objekt U14 je využíván pro praxi Ústavem zdravotnických věd.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Objekt je jednopodlažní původní pavilon zlínské nemocnice (KNTB) s jedním východem.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Činnosti v objektu jsou začleněny do kategorie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bez zvýšeného požárního nebezpečí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 současnosti má objekt pouze jeden východ (hlavní vchod). V realizaci je východ z posluchárny.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1126" r="2392"/>
          <a:stretch/>
        </p:blipFill>
        <p:spPr>
          <a:xfrm>
            <a:off x="103829" y="2642729"/>
            <a:ext cx="9008350" cy="35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3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6. Požární ochrana – objekt U14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6.2 Vyhlášení požárního poplachu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Požární poplach můžete vyhlásit těmito způsoby: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voláním „HOŘÍ“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a stisknutím hlásiče požárního poplachu, který je napojen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na pult ostrahy (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hlavní vchod a vstup do přednáškového sálu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indent="0">
              <a:buNone/>
            </a:pPr>
            <a:r>
              <a:rPr lang="cs-CZ" sz="17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 Stisknutím tlačítka hlásiče požáru vyvoláte ostrý požární poplach, který v objektu aktivuje sirénu. Současně se informace objeví na pultu strážní služby, která automaticky volá „hasiče“ </a:t>
            </a:r>
            <a:br>
              <a:rPr lang="cs-CZ" sz="17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posílá na místo své zásahové vozidlo. Zaměstnanec strážní služby při příjezdu řídí evakuaci</a:t>
            </a:r>
            <a:br>
              <a:rPr lang="cs-CZ" sz="17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hasební práce !!!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Požár můžete ohlásit na telefonních číslech: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+420 734 312 577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(pult strážní služby),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150 / 112.</a:t>
            </a:r>
          </a:p>
          <a:p>
            <a:pPr marL="0" indent="0">
              <a:buNone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!!! Při hlášení je nezbytné oznámit KDO VOLÁ, </a:t>
            </a:r>
          </a:p>
          <a:p>
            <a:pPr marL="0" indent="0">
              <a:buNone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KDE HOŘÍ (Zlín, Havlíčkovo nábřeží 600), CO HOŘÍ !!!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Shromaždiště evakuovaných je na vyznačené </a:t>
            </a:r>
            <a:b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travnaté ploše.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cs-CZ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2724" r="51024" b="28148"/>
          <a:stretch>
            <a:fillRect/>
          </a:stretch>
        </p:blipFill>
        <p:spPr bwMode="auto">
          <a:xfrm>
            <a:off x="7108055" y="894888"/>
            <a:ext cx="1387823" cy="13813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t="6552"/>
          <a:stretch/>
        </p:blipFill>
        <p:spPr>
          <a:xfrm>
            <a:off x="5140981" y="3173735"/>
            <a:ext cx="3982411" cy="333752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554740" y="4673847"/>
            <a:ext cx="1080120" cy="3982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FHS / U14</a:t>
            </a:r>
            <a:endParaRPr lang="cs-CZ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948264" y="3725608"/>
            <a:ext cx="941896" cy="3329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PAVILON 2</a:t>
            </a:r>
            <a:endParaRPr lang="cs-CZ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301335"/>
            <a:ext cx="1152000" cy="1152000"/>
          </a:xfrm>
          <a:prstGeom prst="rect">
            <a:avLst/>
          </a:prstGeom>
        </p:spPr>
      </p:pic>
      <p:sp>
        <p:nvSpPr>
          <p:cNvPr id="14" name="Šipka dolů 13"/>
          <p:cNvSpPr/>
          <p:nvPr/>
        </p:nvSpPr>
        <p:spPr>
          <a:xfrm>
            <a:off x="6768244" y="4273175"/>
            <a:ext cx="360040" cy="317379"/>
          </a:xfrm>
          <a:prstGeom prst="downArrow">
            <a:avLst/>
          </a:prstGeom>
          <a:solidFill>
            <a:srgbClr val="0066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51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1. Základní zásady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 Bezpečnost a ochrana zdraví při práci – ZÁKAZY</a:t>
            </a: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Studentům je zakázáno: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opravovat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jakákoliv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zařízení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včetně elektrických bez příslušné kvalifikace,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obsluhovat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jakékoli jiné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než vyučujícím určené zařízení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bez jeho účasti či pokynů,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poškozovat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nebo jiným způsobem snižovat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účinnost bezpečnostních značek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zužovat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průchodní a průjezdní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profily komunikací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zastavovat předměty přístup k rozvaděčům, uzávěrům vody, plynu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atd.,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používat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soukromé elektrospotřebiče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jako vařiče, teplomety, apod.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(Za případně vzniklou škodu (např. požár, jehož příčinou bude mobilní telefon či notebook studenta) student plně zodpovídá.),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kouřit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mimo určené venkovní prostory,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vstupovat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do učeben/laboratoří pod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vlivem alkoholu a jiných návykových látek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užívat během výuky alkohol a jiné návykové látky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2091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Požární ochrana - objekt U13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3305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Požární ochrana – objekt U13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7.1 Začlenění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 U13 je objektem „B“ 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Kongresového a Univerzitního centra.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Kongresovým centrem je objekt propojen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dvoupodlažním suterénem, kde jsou převážně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hromadné parkovací garáže.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Univerzitní centrum má dvě podzemní podlaží 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(PP) a pět nadzemních podlaží (NP). Nadzemní část budovy má 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atrium ve 2.NP, propojené s halou v 1.NP. K atriu přiléhají podlaží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kanceláří rektorátu s ochozy v prostoru atria. Na opačné straně budovy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jsou umístěny studovny univerzitní knihovny (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nahodilé požární zatížení</a:t>
            </a:r>
            <a:b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120kg/m</a:t>
            </a:r>
            <a:r>
              <a:rPr lang="cs-CZ" sz="16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vyšší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Objekt disponuje dvěma shromažďovacími prostory,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kterými je studovna v 4.NP (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225 osob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 atrium v 2.NP (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316 osob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které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využíváno ke společenským událostem.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objektu je, kromě uvedené činnosti knihovny a pořádání akcí, 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provozována převážně pedagogická a administrativní činnost.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 U13 je začleněn do kategorie činností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zvýšeným požárním nebezpečím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důvodu: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shromažďovací prostory,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knihovna,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podzemní garáže.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t="13902" b="22542"/>
          <a:stretch/>
        </p:blipFill>
        <p:spPr>
          <a:xfrm>
            <a:off x="4472458" y="688534"/>
            <a:ext cx="4643342" cy="19682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34" y="2420888"/>
            <a:ext cx="2654170" cy="39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35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Požární ochrana – objekt U13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7.2 Ostrý požární poplach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68579" y="1081280"/>
            <a:ext cx="8795691" cy="12434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se dozvím, že v objektu hoří a nebo že musí být objekt evakuován?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případě ostrého požární poplachu spustí návaznosti elektrické požární signalizace: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požární sirény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a evakuační rozhlas (ve smyčce se opakují výzvy k opuštění objektu).</a:t>
            </a:r>
          </a:p>
        </p:txBody>
      </p:sp>
      <p:sp>
        <p:nvSpPr>
          <p:cNvPr id="9" name="Obdélník 8"/>
          <p:cNvSpPr/>
          <p:nvPr/>
        </p:nvSpPr>
        <p:spPr>
          <a:xfrm>
            <a:off x="168580" y="2422274"/>
            <a:ext cx="8795691" cy="18964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mám postupovat, když zpozoruji požár?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Každý občan je povinen pokusit se uhasit požár dostupnými prostředky </a:t>
            </a:r>
            <a:b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(přenosný hasicí přístroj, hydrant).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případě, že se mi nedaří uhasit požár, vyhlásím požární poplach: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voláním „HOŘÍ“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stiskem hlásiče požárního poplachu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 Stiskem hlásiče požárního poplachu spustím ostrý požární poplach !!!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2724" r="51024" b="28148"/>
          <a:stretch>
            <a:fillRect/>
          </a:stretch>
        </p:blipFill>
        <p:spPr bwMode="auto">
          <a:xfrm>
            <a:off x="7308388" y="2821580"/>
            <a:ext cx="1152000" cy="114662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168581" y="4434571"/>
            <a:ext cx="8795691" cy="19928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mám ohlásit požár?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!!! Stiskem hlásiče požárního poplachu spustím ostrý požární poplach !!!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Ohlašovna požáru v objektu je na recepci </a:t>
            </a:r>
            <a:r>
              <a:rPr lang="cs-CZ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+420 733 123 379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Mohu případně (požár ohlašuje velitel preventivní požární hlídky) využít: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Hasičský záchranný sbor -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Tísňové volání –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</a:t>
            </a:r>
          </a:p>
          <a:p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 Při hlášení je nezbytné oznámit KDO VOLÁ, KDE HOŘÍ (Zlín, nám. T. G. Masaryka 5555), CO HOŘÍ !!!</a:t>
            </a:r>
          </a:p>
        </p:txBody>
      </p:sp>
    </p:spTree>
    <p:extLst>
      <p:ext uri="{BB962C8B-B14F-4D97-AF65-F5344CB8AC3E}">
        <p14:creationId xmlns:p14="http://schemas.microsoft.com/office/powerpoint/2010/main" val="1425478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nice se šipkou 22"/>
          <p:cNvCxnSpPr/>
          <p:nvPr/>
        </p:nvCxnSpPr>
        <p:spPr>
          <a:xfrm>
            <a:off x="5423529" y="2152694"/>
            <a:ext cx="12567" cy="12883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Požární ochrana – objekt U13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Kudy ven? - 1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 má „tři“ východy, všechny v 1.NP. Jsou to dva boční východy, kterými vyúsťují chráněné únikové cesty B (bez požární předsíně, ale s přetlakovou ventilací), které zajišťují únik už z 5.NP.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Dále je to hlavní vchod, u kterého dojde k otevření dveří po bocích karuselových dveří, 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které se díky návaznosti EPS uvolní.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Kromě těchto „hlavních proudů“ lze využít ve stejném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směru i dveří z Restaurace a dveří naproti přednáškovému sálu.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b="12639"/>
          <a:stretch/>
        </p:blipFill>
        <p:spPr>
          <a:xfrm>
            <a:off x="2477219" y="3409596"/>
            <a:ext cx="6657734" cy="30519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2"/>
          <a:stretch/>
        </p:blipFill>
        <p:spPr>
          <a:xfrm>
            <a:off x="40772" y="2881098"/>
            <a:ext cx="3523640" cy="362364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9051" b="5900"/>
          <a:stretch/>
        </p:blipFill>
        <p:spPr>
          <a:xfrm>
            <a:off x="6992117" y="1851274"/>
            <a:ext cx="2129612" cy="2937933"/>
          </a:xfrm>
          <a:prstGeom prst="rect">
            <a:avLst/>
          </a:prstGeom>
        </p:spPr>
      </p:pic>
      <p:cxnSp>
        <p:nvCxnSpPr>
          <p:cNvPr id="15" name="Přímá spojnice se šipkou 14"/>
          <p:cNvCxnSpPr>
            <a:stCxn id="3" idx="3"/>
          </p:cNvCxnSpPr>
          <p:nvPr/>
        </p:nvCxnSpPr>
        <p:spPr>
          <a:xfrm flipV="1">
            <a:off x="3564412" y="3717032"/>
            <a:ext cx="2240898" cy="9758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H="1">
            <a:off x="5423529" y="2132856"/>
            <a:ext cx="155536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6188643" y="2152694"/>
            <a:ext cx="12567" cy="12883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6042788" y="4341217"/>
            <a:ext cx="936104" cy="376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Recepce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4092793" y="3828376"/>
            <a:ext cx="1134161" cy="376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Restaurace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5245925" y="5498805"/>
            <a:ext cx="1100421" cy="477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Schodiště z atria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5423529" y="1973034"/>
            <a:ext cx="765114" cy="3766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3828511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b="12639"/>
          <a:stretch/>
        </p:blipFill>
        <p:spPr>
          <a:xfrm>
            <a:off x="1547664" y="1933290"/>
            <a:ext cx="6657734" cy="3051977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Požární ochrana – objekt U13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Kudy ven? - 2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Chráněné únikové cesty B (bez požární předsíně, ale s přetlakovou ventilací) zajišťují únik už z 5.NP a vyúsťují v 1.NP.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Všechny dveře vedoucí do CHÚC B se díky návaznosti EPS odblokují.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Součástí CHÚC B jsou výtahy, </a:t>
            </a:r>
            <a:b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které nejsou evakuační!!!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Přímá spojnice se šipkou 22"/>
          <p:cNvCxnSpPr/>
          <p:nvPr/>
        </p:nvCxnSpPr>
        <p:spPr>
          <a:xfrm flipH="1" flipV="1">
            <a:off x="8100392" y="3284984"/>
            <a:ext cx="792089" cy="41827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5022085" y="2891961"/>
            <a:ext cx="936104" cy="376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Recepce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3159726" y="2406341"/>
            <a:ext cx="1134161" cy="376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Restaurace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4282340" y="3725453"/>
            <a:ext cx="1100421" cy="477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Schodiště z atria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"/>
          <a:stretch/>
        </p:blipFill>
        <p:spPr>
          <a:xfrm>
            <a:off x="30342" y="3663820"/>
            <a:ext cx="1967747" cy="2838311"/>
          </a:xfrm>
          <a:prstGeom prst="rect">
            <a:avLst/>
          </a:prstGeom>
        </p:spPr>
      </p:pic>
      <p:pic>
        <p:nvPicPr>
          <p:cNvPr id="17" name="Obrázek 16" descr="DSCN0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3863" y="3703255"/>
            <a:ext cx="3744000" cy="2808000"/>
          </a:xfrm>
          <a:prstGeom prst="rect">
            <a:avLst/>
          </a:prstGeom>
        </p:spPr>
      </p:pic>
      <p:cxnSp>
        <p:nvCxnSpPr>
          <p:cNvPr id="22" name="Přímá spojnice se šipkou 21"/>
          <p:cNvCxnSpPr/>
          <p:nvPr/>
        </p:nvCxnSpPr>
        <p:spPr>
          <a:xfrm flipV="1">
            <a:off x="1215773" y="3399911"/>
            <a:ext cx="547915" cy="2639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60716" r="13185"/>
          <a:stretch/>
        </p:blipFill>
        <p:spPr>
          <a:xfrm>
            <a:off x="2461612" y="4270490"/>
            <a:ext cx="2736305" cy="21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98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Požární ochrana – objekt U13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Kudy ven? - 3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prostoru atria (2.NP) je současně i východ z Knihovny. Opětovně můžeme využít obou bočních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B, které vyúsťují v 1.NP anebo samozřejmě můžeme využít hlavního schodiště, které Vás nasměřuje přímo k hlavnímu východu (karuselové dveře).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Turnikety v Knihovně EPS odblokuje a cestou se můžeme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pokochat i pohledem na spuštěnou roletu hlavní šatny.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61137"/>
            <a:ext cx="5269936" cy="3501321"/>
          </a:xfrm>
          <a:prstGeom prst="rect">
            <a:avLst/>
          </a:prstGeom>
        </p:spPr>
      </p:pic>
      <p:pic>
        <p:nvPicPr>
          <p:cNvPr id="11" name="Obrázek 10" descr="DSCN0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1150" y="1628800"/>
            <a:ext cx="3667354" cy="27505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b="37400"/>
          <a:stretch/>
        </p:blipFill>
        <p:spPr>
          <a:xfrm rot="16200000">
            <a:off x="141715" y="2330116"/>
            <a:ext cx="2451506" cy="26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60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Požární ochrana – objekt U13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Kudy ven? – 4.1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Podzemní garáže, které jsou umístěny v 1.PP a 2.PP, jsou propojeny s Kongresovým centrem. 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požáru dojde k oddělení prostoru podzemních garáží stažením rolet</a:t>
            </a:r>
            <a:b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(1.PP – 1x velká a 2x malá; 2.PP – 2x malá).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Naopak se zvedne roleta v prostoru služebních vozidel.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prostoru garáží jste navedeni  zpět do objektu Univerzitního centra označenými dveřmi, které EPS odblokuje. 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Směr úniku vede do 1.NP, tedy do prostoru, ve kterém na bocích vyúsťují obě CHÚC B.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73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Požární ochrana – objekt U13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Kudy ven? – 4.2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3919231-A5DE-430E-9053-32845E74A1CB}"/>
              </a:ext>
            </a:extLst>
          </p:cNvPr>
          <p:cNvGrpSpPr/>
          <p:nvPr/>
        </p:nvGrpSpPr>
        <p:grpSpPr>
          <a:xfrm>
            <a:off x="-8449" y="883913"/>
            <a:ext cx="9144000" cy="5567981"/>
            <a:chOff x="0" y="741336"/>
            <a:chExt cx="9144000" cy="5567981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3968596-E661-4DC2-9B5E-6880041D1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8168"/>
            <a:stretch/>
          </p:blipFill>
          <p:spPr>
            <a:xfrm>
              <a:off x="0" y="2276872"/>
              <a:ext cx="9144000" cy="3672407"/>
            </a:xfrm>
            <a:prstGeom prst="rect">
              <a:avLst/>
            </a:prstGeom>
          </p:spPr>
        </p:pic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6758E6EB-3CC1-4CF4-B676-B7DC46A4B700}"/>
                </a:ext>
              </a:extLst>
            </p:cNvPr>
            <p:cNvCxnSpPr/>
            <p:nvPr/>
          </p:nvCxnSpPr>
          <p:spPr>
            <a:xfrm>
              <a:off x="4644008" y="5733256"/>
              <a:ext cx="8640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DE336103-0343-40BF-85D7-DA848987EB9D}"/>
                </a:ext>
              </a:extLst>
            </p:cNvPr>
            <p:cNvCxnSpPr/>
            <p:nvPr/>
          </p:nvCxnSpPr>
          <p:spPr>
            <a:xfrm>
              <a:off x="6660232" y="5733256"/>
              <a:ext cx="8640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5122B3BB-EA2A-4DC8-9814-6A9B1C7E7B44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877272"/>
              <a:ext cx="151216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00231C3E-4C25-4117-8ED6-71573FADAA5D}"/>
                </a:ext>
              </a:extLst>
            </p:cNvPr>
            <p:cNvSpPr/>
            <p:nvPr/>
          </p:nvSpPr>
          <p:spPr>
            <a:xfrm>
              <a:off x="2159224" y="5744750"/>
              <a:ext cx="2412776" cy="56456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Požární rolety</a:t>
              </a:r>
            </a:p>
            <a:p>
              <a:pPr algn="ctr"/>
              <a:r>
                <a:rPr lang="cs-CZ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Oddělí parkoviště UTB a KC</a:t>
              </a:r>
            </a:p>
          </p:txBody>
        </p:sp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BB62EBCE-81CD-4ACA-8143-03CB9A5B2DF2}"/>
                </a:ext>
              </a:extLst>
            </p:cNvPr>
            <p:cNvSpPr/>
            <p:nvPr/>
          </p:nvSpPr>
          <p:spPr>
            <a:xfrm>
              <a:off x="5292080" y="5879774"/>
              <a:ext cx="1512168" cy="26244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Parkoviště KC</a:t>
              </a:r>
            </a:p>
          </p:txBody>
        </p:sp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8EE3F3DE-3E35-4D85-B0EC-221468DB886F}"/>
                </a:ext>
              </a:extLst>
            </p:cNvPr>
            <p:cNvSpPr/>
            <p:nvPr/>
          </p:nvSpPr>
          <p:spPr>
            <a:xfrm>
              <a:off x="5364088" y="4980663"/>
              <a:ext cx="1512168" cy="26244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Parkoviště UTB</a:t>
              </a:r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0ABC1BC5-954A-4CBD-8905-CE73F9502556}"/>
                </a:ext>
              </a:extLst>
            </p:cNvPr>
            <p:cNvSpPr/>
            <p:nvPr/>
          </p:nvSpPr>
          <p:spPr>
            <a:xfrm>
              <a:off x="4085025" y="3301139"/>
              <a:ext cx="3355103" cy="93609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Při ostrém požárním poplachu a tedy po </a:t>
              </a:r>
              <a:r>
                <a:rPr lang="cs-CZ" sz="1400" b="1">
                  <a:latin typeface="Calibri" panose="020F0502020204030204" pitchFamily="34" charset="0"/>
                  <a:cs typeface="Calibri" panose="020F0502020204030204" pitchFamily="34" charset="0"/>
                </a:rPr>
                <a:t>spuštění požárních </a:t>
              </a:r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rolet se musíte vrátit zpět do objektu a pokračovat do 1.NP!</a:t>
              </a:r>
            </a:p>
          </p:txBody>
        </p:sp>
        <p:pic>
          <p:nvPicPr>
            <p:cNvPr id="16" name="Obrázek 15" descr="Obsah obrázku text, interiér, žlutá, zeď&#10;&#10;Popis byl vytvořen automaticky">
              <a:extLst>
                <a:ext uri="{FF2B5EF4-FFF2-40B4-BE49-F238E27FC236}">
                  <a16:creationId xmlns:a16="http://schemas.microsoft.com/office/drawing/2014/main" id="{361DCDFE-FFB7-4BC8-BB19-7274CA71B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9" y="741336"/>
              <a:ext cx="4057885" cy="2536435"/>
            </a:xfrm>
            <a:prstGeom prst="rect">
              <a:avLst/>
            </a:prstGeom>
          </p:spPr>
        </p:pic>
        <p:pic>
          <p:nvPicPr>
            <p:cNvPr id="17" name="Obrázek 16" descr="Obsah obrázku text, žlutá, interiér, zeď&#10;&#10;Popis byl vytvořen automaticky">
              <a:extLst>
                <a:ext uri="{FF2B5EF4-FFF2-40B4-BE49-F238E27FC236}">
                  <a16:creationId xmlns:a16="http://schemas.microsoft.com/office/drawing/2014/main" id="{6DEFAB4D-95EB-46D6-8C18-ADECE9AB8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6" y="1082442"/>
              <a:ext cx="3509523" cy="2193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672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Požární ochrana – objekt U13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Kudy ven? – 4.3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92AFC800-53FD-4351-959E-F75A59A513A1}"/>
              </a:ext>
            </a:extLst>
          </p:cNvPr>
          <p:cNvGrpSpPr/>
          <p:nvPr/>
        </p:nvGrpSpPr>
        <p:grpSpPr>
          <a:xfrm>
            <a:off x="19345" y="797018"/>
            <a:ext cx="9144000" cy="5662579"/>
            <a:chOff x="0" y="674291"/>
            <a:chExt cx="9144000" cy="5662579"/>
          </a:xfrm>
        </p:grpSpPr>
        <p:sp>
          <p:nvSpPr>
            <p:cNvPr id="20" name="Obdélník: se zakulacenými rohy 19">
              <a:extLst>
                <a:ext uri="{FF2B5EF4-FFF2-40B4-BE49-F238E27FC236}">
                  <a16:creationId xmlns:a16="http://schemas.microsoft.com/office/drawing/2014/main" id="{5343B967-F359-450B-A5FC-64360BDC25EC}"/>
                </a:ext>
              </a:extLst>
            </p:cNvPr>
            <p:cNvSpPr/>
            <p:nvPr/>
          </p:nvSpPr>
          <p:spPr>
            <a:xfrm>
              <a:off x="3603003" y="5772303"/>
              <a:ext cx="2412776" cy="56456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Požární rolety</a:t>
              </a:r>
            </a:p>
            <a:p>
              <a:pPr algn="ctr"/>
              <a:r>
                <a:rPr lang="cs-CZ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Oddělí parkoviště UTB a KC</a:t>
              </a:r>
            </a:p>
          </p:txBody>
        </p:sp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88436885-9842-490F-97F9-539F882473C5}"/>
                </a:ext>
              </a:extLst>
            </p:cNvPr>
            <p:cNvSpPr/>
            <p:nvPr/>
          </p:nvSpPr>
          <p:spPr>
            <a:xfrm>
              <a:off x="6588125" y="5796973"/>
              <a:ext cx="1512168" cy="26244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Parkoviště KC</a:t>
              </a:r>
            </a:p>
          </p:txBody>
        </p:sp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339F4C5A-FCE7-4704-B0DB-66AC06A96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499"/>
            <a:stretch/>
          </p:blipFill>
          <p:spPr>
            <a:xfrm>
              <a:off x="0" y="1484784"/>
              <a:ext cx="9144000" cy="4305726"/>
            </a:xfrm>
            <a:prstGeom prst="rect">
              <a:avLst/>
            </a:prstGeom>
          </p:spPr>
        </p:pic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9116354F-09F5-4E2B-A4E3-254875174561}"/>
                </a:ext>
              </a:extLst>
            </p:cNvPr>
            <p:cNvCxnSpPr/>
            <p:nvPr/>
          </p:nvCxnSpPr>
          <p:spPr>
            <a:xfrm>
              <a:off x="6836197" y="5589240"/>
              <a:ext cx="8640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BC4B7B7C-C094-41F8-A5E7-BDE039C2ABE7}"/>
                </a:ext>
              </a:extLst>
            </p:cNvPr>
            <p:cNvCxnSpPr/>
            <p:nvPr/>
          </p:nvCxnSpPr>
          <p:spPr>
            <a:xfrm>
              <a:off x="4644008" y="5550282"/>
              <a:ext cx="8640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6620B5B5-03F3-4DE4-AA88-E5FCA2A4334D}"/>
                </a:ext>
              </a:extLst>
            </p:cNvPr>
            <p:cNvSpPr/>
            <p:nvPr/>
          </p:nvSpPr>
          <p:spPr>
            <a:xfrm>
              <a:off x="6512161" y="5149600"/>
              <a:ext cx="1512168" cy="26244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Parkoviště UTB</a:t>
              </a:r>
            </a:p>
          </p:txBody>
        </p:sp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CB61AC31-9E44-4C26-8CB2-0312DF65A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880" y="2636912"/>
              <a:ext cx="0" cy="7920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ADD3A707-A210-4097-B4BF-2D54454808C2}"/>
                </a:ext>
              </a:extLst>
            </p:cNvPr>
            <p:cNvSpPr/>
            <p:nvPr/>
          </p:nvSpPr>
          <p:spPr>
            <a:xfrm>
              <a:off x="0" y="5234620"/>
              <a:ext cx="3355103" cy="93609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Při ostrém požárním poplachu a tedy po spuštění požární rolet se musíte vrátit zpět do objektu a pokračovat do 1.NP!</a:t>
              </a:r>
            </a:p>
          </p:txBody>
        </p:sp>
        <p:pic>
          <p:nvPicPr>
            <p:cNvPr id="28" name="Obrázek 27" descr="Obsah obrázku text, interiér, strop, oranžová&#10;&#10;Popis byl vytvořen automaticky">
              <a:extLst>
                <a:ext uri="{FF2B5EF4-FFF2-40B4-BE49-F238E27FC236}">
                  <a16:creationId xmlns:a16="http://schemas.microsoft.com/office/drawing/2014/main" id="{37E17278-B589-474F-B847-BEB51F0D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402" y="674291"/>
              <a:ext cx="3399850" cy="2125121"/>
            </a:xfrm>
            <a:prstGeom prst="rect">
              <a:avLst/>
            </a:prstGeom>
          </p:spPr>
        </p:pic>
        <p:sp>
          <p:nvSpPr>
            <p:cNvPr id="29" name="Šipka: dolů 28">
              <a:extLst>
                <a:ext uri="{FF2B5EF4-FFF2-40B4-BE49-F238E27FC236}">
                  <a16:creationId xmlns:a16="http://schemas.microsoft.com/office/drawing/2014/main" id="{97385E31-E4EF-4D4E-9AA8-2B579797C514}"/>
                </a:ext>
              </a:extLst>
            </p:cNvPr>
            <p:cNvSpPr/>
            <p:nvPr/>
          </p:nvSpPr>
          <p:spPr>
            <a:xfrm>
              <a:off x="7916317" y="2682372"/>
              <a:ext cx="216024" cy="132269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44D131C3-2D8D-4FCF-BFFA-DBBD60A195C1}"/>
                </a:ext>
              </a:extLst>
            </p:cNvPr>
            <p:cNvSpPr/>
            <p:nvPr/>
          </p:nvSpPr>
          <p:spPr>
            <a:xfrm>
              <a:off x="3569561" y="2682372"/>
              <a:ext cx="2479659" cy="67812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Roleta v prostoru parkoviště služebních vozidel se zvedne.</a:t>
              </a:r>
            </a:p>
          </p:txBody>
        </p:sp>
        <p:sp>
          <p:nvSpPr>
            <p:cNvPr id="31" name="Šipka: dolů 30">
              <a:extLst>
                <a:ext uri="{FF2B5EF4-FFF2-40B4-BE49-F238E27FC236}">
                  <a16:creationId xmlns:a16="http://schemas.microsoft.com/office/drawing/2014/main" id="{9C8FCA5C-4384-4BF5-9898-3DE71A096280}"/>
                </a:ext>
              </a:extLst>
            </p:cNvPr>
            <p:cNvSpPr/>
            <p:nvPr/>
          </p:nvSpPr>
          <p:spPr>
            <a:xfrm rot="5400000">
              <a:off x="2575769" y="4009904"/>
              <a:ext cx="216024" cy="872953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ACC4C4AA-4E9C-4E1E-BAC7-34963F585FF6}"/>
                </a:ext>
              </a:extLst>
            </p:cNvPr>
            <p:cNvSpPr/>
            <p:nvPr/>
          </p:nvSpPr>
          <p:spPr>
            <a:xfrm>
              <a:off x="25597" y="3529702"/>
              <a:ext cx="2170139" cy="75326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Tímto směrem vyjdete</a:t>
              </a:r>
              <a:b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z 2.PP do 1.PP,</a:t>
              </a:r>
              <a:b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cs-CZ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tedy do prostoru rampy.</a:t>
              </a:r>
            </a:p>
          </p:txBody>
        </p:sp>
        <p:pic>
          <p:nvPicPr>
            <p:cNvPr id="33" name="Obrázek 32" descr="Obsah obrázku text, žlutá, interiér, zeď&#10;&#10;Popis byl vytvořen automaticky">
              <a:extLst>
                <a:ext uri="{FF2B5EF4-FFF2-40B4-BE49-F238E27FC236}">
                  <a16:creationId xmlns:a16="http://schemas.microsoft.com/office/drawing/2014/main" id="{AD6C9DBC-6C13-47D4-BD29-BB2C56EF7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669667"/>
              <a:ext cx="2961160" cy="1850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34924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Použití</a:t>
            </a:r>
            <a:b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přenosných hasicích přístrojů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(PHP)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03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1. Základní zásady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 Požární ochrana – POVINNOSTI</a:t>
            </a: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Studenti jsou povinni: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dodržovat předpisy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k zajištění požární ochrany v učebnách/laboratořích a i při vlastní práci,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seznámit se podrobně s požární poplachovou směrnicí v objektu, s umístěním a druhem hasicích přístrojů a ostatních hasebních prostředků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řídit se požárně bezpečnostními tabulkami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vyvěšenými na objektech, dodržovat zákazy kouření v označených místech,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udržovat průchodnost únikových komunikací, přístupnost hasebních prostředků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znát použití a manipulaci s hasicími přístroji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umístěnými na pracovišti,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při zpozorování požáru jej uhasit, není-li to možné, vyhlásit požární poplach způsoben uvedeným v požární poplachové směrnici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 Při požáru zajišťovat záchranu ohrožených osob. Podle možnosti vyvést (vynést) z ohrožených prostor nádoby s hořlavými kapalinami, cenné přístroje, dokumentaci, apod. Podle možnosti odstranit z blízkosti ohně hořlavé předměty,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zjištění požáru na elektrických zařízeních pod napětím nikdy neužívat k hašení vodu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(hasicí přístroje vodní, vzduchové, hydranty) - nebezpečí úrazu elektrickým proudem.</a:t>
            </a: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2981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105" y="3933056"/>
            <a:ext cx="5052869" cy="2455391"/>
          </a:xfrm>
          <a:prstGeom prst="rect">
            <a:avLst/>
          </a:prstGeom>
        </p:spPr>
      </p:pic>
      <p:pic>
        <p:nvPicPr>
          <p:cNvPr id="8" name="Obrázek 7" descr="Hlavní stránka">
            <a:hlinkClick r:id="rId3" tooltip="&quot;Hlavní stránka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19" y="1412776"/>
            <a:ext cx="1951355" cy="1945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8. Použití PHP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8.1 Úvod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PHP = P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řenosné</a:t>
            </a: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asicí</a:t>
            </a: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řístroje.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 kapitole se zaměříme na PHP používaní na UTB, tedy na práškové a sněhové (CO</a:t>
            </a:r>
            <a:r>
              <a:rPr lang="cs-CZ" sz="1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Můžete využít i video „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Hasit umí/může každý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“ dostupné na: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https://www.youtube.com/watch?v=QO7KETrafeo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http://www.tvhasici.cz/videoarchiv.php?detail=ok&amp;film=309#</a:t>
            </a: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Kde najdete PHP?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PHP se umísťují nejčastěji při vstupech do podlaží a dále se podle velikosti </a:t>
            </a:r>
            <a:b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podlaží rozmísťují po chodbách.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PHP jsou dostatečně viditelné, nicméně v mnoha případech je nad PHP </a:t>
            </a:r>
            <a:b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umístěna i značka. Hlavně však </a:t>
            </a: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značku, tedy umístění PHP, najdete v grafické části evakuačního plánu</a:t>
            </a: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dirty="0">
                <a:latin typeface="Calibri" panose="020F0502020204030204" pitchFamily="34" charset="0"/>
                <a:cs typeface="Calibri" panose="020F0502020204030204" pitchFamily="34" charset="0"/>
              </a:rPr>
              <a:t>PHP jsou samozřejmě i v každé laboratoři.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3632" r="52232" b="28148"/>
          <a:stretch>
            <a:fillRect/>
          </a:stretch>
        </p:blipFill>
        <p:spPr bwMode="auto">
          <a:xfrm>
            <a:off x="1187624" y="4581128"/>
            <a:ext cx="1454150" cy="1438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6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8. Použití PHP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8.2 Použití - 1</a:t>
            </a:r>
          </a:p>
          <a:p>
            <a:pPr marL="57150" lvl="1" indent="0">
              <a:buClr>
                <a:srgbClr val="FFC000"/>
              </a:buClr>
              <a:buSzPct val="60000"/>
              <a:buNone/>
              <a:defRPr/>
            </a:pP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6560" y="1124744"/>
          <a:ext cx="9036495" cy="5299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52127">
                  <a:extLst>
                    <a:ext uri="{9D8B030D-6E8A-4147-A177-3AD203B41FA5}">
                      <a16:colId xmlns:a16="http://schemas.microsoft.com/office/drawing/2014/main" val="532985403"/>
                    </a:ext>
                  </a:extLst>
                </a:gridCol>
                <a:gridCol w="3723353">
                  <a:extLst>
                    <a:ext uri="{9D8B030D-6E8A-4147-A177-3AD203B41FA5}">
                      <a16:colId xmlns:a16="http://schemas.microsoft.com/office/drawing/2014/main" val="2683117984"/>
                    </a:ext>
                  </a:extLst>
                </a:gridCol>
                <a:gridCol w="4161015">
                  <a:extLst>
                    <a:ext uri="{9D8B030D-6E8A-4147-A177-3AD203B41FA5}">
                      <a16:colId xmlns:a16="http://schemas.microsoft.com/office/drawing/2014/main" val="3413804892"/>
                    </a:ext>
                  </a:extLst>
                </a:gridCol>
              </a:tblGrid>
              <a:tr h="252000">
                <a:tc gridSpan="2"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Třída</a:t>
                      </a:r>
                      <a:r>
                        <a:rPr lang="cs-CZ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požáru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123298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Požáry pevných látek organického původu, jejichž hoření je doprovázeno žhnutím.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Jedná se zejména o dřevo, papír, slámu, uhlí, gumu, textil, plast apod. </a:t>
                      </a:r>
                      <a:endParaRPr lang="cs-CZ" sz="12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Vhodné PHP: vodní, pěnové, </a:t>
                      </a:r>
                      <a:r>
                        <a:rPr lang="cs-CZ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práškové hasicí přístroje s hasicím práškem ABC</a:t>
                      </a: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cs-CZ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915741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Požáry hořlavých kapalin a látek, které do kapalného stavu přecházejí.</a:t>
                      </a:r>
                    </a:p>
                    <a:p>
                      <a:r>
                        <a:rPr lang="cs-CZ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Jedná se zejména o benzín, naftu, oleje, vosk, barvy, alkoholy apod. 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Vhodné PHP: pěnové, </a:t>
                      </a:r>
                      <a:r>
                        <a:rPr lang="cs-CZ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sněhové</a:t>
                      </a:r>
                      <a:r>
                        <a:rPr lang="cs-CZ" sz="1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(CO2), </a:t>
                      </a:r>
                      <a:r>
                        <a:rPr lang="cs-CZ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práškové</a:t>
                      </a: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halonové</a:t>
                      </a: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hasicí přístroje a hasicí přístroje s čistým hasivem.</a:t>
                      </a:r>
                      <a:endParaRPr lang="cs-CZ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0979948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Požáry plynných látek hořících plamenem.</a:t>
                      </a:r>
                    </a:p>
                    <a:p>
                      <a:r>
                        <a:rPr lang="cs-CZ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Jedná se zejména o propan-butan, zemní plyn, svítiplyn, acetylen, metan, vodík atd. </a:t>
                      </a:r>
                      <a:endParaRPr lang="cs-CZ" sz="12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Vhodné PHP: </a:t>
                      </a:r>
                      <a:r>
                        <a:rPr lang="cs-CZ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práškové, sněhové (CO2) </a:t>
                      </a: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cs-CZ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halonové</a:t>
                      </a: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cs-CZ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4007882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Požáry práškových a alkalických kovů, např. hořčík, hliník, zinek, draslík, sodík, lithium. </a:t>
                      </a:r>
                      <a:br>
                        <a:rPr lang="cs-CZ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Při hoření těchto kovů dochází k vývinu obrovských teplot (až přes 3 000 °C). </a:t>
                      </a:r>
                      <a:endParaRPr lang="cs-CZ" sz="12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Vhodné PHP:</a:t>
                      </a:r>
                      <a:r>
                        <a:rPr lang="cs-CZ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Hašení takovýchto požárů vyžaduje použití suchých hasiv (zemina, suchý písek, suchý cement, suchý grafit) nebo speciálně upravených hasicích prášků typu M. </a:t>
                      </a:r>
                      <a:endParaRPr lang="cs-CZ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428380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Požáry rostlinných nebo živočišných jedlých olejů a tuků ve fritézách a jiných kuchyňských přístrojích a zařízeních.</a:t>
                      </a:r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Vhodné PHP: Na hašení se používají speciální směsi vody a soli (</a:t>
                      </a:r>
                      <a:r>
                        <a:rPr lang="cs-CZ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Neufrol</a:t>
                      </a: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M, </a:t>
                      </a:r>
                      <a:r>
                        <a:rPr lang="cs-CZ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Fettex</a:t>
                      </a:r>
                      <a:r>
                        <a:rPr lang="cs-CZ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), také hasící rouška, poklička apod. </a:t>
                      </a:r>
                      <a:endParaRPr lang="cs-CZ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9456318"/>
                  </a:ext>
                </a:extLst>
              </a:tr>
            </a:tbl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2" y="1433208"/>
            <a:ext cx="902016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C7070C-C70C-48FE-9FBA-B9B2F0AF1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6" y="2454688"/>
            <a:ext cx="913886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BF8922B-4699-4E3E-A406-BE5A01BDB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" y="345944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0732CE2-2738-49D7-B68F-45442339B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2" y="447285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1DA23B2-5143-49F1-85DB-56F5918E5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2" y="5502406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680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8. Použití PHP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8.2 Použití - 2</a:t>
            </a:r>
          </a:p>
          <a:p>
            <a:pPr marL="57150" lvl="1" indent="0">
              <a:buClr>
                <a:srgbClr val="FFC000"/>
              </a:buClr>
              <a:buSzPct val="60000"/>
              <a:buNone/>
              <a:defRPr/>
            </a:pPr>
            <a:endParaRPr lang="cs-CZ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23528" y="6557369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4762"/>
              </p:ext>
            </p:extLst>
          </p:nvPr>
        </p:nvGraphicFramePr>
        <p:xfrm>
          <a:off x="179512" y="1141630"/>
          <a:ext cx="5760160" cy="34585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7521523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34255222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74401540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91094638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628534390"/>
                    </a:ext>
                  </a:extLst>
                </a:gridCol>
              </a:tblGrid>
              <a:tr h="10080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PHP / použití</a:t>
                      </a:r>
                      <a:endParaRPr lang="cs-CZ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Elektrická zařízení</a:t>
                      </a:r>
                      <a:endParaRPr lang="cs-CZ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807232"/>
                  </a:ext>
                </a:extLst>
              </a:tr>
              <a:tr h="490103">
                <a:tc>
                  <a:txBody>
                    <a:bodyPr/>
                    <a:lstStyle/>
                    <a:p>
                      <a:r>
                        <a:rPr lang="cs-CZ" sz="1600" b="1" dirty="0"/>
                        <a:t>Vodní</a:t>
                      </a:r>
                      <a:endParaRPr lang="cs-CZ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2885082"/>
                  </a:ext>
                </a:extLst>
              </a:tr>
              <a:tr h="490103">
                <a:tc>
                  <a:txBody>
                    <a:bodyPr/>
                    <a:lstStyle/>
                    <a:p>
                      <a:r>
                        <a:rPr lang="cs-CZ" sz="1600" b="1" dirty="0"/>
                        <a:t>Pěnový</a:t>
                      </a:r>
                      <a:endParaRPr lang="cs-CZ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9078152"/>
                  </a:ext>
                </a:extLst>
              </a:tr>
              <a:tr h="490103">
                <a:tc>
                  <a:txBody>
                    <a:bodyPr/>
                    <a:lstStyle/>
                    <a:p>
                      <a:r>
                        <a:rPr lang="cs-CZ" sz="1600" b="1" dirty="0"/>
                        <a:t>Práškový</a:t>
                      </a:r>
                      <a:endParaRPr lang="cs-CZ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865871"/>
                  </a:ext>
                </a:extLst>
              </a:tr>
              <a:tr h="490103">
                <a:tc>
                  <a:txBody>
                    <a:bodyPr/>
                    <a:lstStyle/>
                    <a:p>
                      <a:r>
                        <a:rPr lang="cs-CZ" sz="1600" b="1" dirty="0"/>
                        <a:t>Sněhový (CO2)</a:t>
                      </a:r>
                      <a:endParaRPr lang="cs-CZ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83269"/>
                  </a:ext>
                </a:extLst>
              </a:tr>
              <a:tr h="490103">
                <a:tc>
                  <a:txBody>
                    <a:bodyPr/>
                    <a:lstStyle/>
                    <a:p>
                      <a:r>
                        <a:rPr lang="cs-CZ" sz="1600" b="1" dirty="0" err="1"/>
                        <a:t>Halonový</a:t>
                      </a:r>
                      <a:endParaRPr lang="cs-CZ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ANO</a:t>
                      </a:r>
                      <a:endParaRPr lang="cs-CZ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288346"/>
                  </a:ext>
                </a:extLst>
              </a:tr>
            </a:tbl>
          </a:graphicData>
        </a:graphic>
      </p:graphicFrame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28" y="1196752"/>
            <a:ext cx="902016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1C7070C-C70C-48FE-9FBA-B9B2F0AF1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935" y="1184537"/>
            <a:ext cx="913886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BF8922B-4699-4E3E-A406-BE5A01BDB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12" y="1184537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32048" r="34950" b="19813"/>
          <a:stretch/>
        </p:blipFill>
        <p:spPr>
          <a:xfrm>
            <a:off x="6094597" y="3793441"/>
            <a:ext cx="2901141" cy="264108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0" t="41789" r="30313"/>
          <a:stretch/>
        </p:blipFill>
        <p:spPr>
          <a:xfrm>
            <a:off x="6093501" y="746927"/>
            <a:ext cx="2879564" cy="297013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179512" y="4643052"/>
            <a:ext cx="568863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Vždy je možnost hašení elektrického zařízení pod napětím uvedena na etiketě PHP. </a:t>
            </a:r>
            <a:b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Kromě možnosti je vždy uvedena i hodnota napětí, do kterého lze PHP použít.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475656" y="5664642"/>
            <a:ext cx="415937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LZE HASIT ZAŘÍZENÍ POD NAPĚTÍM DO 1000 V</a:t>
            </a:r>
            <a:b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 VZDÁLENOSTI MIN. 1 m.</a:t>
            </a:r>
          </a:p>
        </p:txBody>
      </p:sp>
    </p:spTree>
    <p:extLst>
      <p:ext uri="{BB962C8B-B14F-4D97-AF65-F5344CB8AC3E}">
        <p14:creationId xmlns:p14="http://schemas.microsoft.com/office/powerpoint/2010/main" val="22048256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844824"/>
            <a:ext cx="3377632" cy="247147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8. Použití PHP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8.2 Použití - 3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Přenosné hasicí přístroje mají dobu činnosti samozřejmě dle velikosti náplně, nicméně je nutné si uvědomit, že se pohybujeme v sekundách!!! Od 6s do 50s!!!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Také se můžeme setkat s pojmem hasicí schopnost, která se určuje pro třídy požárů A (pevné látky) a B (hořlavé kapaliny):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27A</a:t>
            </a:r>
            <a:br>
              <a:rPr lang="cs-CZ" sz="15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uhasí hranici dřeva o výšce 56 cm = 0,56m,</a:t>
            </a:r>
            <a:b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šířce 50 cm = 0,5 m a délce 270 cm = 2,7 m.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113B</a:t>
            </a:r>
            <a:br>
              <a:rPr lang="cs-CZ" sz="15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uhasí plochu povrchu hořlavé kapaliny 3,5 m</a:t>
            </a:r>
            <a:r>
              <a:rPr lang="cs-CZ" sz="15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Rekapitulace toho nejdůležitějšího: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Víme, kde PHP najdeme.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Víme, že PHP se používají podle tříd požárů, které jsou: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– pevné látky, </a:t>
            </a: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– hořlavé kapaliny, </a:t>
            </a: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– plynné látky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Víme, že na UTB se používají </a:t>
            </a: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práškové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třídy požárů ABC, elektrické zařízení pod napětím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) a </a:t>
            </a:r>
            <a:r>
              <a:rPr lang="cs-CZ" sz="17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sněhové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třídy požárů BC, elektrické zařízení pod napětím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Víme, že doba činnosti PHP je velmi krátká (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od 6 do 50 sekund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S použitím PHP není tedy na co čekat, možná je vhodné je použít ještě předtím, než budete Vámi pořízené fotografie požáru sdílet se svými přáteli na sociálních sítích!!!</a:t>
            </a:r>
          </a:p>
          <a:p>
            <a:pPr marL="68580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24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8. Použití PHP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8.2 Použití - 4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Pokyny pro použití PHP: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PHP přineste k místu požáru,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Vytáhněte pojistku,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Nasměřujte hadici</a:t>
            </a:r>
            <a:b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na požár a stlačte páku ventilu.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12035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7890" r="11926"/>
          <a:stretch/>
        </p:blipFill>
        <p:spPr>
          <a:xfrm>
            <a:off x="3414183" y="780941"/>
            <a:ext cx="2387642" cy="21224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9" y="746457"/>
            <a:ext cx="3291840" cy="2468880"/>
          </a:xfrm>
          <a:prstGeom prst="rect">
            <a:avLst/>
          </a:prstGeom>
        </p:spPr>
      </p:pic>
      <p:sp>
        <p:nvSpPr>
          <p:cNvPr id="14" name="Šipka doprava 13"/>
          <p:cNvSpPr/>
          <p:nvPr/>
        </p:nvSpPr>
        <p:spPr>
          <a:xfrm rot="10800000">
            <a:off x="5382438" y="836712"/>
            <a:ext cx="2088232" cy="711441"/>
          </a:xfrm>
          <a:prstGeom prst="rightArrow">
            <a:avLst/>
          </a:prstGeom>
          <a:ln w="76200">
            <a:solidFill>
              <a:srgbClr val="FF1A0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51" y="4063801"/>
            <a:ext cx="3291840" cy="246888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r="23662"/>
          <a:stretch/>
        </p:blipFill>
        <p:spPr>
          <a:xfrm>
            <a:off x="6231831" y="3393501"/>
            <a:ext cx="2736304" cy="2329398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3294062" y="5838739"/>
            <a:ext cx="39422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sněhových PHP musíte vzhledem k nízké teplotě (</a:t>
            </a:r>
            <a:r>
              <a:rPr lang="cs-CZ" sz="14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mínus 75°C</a:t>
            </a: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držet proudnici za izolovanou rukojeť.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889268" y="3342895"/>
            <a:ext cx="314743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Calibri" panose="020F0502020204030204" pitchFamily="34" charset="0"/>
                <a:cs typeface="Calibri" panose="020F0502020204030204" pitchFamily="34" charset="0"/>
              </a:rPr>
              <a:t>Pokud je sněhový PHP opatřen otočným ventilem, pak je nutné tento ventil uvolňovat rychle a bez přerušení.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5" y="2594464"/>
            <a:ext cx="25527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41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8. Použití PHP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8.2 Použití - 5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Zásady hašení: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Elektrická zařízení pod napětím nehasíme vodou ani vodním PHP.</a:t>
            </a:r>
            <a:br>
              <a:rPr lang="cs-CZ" sz="15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Vždy použijeme prášek nebo sněhový hasicí přístroj.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Ani hořící olej nikdy nehasíme vodou</a:t>
            </a:r>
            <a:b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(olej se rozstříkne a požár se rozšíří).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Hasíme od okraje požáru k jeho středu.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Při venkovním hašení nehasíme proti větru.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Když hasí více osob, tak nehasí proti sobě.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Pokud může hasit více osob, pak PHP nasazujeme</a:t>
            </a:r>
            <a:b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postupně.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23528" y="6550928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28437" r="26174"/>
          <a:stretch/>
        </p:blipFill>
        <p:spPr>
          <a:xfrm>
            <a:off x="6228184" y="720297"/>
            <a:ext cx="2880320" cy="23557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7794" b="10832"/>
          <a:stretch/>
        </p:blipFill>
        <p:spPr>
          <a:xfrm>
            <a:off x="4977965" y="4302779"/>
            <a:ext cx="4105579" cy="223224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26249" b="5502"/>
          <a:stretch/>
        </p:blipFill>
        <p:spPr>
          <a:xfrm>
            <a:off x="5367456" y="2404749"/>
            <a:ext cx="3741048" cy="18722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t="10559" r="12731" b="12821"/>
          <a:stretch/>
        </p:blipFill>
        <p:spPr>
          <a:xfrm>
            <a:off x="86950" y="3760616"/>
            <a:ext cx="4248473" cy="2732392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808794" y="6174518"/>
            <a:ext cx="30781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Hasíme od okraje požáru k jeho středu.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228184" y="4334877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Nehasíme proti sobě.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458334" y="2404749"/>
            <a:ext cx="360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Hořící olej na pánvi přikryjeme např. plechem.</a:t>
            </a:r>
          </a:p>
        </p:txBody>
      </p:sp>
    </p:spTree>
    <p:extLst>
      <p:ext uri="{BB962C8B-B14F-4D97-AF65-F5344CB8AC3E}">
        <p14:creationId xmlns:p14="http://schemas.microsoft.com/office/powerpoint/2010/main" val="193405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628801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72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Použití hydrantů</a:t>
            </a:r>
            <a:b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5400" b="1" dirty="0">
              <a:solidFill>
                <a:srgbClr val="FF80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600400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028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9. Použití hydrantů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9.1 Úvod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Přidáme pár zásad pro použití vnitřních hydrantů.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Nezapomínejme na základní pravidlo:</a:t>
            </a:r>
            <a:b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Vodou nehasíme zařízení pod elektrickým napětím!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Na UTB se můžeme setkat s oběma používanými systémy s: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tvarově stálou hadicí,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zploštělou hadicí.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95536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2724" r="50873" b="27013"/>
          <a:stretch>
            <a:fillRect/>
          </a:stretch>
        </p:blipFill>
        <p:spPr bwMode="auto">
          <a:xfrm>
            <a:off x="7524328" y="778966"/>
            <a:ext cx="1400175" cy="14398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 t="13216" r="10556" b="5286"/>
          <a:stretch>
            <a:fillRect/>
          </a:stretch>
        </p:blipFill>
        <p:spPr bwMode="auto">
          <a:xfrm>
            <a:off x="7527503" y="2330477"/>
            <a:ext cx="1397000" cy="539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B_Image" descr="Hydra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3149" r="3436" b="3914"/>
          <a:stretch>
            <a:fillRect/>
          </a:stretch>
        </p:blipFill>
        <p:spPr bwMode="auto">
          <a:xfrm>
            <a:off x="5912377" y="778966"/>
            <a:ext cx="1450975" cy="1441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B_Image" descr="Hydr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228" r="1363" b="4228"/>
          <a:stretch>
            <a:fillRect/>
          </a:stretch>
        </p:blipFill>
        <p:spPr bwMode="auto">
          <a:xfrm>
            <a:off x="5912376" y="2330477"/>
            <a:ext cx="1450975" cy="539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r="7847"/>
          <a:stretch/>
        </p:blipFill>
        <p:spPr>
          <a:xfrm>
            <a:off x="143508" y="3200446"/>
            <a:ext cx="4464496" cy="322326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1"/>
          <a:stretch/>
        </p:blipFill>
        <p:spPr>
          <a:xfrm>
            <a:off x="2716969" y="3303316"/>
            <a:ext cx="3854077" cy="301752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8"/>
          <a:srcRect l="45095" r="13555"/>
          <a:stretch/>
        </p:blipFill>
        <p:spPr>
          <a:xfrm>
            <a:off x="5364088" y="3377499"/>
            <a:ext cx="3697546" cy="275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258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9. Použití hydrantů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9.2 Použití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 vnitřních hydrantů s tvarově stálou hadicí můžeme ihned otevřít ventil, s hadicí dojít k požáru a začít hasit.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 vnitřních hydrantů se zploštělou hadicí: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rozmotáme hadici,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uzavřeme proudnici,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otevřeme ventil.</a:t>
            </a: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23528" y="6569175"/>
            <a:ext cx="3456384" cy="288825"/>
          </a:xfrm>
        </p:spPr>
        <p:txBody>
          <a:bodyPr/>
          <a:lstStyle/>
          <a:p>
            <a:r>
              <a:rPr lang="nl-NL" sz="1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8235" b="9680"/>
          <a:stretch/>
        </p:blipFill>
        <p:spPr>
          <a:xfrm>
            <a:off x="3749368" y="2027975"/>
            <a:ext cx="5354813" cy="3771691"/>
          </a:xfrm>
          <a:prstGeom prst="rect">
            <a:avLst/>
          </a:prstGeom>
        </p:spPr>
      </p:pic>
      <p:sp>
        <p:nvSpPr>
          <p:cNvPr id="12" name="Šipka doprava 11"/>
          <p:cNvSpPr/>
          <p:nvPr/>
        </p:nvSpPr>
        <p:spPr>
          <a:xfrm rot="7990770">
            <a:off x="5680091" y="1667693"/>
            <a:ext cx="907891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14721" r="34250" b="8420"/>
          <a:stretch/>
        </p:blipFill>
        <p:spPr>
          <a:xfrm>
            <a:off x="642103" y="2996952"/>
            <a:ext cx="3107265" cy="326801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58" y="4486351"/>
            <a:ext cx="3121152" cy="1261872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539552" y="5857586"/>
            <a:ext cx="34984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Proudnice se otevírá až po rozmotání hadice a otevření ventilu.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99" y="4459742"/>
            <a:ext cx="1905000" cy="1905000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5257216" y="4082292"/>
            <a:ext cx="34984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Proudnice vytváří kompaktní nebo plynule nastavitelný sprchový proud.</a:t>
            </a:r>
          </a:p>
        </p:txBody>
      </p:sp>
    </p:spTree>
    <p:extLst>
      <p:ext uri="{BB962C8B-B14F-4D97-AF65-F5344CB8AC3E}">
        <p14:creationId xmlns:p14="http://schemas.microsoft.com/office/powerpoint/2010/main" val="1646810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ŠKOLENÍ – BOZP/PO - Studenti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154100"/>
            <a:ext cx="8713787" cy="2808312"/>
          </a:xfrm>
        </p:spPr>
        <p:txBody>
          <a:bodyPr/>
          <a:lstStyle/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hodně úspěchů při studiu</a:t>
            </a:r>
          </a:p>
          <a:p>
            <a:pPr marL="0" lvl="1" indent="0" algn="ctr">
              <a:buClr>
                <a:srgbClr val="FFC000"/>
              </a:buClr>
              <a:buSzPct val="60000"/>
              <a:buNone/>
              <a:defRPr/>
            </a:pPr>
            <a:r>
              <a:rPr lang="cs-CZ" sz="5400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384376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76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1. Základní zásady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5313" y="772441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 Požární ochrana – DŮLEŽITÁ TELEFONNÍ ČÍSLA</a:t>
            </a: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cs-CZ" sz="1800" dirty="0"/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626" name="Picture 2" descr="http://ceskacermna.cz/images/stories/HASICI/OBRAZKY_TEXT/PRO_VEREJNOST/co%20ct.jpg">
            <a:extLst>
              <a:ext uri="{FF2B5EF4-FFF2-40B4-BE49-F238E27FC236}">
                <a16:creationId xmlns:a16="http://schemas.microsoft.com/office/drawing/2014/main" id="{255033D3-24BF-48F3-A28A-5C173A708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56992"/>
            <a:ext cx="2031201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2" y="1340768"/>
            <a:ext cx="5285994" cy="17762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831257"/>
            <a:ext cx="3449103" cy="55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1. Základní zásady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Elektrická zařízení – 1</a:t>
            </a: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osoby bez elektrotechnické kvalifikace jsou osoby, které neabsolvovaly nižší, střední nebo vysokou školu elektrotechnického oboru, nejsou vyučeny v elektrotechnickém oboru, ani jinak nebyly prokazatelně poučeny a obeznámeny s obsluhou a prací na elektrotechnickém zařízení nebo v jeho blízkosti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osoby bez elektrotechnické kvalifikace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nesmí pracovat na nekrytých živých částech elektrického zřízení, ani se jich nesmí dotýkat přímo, nebo pomocí jakýchkoliv předmětů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osoby bez elektrotechnické kvalifikace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mohou samostatně obsluhovat zařízení malého a nízkého napětí, která jsou provedena tak, že při jejich obsluze nemohou přijít do styku s nekrytými, živými částmi elektrického zřízení pod napětím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osoby bez elektrotechnické kvalifikace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mohou zapínat a vypínat jednoduchá elektrická zřízení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Za vypnutého stavu mohou elektrická zařízení přemísťovat a prodlužovat pohyblivé přívody spojovacími šňůrami opatřenými spojovacími částmi (pohyblivé vidlice a zásuvky)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, vyměňovat přetavené vložky pojistek za vložky nové a stejné hodnoty. Přetavené vložky nesmí tyto osoby v žádném případě opravovat. Dále smějí vyměňovat žárovky a udržovat elektrické spotřebiče podle návodu výrobce,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zasahování do elektrického zřízení může způsobit úraz nebo i smrt, požár, popř. výbuch, a proto je přísně zakázáno,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/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693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1. Základní zásady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Elektrická zařízení – 2</a:t>
            </a:r>
          </a:p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poškozená elektrická zařízení se nesmějí používat,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 přemísťováním nebo pojížděním pracovních strojů nebo spotřebičů připojených na elektrickou síť pohyblivými přívodem s vidlicí, musí se provést bezpečné odpojení od sítě vytažením vidlice ze zásuvky,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při výskytu statické elektřiny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 elektrických i neelektrických zařízení, projevující se např. elektrickými jiskrami, sršením nebo výbojem mezi částmi zařízení nebo mezi pracujícím a zařízením,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nutno tento jev oznámit odpovědné osobě – vyučujícímu,</a:t>
            </a: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zjistí-li se na zařízení závady 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(poškození izolace, zápach po spálenině, kouř, silné bručení, jiskření či brnění od elektrického proudu), musí se elektrické zřízení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ihned vypnout a závadu ohlásit vyučujícímu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doby odstranění závady se nesmí zařízení užívat.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5436096" y="1916832"/>
            <a:ext cx="3059782" cy="64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146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1. Základní zásady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688631"/>
          </a:xfrm>
        </p:spPr>
        <p:txBody>
          <a:bodyPr/>
          <a:lstStyle/>
          <a:p>
            <a:pPr marL="0" lvl="1" indent="0">
              <a:spcAft>
                <a:spcPts val="600"/>
              </a:spcAft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1.4 Zdůraznění pro chování v objektech UTB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kouření (včetně elektronické cigarety a vodní dýmky) v objektech UTB.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požívání alkoholických nápojů a jiných návykových látek v objektech UTB.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vstupu pod vlivem alkoholu a jiných návykových látek do objektů UTB.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poškozování majetku univerzity.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lepení plakátů, inzerátů anebo podobných tiskovin uvnitř i vně objektů UTB.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ukládání jakýchkoli předmětů v únikových cestách či před únikovými východy.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odkládání předmětů na madla zábradlí.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 naklánět se z oken či přes zábradlí.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Zákaz (neplatí v případě evakuace)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používat jiných než určených východů z objektu.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Při chůzi po schodištích se doporučuje přidržovat madla.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chůzi po schodištích se doporučuje nepoužívat telefonů</a:t>
            </a:r>
            <a:b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(častou příčinou úrazů je právě používání telefonů při chůzi po schodišti).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Úraz je student povinen neprodleně nahlásit vyučujícímu, anebo přímo technikovi BOZP</a:t>
            </a:r>
            <a:b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(+420 602 777 230, 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bozp-po@utb.cz</a:t>
            </a: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-457200">
              <a:buSzPct val="60000"/>
              <a:buFont typeface="Wingdings" panose="05000000000000000000" pitchFamily="2" charset="2"/>
              <a:buChar char="ü"/>
              <a:defRPr/>
            </a:pP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7544" y="6569175"/>
            <a:ext cx="3456384" cy="288825"/>
          </a:xfrm>
        </p:spPr>
        <p:txBody>
          <a:bodyPr/>
          <a:lstStyle/>
          <a:p>
            <a:r>
              <a:rPr lang="nl-NL" sz="1200" b="0" i="1" smtClean="0">
                <a:latin typeface="Calibri" panose="020F0502020204030204" pitchFamily="34" charset="0"/>
                <a:cs typeface="Calibri" panose="020F0502020204030204" pitchFamily="34" charset="0"/>
              </a:rPr>
              <a:t>2023_06_07_FHS_Studenti_Školení_Verze 05</a:t>
            </a:r>
            <a:endParaRPr lang="cs-CZ" sz="1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821721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-prezenta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iv sady Offi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Sablona-prezentace</Template>
  <TotalTime>16078</TotalTime>
  <Words>5778</Words>
  <Application>Microsoft Office PowerPoint</Application>
  <PresentationFormat>Předvádění na obrazovce (4:3)</PresentationFormat>
  <Paragraphs>945</Paragraphs>
  <Slides>59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5" baseType="lpstr">
      <vt:lpstr>Arial</vt:lpstr>
      <vt:lpstr>Arial Narrow</vt:lpstr>
      <vt:lpstr>Calibri</vt:lpstr>
      <vt:lpstr>Times New Roman</vt:lpstr>
      <vt:lpstr>Wingdings</vt:lpstr>
      <vt:lpstr>Sablona-prezentace</vt:lpstr>
      <vt:lpstr>Š K O L E N Í Bezpečnost a ochrana zdraví při práci Požární ochrana Studenti</vt:lpstr>
      <vt:lpstr>ŠKOLENÍ – BOZP/PO - Studenti</vt:lpstr>
      <vt:lpstr>1. Základní zásady</vt:lpstr>
      <vt:lpstr>1. Základní zásady</vt:lpstr>
      <vt:lpstr>1. Základní zásady</vt:lpstr>
      <vt:lpstr>1. Základní zásady</vt:lpstr>
      <vt:lpstr>1. Základní zásady</vt:lpstr>
      <vt:lpstr>1. Základní zásady</vt:lpstr>
      <vt:lpstr>1. Základní zásady</vt:lpstr>
      <vt:lpstr>ŠKOLENÍ – BOZP/PO - Studenti</vt:lpstr>
      <vt:lpstr>2. Rizika</vt:lpstr>
      <vt:lpstr>2. Rizika</vt:lpstr>
      <vt:lpstr>ŠKOLENÍ – BOZP/PO - Studenti</vt:lpstr>
      <vt:lpstr>3 Úrazy studentů</vt:lpstr>
      <vt:lpstr>3 Úrazy studentů</vt:lpstr>
      <vt:lpstr>ŠKOLENÍ – BOZP/PO - Studenti</vt:lpstr>
      <vt:lpstr>4. První pomoc</vt:lpstr>
      <vt:lpstr>ŠKOLENÍ – BOZP/PO - Studenti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5. Požární ochrana – objekt U18</vt:lpstr>
      <vt:lpstr>ŠKOLENÍ – BOZP/PO - Studenti</vt:lpstr>
      <vt:lpstr>6. Požární ochrana – objekt U14</vt:lpstr>
      <vt:lpstr>6. Požární ochrana – objekt U14</vt:lpstr>
      <vt:lpstr>ŠKOLENÍ – BOZP/PO - Studenti</vt:lpstr>
      <vt:lpstr>7. Požární ochrana – objekt U13</vt:lpstr>
      <vt:lpstr>7. Požární ochrana – objekt U13</vt:lpstr>
      <vt:lpstr>7. Požární ochrana – objekt U13</vt:lpstr>
      <vt:lpstr>7. Požární ochrana – objekt U13</vt:lpstr>
      <vt:lpstr>7. Požární ochrana – objekt U13</vt:lpstr>
      <vt:lpstr>7. Požární ochrana – objekt U13</vt:lpstr>
      <vt:lpstr>7. Požární ochrana – objekt U13</vt:lpstr>
      <vt:lpstr>7. Požární ochrana – objekt U13</vt:lpstr>
      <vt:lpstr>ŠKOLENÍ – BOZP/PO - Studenti</vt:lpstr>
      <vt:lpstr>8. Použití PHP</vt:lpstr>
      <vt:lpstr>8. Použití PHP</vt:lpstr>
      <vt:lpstr>8. Použití PHP</vt:lpstr>
      <vt:lpstr>8. Použití PHP</vt:lpstr>
      <vt:lpstr>8. Použití PHP</vt:lpstr>
      <vt:lpstr>8. Použití PHP</vt:lpstr>
      <vt:lpstr>ŠKOLENÍ – BOZP/PO - Studenti</vt:lpstr>
      <vt:lpstr>9. Použití hydrantů</vt:lpstr>
      <vt:lpstr>9. Použití hydrantů</vt:lpstr>
      <vt:lpstr>ŠKOLENÍ – BOZP/PO - Studenti</vt:lpstr>
    </vt:vector>
  </TitlesOfParts>
  <Company>utb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tkadlcikova</dc:creator>
  <cp:lastModifiedBy>Pavla Lečbychová</cp:lastModifiedBy>
  <cp:revision>763</cp:revision>
  <dcterms:created xsi:type="dcterms:W3CDTF">2014-09-11T15:28:08Z</dcterms:created>
  <dcterms:modified xsi:type="dcterms:W3CDTF">2023-06-07T05:23:48Z</dcterms:modified>
</cp:coreProperties>
</file>