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72" r:id="rId3"/>
    <p:sldId id="316" r:id="rId4"/>
    <p:sldId id="343" r:id="rId5"/>
    <p:sldId id="344" r:id="rId6"/>
    <p:sldId id="346" r:id="rId7"/>
    <p:sldId id="347" r:id="rId8"/>
    <p:sldId id="341" r:id="rId9"/>
    <p:sldId id="342" r:id="rId10"/>
    <p:sldId id="345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36" r:id="rId19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C4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194" autoAdjust="0"/>
  </p:normalViewPr>
  <p:slideViewPr>
    <p:cSldViewPr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6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CAE0921-0388-4E93-93A9-F5FA730E7C40}" type="datetimeFigureOut">
              <a:rPr lang="cs-CZ"/>
              <a:pPr>
                <a:defRPr/>
              </a:pPr>
              <a:t>25.01.2022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6FEF4EF-E399-4C6E-8C2E-E8FA41C9B70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28718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EF4EF-E399-4C6E-8C2E-E8FA41C9B703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eb.utb.cz/show_pic.php?lang=cs&amp;p_id=2389&amp;p_type=png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0"/>
            <a:ext cx="9144000" cy="2565400"/>
          </a:xfrm>
          <a:prstGeom prst="rect">
            <a:avLst/>
          </a:prstGeom>
          <a:solidFill>
            <a:srgbClr val="8C4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solidFill>
            <a:srgbClr val="D0D0CE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2565400"/>
            <a:ext cx="3276600" cy="576263"/>
          </a:xfrm>
          <a:prstGeom prst="rect">
            <a:avLst/>
          </a:prstGeom>
          <a:solidFill>
            <a:srgbClr val="D0D0CE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5867400" y="2565400"/>
            <a:ext cx="3276600" cy="576263"/>
          </a:xfrm>
          <a:prstGeom prst="rect">
            <a:avLst/>
          </a:prstGeom>
          <a:solidFill>
            <a:srgbClr val="D0D0CE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8" name="Picture 17" descr="FHS logo cs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565400"/>
            <a:ext cx="25908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80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11188" y="549275"/>
            <a:ext cx="7772400" cy="1470025"/>
          </a:xfrm>
          <a:prstGeom prst="rect">
            <a:avLst/>
          </a:prstGeom>
          <a:noFill/>
          <a:effectLst>
            <a:outerShdw dist="53882" dir="2700000" algn="ctr" rotWithShape="0">
              <a:schemeClr val="bg2"/>
            </a:outerShdw>
          </a:effectLst>
        </p:spPr>
        <p:txBody>
          <a:bodyPr/>
          <a:lstStyle>
            <a:lvl1pPr algn="ctr">
              <a:defRPr sz="4000">
                <a:latin typeface="Calibri" pitchFamily="34" charset="0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573463"/>
            <a:ext cx="6400800" cy="2087562"/>
          </a:xfrm>
        </p:spPr>
        <p:txBody>
          <a:bodyPr anchor="ctr"/>
          <a:lstStyle>
            <a:lvl1pPr marL="0" indent="0" algn="ctr">
              <a:buFontTx/>
              <a:buNone/>
              <a:defRPr sz="2800" b="1">
                <a:latin typeface="Calibri" pitchFamily="34" charset="0"/>
              </a:defRPr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237288"/>
            <a:ext cx="9144000" cy="476250"/>
          </a:xfrm>
        </p:spPr>
        <p:txBody>
          <a:bodyPr/>
          <a:lstStyle>
            <a:lvl1pPr algn="ctr">
              <a:defRPr sz="180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39924"/>
      </p:ext>
    </p:extLst>
  </p:cSld>
  <p:clrMapOvr>
    <a:masterClrMapping/>
  </p:clrMapOvr>
  <p:transition spd="slow" advClick="0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13780"/>
      </p:ext>
    </p:extLst>
  </p:cSld>
  <p:clrMapOvr>
    <a:masterClrMapping/>
  </p:clrMapOvr>
  <p:transition spd="slow" advClick="0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518275" cy="6381750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726"/>
      </p:ext>
    </p:extLst>
  </p:cSld>
  <p:clrMapOvr>
    <a:masterClrMapping/>
  </p:clrMapOvr>
  <p:transition spd="slow" advClick="0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6588125" y="620713"/>
            <a:ext cx="2555875" cy="71437"/>
          </a:xfrm>
          <a:prstGeom prst="rect">
            <a:avLst/>
          </a:prstGeom>
          <a:solidFill>
            <a:srgbClr val="8C4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7" name="Nadpis 1"/>
          <p:cNvSpPr>
            <a:spLocks noGrp="1"/>
          </p:cNvSpPr>
          <p:nvPr>
            <p:ph type="title" idx="4294967295"/>
          </p:nvPr>
        </p:nvSpPr>
        <p:spPr>
          <a:xfrm>
            <a:off x="0" y="44450"/>
            <a:ext cx="6264275" cy="5048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30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36645"/>
      </p:ext>
    </p:extLst>
  </p:cSld>
  <p:clrMapOvr>
    <a:masterClrMapping/>
  </p:clrMapOvr>
  <p:transition spd="slow" advClick="0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 userDrawn="1"/>
        </p:nvSpPr>
        <p:spPr>
          <a:xfrm>
            <a:off x="0" y="0"/>
            <a:ext cx="6588125" cy="620713"/>
          </a:xfrm>
          <a:prstGeom prst="rect">
            <a:avLst/>
          </a:prstGeom>
          <a:solidFill>
            <a:srgbClr val="8C4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388" y="836613"/>
            <a:ext cx="4279900" cy="5545137"/>
          </a:xfrm>
        </p:spPr>
        <p:txBody>
          <a:bodyPr/>
          <a:lstStyle>
            <a:lvl1pPr>
              <a:buFont typeface="Wingdings" pitchFamily="2" charset="2"/>
              <a:buChar char="Ø"/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11688" y="836613"/>
            <a:ext cx="4281487" cy="5545137"/>
          </a:xfrm>
        </p:spPr>
        <p:txBody>
          <a:bodyPr/>
          <a:lstStyle>
            <a:lvl1pPr>
              <a:buFont typeface="Wingdings" pitchFamily="2" charset="2"/>
              <a:buChar char="Ø"/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8" name="Nadpis 1"/>
          <p:cNvSpPr>
            <a:spLocks noGrp="1"/>
          </p:cNvSpPr>
          <p:nvPr>
            <p:ph type="title" idx="4294967295"/>
          </p:nvPr>
        </p:nvSpPr>
        <p:spPr>
          <a:xfrm>
            <a:off x="0" y="44450"/>
            <a:ext cx="6264275" cy="5048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18433"/>
      </p:ext>
    </p:extLst>
  </p:cSld>
  <p:clrMapOvr>
    <a:masterClrMapping/>
  </p:clrMapOvr>
  <p:transition spd="slow" advClick="0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0"/>
            <a:ext cx="6588125" cy="620713"/>
          </a:xfrm>
          <a:prstGeom prst="rect">
            <a:avLst/>
          </a:prstGeom>
          <a:solidFill>
            <a:srgbClr val="8C4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Font typeface="Wingdings" pitchFamily="2" charset="2"/>
              <a:buChar char="Ø"/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Font typeface="Wingdings" pitchFamily="2" charset="2"/>
              <a:buChar char="Ø"/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9" name="Nadpis 1"/>
          <p:cNvSpPr>
            <a:spLocks noGrp="1"/>
          </p:cNvSpPr>
          <p:nvPr>
            <p:ph type="title" idx="4294967295"/>
          </p:nvPr>
        </p:nvSpPr>
        <p:spPr>
          <a:xfrm>
            <a:off x="0" y="44450"/>
            <a:ext cx="6264275" cy="5048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78727"/>
      </p:ext>
    </p:extLst>
  </p:cSld>
  <p:clrMapOvr>
    <a:masterClrMapping/>
  </p:clrMapOvr>
  <p:transition spd="slow" advClick="0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 userDrawn="1"/>
        </p:nvSpPr>
        <p:spPr>
          <a:xfrm>
            <a:off x="0" y="0"/>
            <a:ext cx="6588125" cy="620713"/>
          </a:xfrm>
          <a:prstGeom prst="rect">
            <a:avLst/>
          </a:prstGeom>
          <a:solidFill>
            <a:srgbClr val="8C4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Nadpis 1"/>
          <p:cNvSpPr>
            <a:spLocks noGrp="1"/>
          </p:cNvSpPr>
          <p:nvPr>
            <p:ph type="title" idx="4294967295"/>
          </p:nvPr>
        </p:nvSpPr>
        <p:spPr>
          <a:xfrm>
            <a:off x="0" y="44450"/>
            <a:ext cx="6264275" cy="5048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21694"/>
      </p:ext>
    </p:extLst>
  </p:cSld>
  <p:clrMapOvr>
    <a:masterClrMapping/>
  </p:clrMapOvr>
  <p:transition spd="slow" advClick="0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 userDrawn="1"/>
        </p:nvSpPr>
        <p:spPr>
          <a:xfrm>
            <a:off x="0" y="0"/>
            <a:ext cx="6588125" cy="620713"/>
          </a:xfrm>
          <a:prstGeom prst="rect">
            <a:avLst/>
          </a:prstGeom>
          <a:solidFill>
            <a:srgbClr val="8C4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" name="Nadpis 1"/>
          <p:cNvSpPr>
            <a:spLocks noGrp="1"/>
          </p:cNvSpPr>
          <p:nvPr>
            <p:ph type="title" idx="4294967295"/>
          </p:nvPr>
        </p:nvSpPr>
        <p:spPr>
          <a:xfrm>
            <a:off x="0" y="44450"/>
            <a:ext cx="6264275" cy="5048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01137"/>
      </p:ext>
    </p:extLst>
  </p:cSld>
  <p:clrMapOvr>
    <a:masterClrMapping/>
  </p:clrMapOvr>
  <p:transition spd="slow" advClick="0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 userDrawn="1"/>
        </p:nvSpPr>
        <p:spPr>
          <a:xfrm>
            <a:off x="0" y="0"/>
            <a:ext cx="6588125" cy="620713"/>
          </a:xfrm>
          <a:prstGeom prst="rect">
            <a:avLst/>
          </a:prstGeom>
          <a:solidFill>
            <a:srgbClr val="8C4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7" name="Nadpis 1"/>
          <p:cNvSpPr>
            <a:spLocks noGrp="1"/>
          </p:cNvSpPr>
          <p:nvPr>
            <p:ph type="title" idx="4294967295"/>
          </p:nvPr>
        </p:nvSpPr>
        <p:spPr>
          <a:xfrm>
            <a:off x="0" y="44450"/>
            <a:ext cx="6264275" cy="5048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52348"/>
      </p:ext>
    </p:extLst>
  </p:cSld>
  <p:clrMapOvr>
    <a:masterClrMapping/>
  </p:clrMapOvr>
  <p:transition spd="slow" advClick="0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dirty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27899"/>
      </p:ext>
    </p:extLst>
  </p:cSld>
  <p:clrMapOvr>
    <a:masterClrMapping/>
  </p:clrMapOvr>
  <p:transition spd="slow" advClick="0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eb.utb.cz/show_pic.php?lang=cs&amp;p_id=2389&amp;p_type=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0" y="0"/>
            <a:ext cx="6588125" cy="620713"/>
          </a:xfrm>
          <a:prstGeom prst="rect">
            <a:avLst/>
          </a:prstGeom>
          <a:solidFill>
            <a:srgbClr val="8C4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rgbClr val="D0D0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cs-CZ"/>
          </a:p>
        </p:txBody>
      </p:sp>
      <p:sp>
        <p:nvSpPr>
          <p:cNvPr id="1028" name="Rectangle 10"/>
          <p:cNvSpPr>
            <a:spLocks noChangeArrowheads="1"/>
          </p:cNvSpPr>
          <p:nvPr/>
        </p:nvSpPr>
        <p:spPr bwMode="auto">
          <a:xfrm>
            <a:off x="0" y="620713"/>
            <a:ext cx="9144000" cy="71437"/>
          </a:xfrm>
          <a:prstGeom prst="rect">
            <a:avLst/>
          </a:prstGeom>
          <a:solidFill>
            <a:srgbClr val="D0D0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836613"/>
            <a:ext cx="8713787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</p:txBody>
      </p:sp>
      <p:pic>
        <p:nvPicPr>
          <p:cNvPr id="1030" name="Picture 12" descr="UTB-knizka_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6D22"/>
              </a:clrFrom>
              <a:clrTo>
                <a:srgbClr val="FF6D2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25"/>
            <a:ext cx="333375" cy="333375"/>
          </a:xfrm>
          <a:prstGeom prst="rect">
            <a:avLst/>
          </a:prstGeom>
          <a:solidFill>
            <a:srgbClr val="9D51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524625"/>
            <a:ext cx="86042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32" name="Picture 16" descr="FHS logo cs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0"/>
            <a:ext cx="25558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 userDrawn="1"/>
        </p:nvSpPr>
        <p:spPr>
          <a:xfrm>
            <a:off x="6588125" y="6524625"/>
            <a:ext cx="2555875" cy="333375"/>
          </a:xfrm>
          <a:prstGeom prst="rect">
            <a:avLst/>
          </a:prstGeom>
          <a:solidFill>
            <a:srgbClr val="8C4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2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73" r:id="rId9"/>
    <p:sldLayoutId id="2147484074" r:id="rId10"/>
    <p:sldLayoutId id="2147484075" r:id="rId11"/>
  </p:sldLayoutIdLst>
  <p:transition spd="slow" advClick="0" advTm="5000">
    <p:fade/>
  </p:transition>
  <p:txStyles>
    <p:titleStyle>
      <a:lvl1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34" charset="0"/>
        </a:defRPr>
      </a:lvl2pPr>
      <a:lvl3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34" charset="0"/>
        </a:defRPr>
      </a:lvl3pPr>
      <a:lvl4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34" charset="0"/>
        </a:defRPr>
      </a:lvl4pPr>
      <a:lvl5pPr marL="180975" indent="-180975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34" charset="0"/>
        </a:defRPr>
      </a:lvl5pPr>
      <a:lvl6pPr marL="638175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6pPr>
      <a:lvl7pPr marL="1095375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7pPr>
      <a:lvl8pPr marL="1552575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8pPr>
      <a:lvl9pPr marL="2009775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C4600"/>
        </a:buClr>
        <a:buFont typeface="Wingdings" panose="05000000000000000000" pitchFamily="2" charset="2"/>
        <a:buChar char="Ø"/>
        <a:defRPr sz="24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C4600"/>
        </a:buClr>
        <a:buChar char="–"/>
        <a:defRPr sz="2000">
          <a:solidFill>
            <a:schemeClr val="tx1"/>
          </a:solidFill>
          <a:latin typeface="Calibri" pitchFamily="34" charset="0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Clr>
          <a:srgbClr val="8C4600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hs.utb.cz/veda-a-vyzkum/vedecko-vyzkumna-cinnost/resene-projekty/2021-2/op-vvv/" TargetMode="External"/><Relationship Id="rId2" Type="http://schemas.openxmlformats.org/officeDocument/2006/relationships/hyperlink" Target="https://fhs.utb.cz/o-fakulte/zakladni-informace/ustavy/ustav-skolni-pedagogiky/odborne-praxe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hs.utb.cz/o-fakulte/zakladni-informace/ustavy/ustav-skolni-pedagogiky/o-ustav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itaty.net/autori/jan-amos-komensky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ctrTitle"/>
          </p:nvPr>
        </p:nvSpPr>
        <p:spPr bwMode="auto">
          <a:xfrm>
            <a:off x="685800" y="735013"/>
            <a:ext cx="777240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r>
              <a:rPr lang="cs-CZ" altLang="cs-CZ" sz="5400" dirty="0"/>
              <a:t/>
            </a:r>
            <a:br>
              <a:rPr lang="cs-CZ" altLang="cs-CZ" sz="5400" dirty="0"/>
            </a:br>
            <a:endParaRPr lang="cs-CZ" altLang="cs-CZ" sz="5400" dirty="0"/>
          </a:p>
        </p:txBody>
      </p:sp>
      <p:sp>
        <p:nvSpPr>
          <p:cNvPr id="9219" name="Podnadpis 2"/>
          <p:cNvSpPr>
            <a:spLocks noGrp="1"/>
          </p:cNvSpPr>
          <p:nvPr>
            <p:ph type="subTitle" idx="1"/>
          </p:nvPr>
        </p:nvSpPr>
        <p:spPr>
          <a:xfrm>
            <a:off x="422275" y="3429000"/>
            <a:ext cx="8299450" cy="20161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cs-CZ" altLang="cs-CZ" sz="3600" dirty="0">
                <a:solidFill>
                  <a:srgbClr val="8C4600"/>
                </a:solidFill>
                <a:cs typeface="Calibri" pitchFamily="34" charset="0"/>
              </a:rPr>
              <a:t>Ústav školní pedagogiky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3600" dirty="0">
                <a:cs typeface="Calibri" pitchFamily="34" charset="0"/>
              </a:rPr>
              <a:t> Fakulty humanitních studií UTB ve Zlíně</a:t>
            </a:r>
          </a:p>
        </p:txBody>
      </p:sp>
      <p:pic>
        <p:nvPicPr>
          <p:cNvPr id="4" name="Obrázek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7" t="2951" r="21164" b="1877"/>
          <a:stretch>
            <a:fillRect/>
          </a:stretch>
        </p:blipFill>
        <p:spPr bwMode="auto">
          <a:xfrm>
            <a:off x="6012160" y="332656"/>
            <a:ext cx="2490787" cy="201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5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Verbální a neverbální bezprostřednost učitele ve vztahu k žákovskému učení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Badatelsky orientované vzdělávání pro děti generace Alfa</a:t>
            </a:r>
          </a:p>
          <a:p>
            <a:endParaRPr lang="cs-CZ" dirty="0"/>
          </a:p>
          <a:p>
            <a:r>
              <a:rPr lang="cs-CZ" dirty="0"/>
              <a:t>Digitalizace a proměny současné školy</a:t>
            </a:r>
          </a:p>
          <a:p>
            <a:endParaRPr lang="cs-CZ" dirty="0"/>
          </a:p>
          <a:p>
            <a:r>
              <a:rPr lang="cs-CZ" dirty="0"/>
              <a:t>Specifika distančního vzdělávání</a:t>
            </a:r>
          </a:p>
          <a:p>
            <a:endParaRPr lang="cs-CZ" dirty="0"/>
          </a:p>
          <a:p>
            <a:r>
              <a:rPr lang="cs-CZ" dirty="0"/>
              <a:t>Práce třídního učitele a p</a:t>
            </a:r>
            <a:r>
              <a:rPr lang="cs-CZ" dirty="0">
                <a:latin typeface="Calibri"/>
                <a:cs typeface="Calibri"/>
              </a:rPr>
              <a:t>ůsobení </a:t>
            </a:r>
            <a:r>
              <a:rPr lang="cs-CZ" dirty="0"/>
              <a:t>asistenta učitele ve škole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Domácí úkoly v rodině</a:t>
            </a:r>
          </a:p>
          <a:p>
            <a:pPr>
              <a:buNone/>
            </a:pPr>
            <a:endParaRPr lang="cs-CZ" dirty="0"/>
          </a:p>
          <a:p>
            <a:endParaRPr lang="sk-SK" dirty="0"/>
          </a:p>
          <a:p>
            <a:pPr>
              <a:buNone/>
            </a:pP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k-SK" sz="3200" dirty="0">
                <a:latin typeface="Calibri" pitchFamily="34" charset="0"/>
                <a:cs typeface="Calibri" pitchFamily="34" charset="0"/>
              </a:rPr>
              <a:t>ODBORNÁ PROFILACE</a:t>
            </a:r>
          </a:p>
        </p:txBody>
      </p:sp>
    </p:spTree>
  </p:cSld>
  <p:clrMapOvr>
    <a:masterClrMapping/>
  </p:clrMapOvr>
  <p:transition spd="slow" advClick="0" advTm="5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836712"/>
            <a:ext cx="8713787" cy="5400600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>
                <a:hlinkClick r:id="rId2"/>
              </a:rPr>
              <a:t>https://fhs.utb.cz/o-fakulte/zakladni-informace/ustavy/ustav-skolni-pedagogiky/odborne-praxe/</a:t>
            </a:r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r>
              <a:rPr lang="cs-CZ" sz="2000" dirty="0"/>
              <a:t>Fakultní školy (statut podle směrnice SD 07/2017)</a:t>
            </a:r>
          </a:p>
          <a:p>
            <a:pPr marL="0" indent="0">
              <a:buNone/>
            </a:pPr>
            <a:r>
              <a:rPr lang="cs-CZ" sz="2000" dirty="0">
                <a:hlinkClick r:id="rId3"/>
              </a:rPr>
              <a:t>https://fhs.utb.cz/veda-a-vyzkum/vedecko-vyzkumna-cinnost/resene-projekty/2021-2/op-vvv/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200" dirty="0">
                <a:latin typeface="Calibri" pitchFamily="34" charset="0"/>
                <a:cs typeface="Calibri" pitchFamily="34" charset="0"/>
              </a:rPr>
              <a:t>    ŠKOLY A ÚŠP</a:t>
            </a:r>
          </a:p>
        </p:txBody>
      </p:sp>
    </p:spTree>
    <p:extLst>
      <p:ext uri="{BB962C8B-B14F-4D97-AF65-F5344CB8AC3E}">
        <p14:creationId xmlns:p14="http://schemas.microsoft.com/office/powerpoint/2010/main" val="800241009"/>
      </p:ext>
    </p:extLst>
  </p:cSld>
  <p:clrMapOvr>
    <a:masterClrMapping/>
  </p:clrMapOvr>
  <p:transition spd="slow" advClick="0" advTm="5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A02A7B58-041C-4979-978F-90EC9E71F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836613"/>
            <a:ext cx="8641655" cy="5545137"/>
          </a:xfrm>
        </p:spPr>
        <p:txBody>
          <a:bodyPr/>
          <a:lstStyle/>
          <a:p>
            <a:r>
              <a:rPr lang="sk-SK" dirty="0"/>
              <a:t>V </a:t>
            </a:r>
            <a:r>
              <a:rPr lang="sk-SK" dirty="0" err="1"/>
              <a:t>roce</a:t>
            </a:r>
            <a:r>
              <a:rPr lang="sk-SK" dirty="0"/>
              <a:t> 2021 získalo </a:t>
            </a:r>
            <a:r>
              <a:rPr lang="sk-SK" dirty="0" err="1"/>
              <a:t>pracoviště</a:t>
            </a:r>
            <a:r>
              <a:rPr lang="sk-SK" dirty="0"/>
              <a:t> </a:t>
            </a:r>
            <a:r>
              <a:rPr lang="sk-SK" dirty="0" err="1"/>
              <a:t>prestižní</a:t>
            </a:r>
            <a:r>
              <a:rPr lang="sk-SK" dirty="0"/>
              <a:t> cenu </a:t>
            </a:r>
            <a:r>
              <a:rPr lang="sk-SK" dirty="0" err="1" smtClean="0"/>
              <a:t>EDUÍn</a:t>
            </a:r>
            <a:r>
              <a:rPr lang="sk-SK" dirty="0" smtClean="0"/>
              <a:t> za projekt</a:t>
            </a:r>
          </a:p>
          <a:p>
            <a:pPr marL="0" indent="0">
              <a:buNone/>
            </a:pPr>
            <a:r>
              <a:rPr lang="sk-SK" dirty="0" smtClean="0"/>
              <a:t>     podpory rodinám, školám </a:t>
            </a:r>
            <a:r>
              <a:rPr lang="sk-SK" dirty="0"/>
              <a:t>a </a:t>
            </a:r>
            <a:r>
              <a:rPr lang="sk-SK" dirty="0" err="1"/>
              <a:t>žákům</a:t>
            </a:r>
            <a:r>
              <a:rPr lang="sk-SK" dirty="0"/>
              <a:t> v </a:t>
            </a:r>
            <a:r>
              <a:rPr lang="sk-SK" dirty="0" err="1"/>
              <a:t>nepříznivém</a:t>
            </a:r>
            <a:r>
              <a:rPr lang="sk-SK" dirty="0"/>
              <a:t> </a:t>
            </a:r>
            <a:r>
              <a:rPr lang="sk-SK" dirty="0" smtClean="0"/>
              <a:t>COVID - 19</a:t>
            </a:r>
          </a:p>
          <a:p>
            <a:pPr marL="0" indent="0">
              <a:buNone/>
            </a:pPr>
            <a:r>
              <a:rPr lang="sk-SK" dirty="0" smtClean="0"/>
              <a:t>     období s </a:t>
            </a:r>
            <a:r>
              <a:rPr lang="sk-SK" dirty="0" err="1" smtClean="0"/>
              <a:t>názvem</a:t>
            </a:r>
            <a:r>
              <a:rPr lang="sk-SK" dirty="0" smtClean="0"/>
              <a:t> </a:t>
            </a:r>
            <a:r>
              <a:rPr lang="sk-SK" b="1" dirty="0" smtClean="0"/>
              <a:t>BUDOUCÍ UČITELÉ V AKCI :</a:t>
            </a:r>
          </a:p>
          <a:p>
            <a:pPr marL="0" indent="0">
              <a:buNone/>
            </a:pPr>
            <a:r>
              <a:rPr lang="cs-CZ" b="1" dirty="0" smtClean="0"/>
              <a:t>     ZÁCHRANNÝ KRUH ŠKOLÁM A RODINÁM</a:t>
            </a:r>
            <a:endParaRPr lang="sk-SK" b="1" dirty="0" smtClean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839446C-CBB2-44A9-B16D-33CC78AEB4C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k-SK" sz="3600" dirty="0"/>
              <a:t>Významné ohlasy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363" y="1700808"/>
            <a:ext cx="2310812" cy="460851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80928"/>
            <a:ext cx="5468112" cy="29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85364"/>
      </p:ext>
    </p:extLst>
  </p:cSld>
  <p:clrMapOvr>
    <a:masterClrMapping/>
  </p:clrMapOvr>
  <p:transition spd="slow" advClick="0" advTm="5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CF555174-7187-4AEC-B872-D868ED151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Junior </a:t>
            </a:r>
            <a:r>
              <a:rPr lang="cs-CZ" dirty="0" smtClean="0"/>
              <a:t>Univerzita® - </a:t>
            </a:r>
            <a:r>
              <a:rPr lang="sk-SK" sz="2000" dirty="0"/>
              <a:t>č</a:t>
            </a:r>
            <a:r>
              <a:rPr lang="sk-SK" sz="2000" dirty="0" smtClean="0"/>
              <a:t>len </a:t>
            </a:r>
            <a:r>
              <a:rPr lang="sk-SK" sz="2000" dirty="0" err="1" smtClean="0"/>
              <a:t>mezinárodní</a:t>
            </a:r>
            <a:r>
              <a:rPr lang="sk-SK" sz="2000" dirty="0" smtClean="0"/>
              <a:t> </a:t>
            </a:r>
            <a:r>
              <a:rPr lang="sk-SK" sz="2000" dirty="0" err="1" smtClean="0"/>
              <a:t>sítě</a:t>
            </a:r>
            <a:r>
              <a:rPr lang="sk-SK" sz="2000" dirty="0" smtClean="0"/>
              <a:t> </a:t>
            </a:r>
            <a:r>
              <a:rPr lang="sk-SK" sz="2000" dirty="0" err="1" smtClean="0"/>
              <a:t>dětských</a:t>
            </a:r>
            <a:r>
              <a:rPr lang="sk-SK" sz="2000" dirty="0" smtClean="0"/>
              <a:t> </a:t>
            </a:r>
            <a:r>
              <a:rPr lang="sk-SK" sz="2000" dirty="0" err="1"/>
              <a:t>u</a:t>
            </a:r>
            <a:r>
              <a:rPr lang="sk-SK" sz="2000" dirty="0" err="1" smtClean="0"/>
              <a:t>niverzit</a:t>
            </a:r>
            <a:r>
              <a:rPr lang="sk-SK" sz="2000" dirty="0" smtClean="0"/>
              <a:t> </a:t>
            </a:r>
            <a:r>
              <a:rPr lang="sk-SK" dirty="0" smtClean="0"/>
              <a:t>EUCUEM</a:t>
            </a:r>
          </a:p>
          <a:p>
            <a:pPr marL="0" indent="0">
              <a:buNone/>
            </a:pPr>
            <a:r>
              <a:rPr lang="cs-CZ" dirty="0" smtClean="0"/>
              <a:t>Ústav </a:t>
            </a:r>
            <a:r>
              <a:rPr lang="cs-CZ" dirty="0"/>
              <a:t>školní </a:t>
            </a:r>
            <a:r>
              <a:rPr lang="cs-CZ" dirty="0" smtClean="0"/>
              <a:t>pedagogiky </a:t>
            </a:r>
            <a:r>
              <a:rPr lang="cs-CZ" dirty="0"/>
              <a:t>vytváří pro malé </a:t>
            </a:r>
            <a:r>
              <a:rPr lang="cs-CZ" i="1" dirty="0"/>
              <a:t>„vysokoškoláky“ </a:t>
            </a:r>
            <a:r>
              <a:rPr lang="cs-CZ" dirty="0"/>
              <a:t>speciální </a:t>
            </a:r>
            <a:r>
              <a:rPr lang="cs-CZ" dirty="0" smtClean="0"/>
              <a:t>projekty, doplněné </a:t>
            </a:r>
            <a:r>
              <a:rPr lang="cs-CZ" dirty="0"/>
              <a:t>výstavami, exkurzemi </a:t>
            </a:r>
            <a:r>
              <a:rPr lang="cs-CZ" dirty="0" smtClean="0"/>
              <a:t>a </a:t>
            </a:r>
            <a:r>
              <a:rPr lang="cs-CZ" dirty="0"/>
              <a:t>různými aktivitami pod </a:t>
            </a:r>
            <a:r>
              <a:rPr lang="cs-CZ" dirty="0" smtClean="0"/>
              <a:t>odborným </a:t>
            </a:r>
            <a:r>
              <a:rPr lang="cs-CZ" dirty="0"/>
              <a:t>dohledem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sz="2000" dirty="0"/>
              <a:t>v</a:t>
            </a:r>
            <a:r>
              <a:rPr lang="cs-CZ" sz="2000" dirty="0" smtClean="0"/>
              <a:t> roce 2022  organizujeme již </a:t>
            </a:r>
            <a:r>
              <a:rPr lang="cs-CZ" sz="2000" b="1" dirty="0" smtClean="0"/>
              <a:t>10. ročník</a:t>
            </a:r>
            <a:endParaRPr lang="sk-SK" sz="2000" b="1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ABD9630-36B2-4510-99FD-1D5DD9B4338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k-SK" sz="4000" dirty="0" err="1"/>
              <a:t>Zajímavé</a:t>
            </a:r>
            <a:r>
              <a:rPr lang="sk-SK" sz="4000" dirty="0"/>
              <a:t> </a:t>
            </a:r>
            <a:r>
              <a:rPr lang="sk-SK" sz="4000" dirty="0" err="1"/>
              <a:t>akce</a:t>
            </a:r>
            <a:endParaRPr lang="sk-SK" sz="40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521627"/>
            <a:ext cx="4543891" cy="99974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7" y="2118544"/>
            <a:ext cx="1879595" cy="354270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9" y="2852936"/>
            <a:ext cx="4248595" cy="366403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3" y="2118544"/>
            <a:ext cx="2592286" cy="354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59484"/>
      </p:ext>
    </p:extLst>
  </p:cSld>
  <p:clrMapOvr>
    <a:masterClrMapping/>
  </p:clrMapOvr>
  <p:transition spd="slow" advClick="0" advTm="5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4C207F51-7C6A-4127-A250-1C2C07F51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ZLÍN FILM FESTIVAL - </a:t>
            </a:r>
            <a:r>
              <a:rPr lang="cs-CZ" dirty="0" smtClean="0"/>
              <a:t> pravidelně se podílíme </a:t>
            </a:r>
            <a:r>
              <a:rPr lang="cs-CZ" dirty="0"/>
              <a:t>na doprovodném programu Zlín Film Festivalu</a:t>
            </a:r>
            <a:r>
              <a:rPr lang="cs-CZ" dirty="0" smtClean="0"/>
              <a:t>. </a:t>
            </a:r>
            <a:r>
              <a:rPr lang="cs-CZ" dirty="0"/>
              <a:t>M</a:t>
            </a:r>
            <a:r>
              <a:rPr lang="cs-CZ" dirty="0" smtClean="0"/>
              <a:t>alým </a:t>
            </a:r>
            <a:r>
              <a:rPr lang="cs-CZ" dirty="0"/>
              <a:t>i větším návštěvníkům </a:t>
            </a:r>
            <a:r>
              <a:rPr lang="cs-CZ" dirty="0" smtClean="0"/>
              <a:t>festivalu </a:t>
            </a:r>
            <a:r>
              <a:rPr lang="cs-CZ" dirty="0"/>
              <a:t>filmů pro děti a mládež </a:t>
            </a:r>
            <a:r>
              <a:rPr lang="cs-CZ" dirty="0" smtClean="0"/>
              <a:t>nabízíme</a:t>
            </a:r>
            <a:r>
              <a:rPr lang="cs-CZ" dirty="0"/>
              <a:t> </a:t>
            </a:r>
            <a:r>
              <a:rPr lang="cs-CZ" b="1" i="1" dirty="0"/>
              <a:t>zábavně-edukační </a:t>
            </a:r>
            <a:r>
              <a:rPr lang="cs-CZ" b="1" i="1" dirty="0" smtClean="0"/>
              <a:t>aktivity</a:t>
            </a:r>
            <a:r>
              <a:rPr lang="cs-CZ" b="1" i="1" dirty="0"/>
              <a:t> </a:t>
            </a:r>
            <a:r>
              <a:rPr lang="cs-CZ" dirty="0"/>
              <a:t>při kterých se děti nejen zabaví, ale i poučí a </a:t>
            </a:r>
            <a:r>
              <a:rPr lang="cs-CZ" dirty="0" smtClean="0"/>
              <a:t>mohou </a:t>
            </a:r>
            <a:r>
              <a:rPr lang="cs-CZ" dirty="0"/>
              <a:t>si odnést i vlastnoručně vyrobenou drobnost.</a:t>
            </a:r>
            <a:endParaRPr lang="sk-SK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F020E56-5787-4B95-840E-F3E9526C79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99392"/>
            <a:ext cx="6264275" cy="504825"/>
          </a:xfrm>
        </p:spPr>
        <p:txBody>
          <a:bodyPr/>
          <a:lstStyle/>
          <a:p>
            <a:r>
              <a:rPr lang="sk-SK" sz="4000" dirty="0" err="1"/>
              <a:t>Zajímavé</a:t>
            </a:r>
            <a:r>
              <a:rPr lang="sk-SK" sz="4000" dirty="0"/>
              <a:t> </a:t>
            </a:r>
            <a:r>
              <a:rPr lang="sk-SK" sz="4000" dirty="0" err="1"/>
              <a:t>akce</a:t>
            </a:r>
            <a:endParaRPr lang="sk-SK" sz="4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23" y="2813991"/>
            <a:ext cx="3438333" cy="360082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0666" y="4850382"/>
            <a:ext cx="2391828" cy="158714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666" y="2700371"/>
            <a:ext cx="2252718" cy="212729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7341" y="2420888"/>
            <a:ext cx="2879791" cy="401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15716"/>
      </p:ext>
    </p:extLst>
  </p:cSld>
  <p:clrMapOvr>
    <a:masterClrMapping/>
  </p:clrMapOvr>
  <p:transition spd="slow" advClick="0" advTm="5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KNIHOVNA PRO ADAMOV –  sbírka knih  které jsme </a:t>
            </a:r>
            <a:r>
              <a:rPr lang="cs-CZ" dirty="0"/>
              <a:t>četli již </a:t>
            </a:r>
            <a:r>
              <a:rPr lang="cs-CZ" dirty="0" smtClean="0"/>
              <a:t>několikrát, ale rádi je věnujeme a uděláme potřebným radost !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Akreditované </a:t>
            </a:r>
            <a:r>
              <a:rPr lang="cs-CZ" b="1" dirty="0" smtClean="0"/>
              <a:t>Centrum </a:t>
            </a:r>
            <a:r>
              <a:rPr lang="cs-CZ" b="1" dirty="0" err="1"/>
              <a:t>pre</a:t>
            </a:r>
            <a:r>
              <a:rPr lang="cs-CZ" b="1" dirty="0"/>
              <a:t> </a:t>
            </a:r>
            <a:r>
              <a:rPr lang="cs-CZ" b="1" dirty="0" err="1" smtClean="0"/>
              <a:t>deti</a:t>
            </a:r>
            <a:r>
              <a:rPr lang="cs-CZ" b="1" dirty="0" smtClean="0"/>
              <a:t> </a:t>
            </a:r>
            <a:r>
              <a:rPr lang="cs-CZ" b="1" dirty="0"/>
              <a:t>a rodiny Adam</a:t>
            </a:r>
            <a:r>
              <a:rPr lang="cs-CZ"/>
              <a:t> </a:t>
            </a:r>
            <a:r>
              <a:rPr lang="cs-CZ" smtClean="0"/>
              <a:t>to </a:t>
            </a:r>
            <a:r>
              <a:rPr lang="cs-CZ" dirty="0"/>
              <a:t>určitě ocení</a:t>
            </a:r>
            <a:r>
              <a:rPr lang="cs-CZ" dirty="0" smtClean="0"/>
              <a:t>!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Zajímavé akce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30689"/>
            <a:ext cx="2432868" cy="43250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030689"/>
            <a:ext cx="2453011" cy="43250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9586" y="2043984"/>
            <a:ext cx="2428128" cy="431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56277"/>
      </p:ext>
    </p:extLst>
  </p:cSld>
  <p:clrMapOvr>
    <a:masterClrMapping/>
  </p:clrMapOvr>
  <p:transition spd="slow" advClick="0" advTm="5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STUDENTSKÁ KONFERENCE ÚŠP </a:t>
            </a:r>
            <a:r>
              <a:rPr lang="cs-CZ" dirty="0"/>
              <a:t>– </a:t>
            </a:r>
            <a:r>
              <a:rPr lang="cs-CZ" dirty="0" smtClean="0"/>
              <a:t>studenti mají možnost prezentovat </a:t>
            </a:r>
            <a:r>
              <a:rPr lang="cs-CZ" dirty="0"/>
              <a:t>na konferenci </a:t>
            </a:r>
            <a:r>
              <a:rPr lang="cs-CZ" dirty="0" smtClean="0"/>
              <a:t>své závěrečné práce a připravit se tak na atmosféru prezentování v rámci Státních závěrečných </a:t>
            </a:r>
            <a:r>
              <a:rPr lang="cs-CZ" dirty="0"/>
              <a:t>z</a:t>
            </a:r>
            <a:r>
              <a:rPr lang="cs-CZ" dirty="0" smtClean="0"/>
              <a:t>koušek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Zajímavé akce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122066"/>
            <a:ext cx="4185643" cy="425968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207" y="2122066"/>
            <a:ext cx="3956099" cy="425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13083"/>
      </p:ext>
    </p:extLst>
  </p:cSld>
  <p:clrMapOvr>
    <a:masterClrMapping/>
  </p:clrMapOvr>
  <p:transition spd="slow" advClick="0" advTm="5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VÝSTAVA HRAČEK </a:t>
            </a:r>
          </a:p>
          <a:p>
            <a:pPr marL="0" indent="0">
              <a:buNone/>
            </a:pPr>
            <a:r>
              <a:rPr lang="cs-CZ" dirty="0" smtClean="0"/>
              <a:t>hračky pro děti předškolního a mladšího školního věku jsou  z </a:t>
            </a:r>
            <a:r>
              <a:rPr lang="cs-CZ" dirty="0"/>
              <a:t>produkce studentů </a:t>
            </a:r>
            <a:r>
              <a:rPr lang="cs-CZ" dirty="0" smtClean="0"/>
              <a:t>ÚŠP a po výstavě jsou darovány fakultním školám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Zajímavé akce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99" y="2132856"/>
            <a:ext cx="5764860" cy="382800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070" y="2125350"/>
            <a:ext cx="2921517" cy="383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63048"/>
      </p:ext>
    </p:extLst>
  </p:cSld>
  <p:clrMapOvr>
    <a:masterClrMapping/>
  </p:clrMapOvr>
  <p:transition spd="slow" advClick="0" advTm="5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3600" dirty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cs-CZ" sz="4400" dirty="0"/>
          </a:p>
        </p:txBody>
      </p:sp>
      <p:pic>
        <p:nvPicPr>
          <p:cNvPr id="3" name="Picture 5" descr="banner-dod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161" y="1484784"/>
            <a:ext cx="4244682" cy="403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7" t="2951" r="21164" b="1877"/>
          <a:stretch>
            <a:fillRect/>
          </a:stretch>
        </p:blipFill>
        <p:spPr bwMode="auto">
          <a:xfrm>
            <a:off x="1259632" y="1196752"/>
            <a:ext cx="2490787" cy="201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259632" y="5242186"/>
            <a:ext cx="5688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4"/>
              </a:rPr>
              <a:t>https://fhs.utb.cz/o-fakulte/zakladni-informace/ustavy/ustav-skolni-pedagogiky/o-ustavu/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ransition spd="slow" advClick="0" advTm="8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sah 1"/>
          <p:cNvSpPr>
            <a:spLocks noGrp="1"/>
          </p:cNvSpPr>
          <p:nvPr>
            <p:ph idx="1"/>
          </p:nvPr>
        </p:nvSpPr>
        <p:spPr>
          <a:xfrm>
            <a:off x="179388" y="836613"/>
            <a:ext cx="8640762" cy="5472112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sz="2800" b="1" dirty="0"/>
              <a:t> </a:t>
            </a:r>
          </a:p>
          <a:p>
            <a:pPr algn="just" eaLnBrk="1" hangingPunct="1"/>
            <a:r>
              <a:rPr lang="cs-CZ" altLang="cs-CZ" sz="2800" dirty="0"/>
              <a:t>Ústav školní pedagogiky (ÚŠP) vznikl 1. 9. 2013 a je     jedním z nejmladších  pracovišť  Fakulty humanitních     studií Univerzity Tomáše Bati ve Zlíně 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cs-CZ" altLang="cs-CZ" sz="2800" dirty="0"/>
          </a:p>
          <a:p>
            <a:pPr eaLnBrk="1" hangingPunct="1"/>
            <a:r>
              <a:rPr lang="cs-CZ" altLang="cs-CZ" sz="2800" dirty="0"/>
              <a:t>Sídlo ÚŠP:</a:t>
            </a:r>
            <a:r>
              <a:rPr lang="cs-CZ" altLang="cs-CZ" sz="2800" b="1" dirty="0"/>
              <a:t> Budova U18 (4. patro)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800" dirty="0"/>
              <a:t>			Štefánikova 5670</a:t>
            </a:r>
            <a:br>
              <a:rPr lang="cs-CZ" altLang="cs-CZ" sz="2800" dirty="0"/>
            </a:br>
            <a:r>
              <a:rPr lang="cs-CZ" altLang="cs-CZ" sz="2800" dirty="0"/>
              <a:t>		760 01 Zlín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800" dirty="0"/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cs-CZ" altLang="cs-CZ" sz="2800" dirty="0"/>
          </a:p>
        </p:txBody>
      </p:sp>
      <p:sp>
        <p:nvSpPr>
          <p:cNvPr id="17411" name="Nadpis 2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6588125" cy="6207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cs-CZ" sz="3200" dirty="0">
                <a:latin typeface="Calibri" pitchFamily="34" charset="0"/>
                <a:cs typeface="Calibri" pitchFamily="34" charset="0"/>
              </a:rPr>
              <a:t>ÚŠP FHS UTB ve Zlíně</a:t>
            </a:r>
            <a:endParaRPr lang="cs-CZ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2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6588125" cy="6207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NAŠE  ZAMĚŘENÍ</a:t>
            </a:r>
          </a:p>
        </p:txBody>
      </p:sp>
      <p:sp>
        <p:nvSpPr>
          <p:cNvPr id="4" name="Zástupný symbol pro obsah 1"/>
          <p:cNvSpPr>
            <a:spLocks noGrp="1"/>
          </p:cNvSpPr>
          <p:nvPr>
            <p:ph idx="1"/>
          </p:nvPr>
        </p:nvSpPr>
        <p:spPr>
          <a:xfrm>
            <a:off x="4716463" y="908050"/>
            <a:ext cx="3600450" cy="2878138"/>
          </a:xfrm>
        </p:spPr>
        <p:txBody>
          <a:bodyPr/>
          <a:lstStyle/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r>
              <a:rPr lang="cs-CZ" sz="2800" b="1" dirty="0"/>
              <a:t>Čím se zabýváme?</a:t>
            </a:r>
            <a:endParaRPr lang="sk-SK" sz="2800" b="1" dirty="0"/>
          </a:p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r>
              <a:rPr lang="sk-SK" sz="2800" b="1" dirty="0"/>
              <a:t>Školní pedagogikou ...</a:t>
            </a:r>
            <a:endParaRPr lang="cs-CZ" sz="2800" b="1" dirty="0"/>
          </a:p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endParaRPr lang="cs-CZ" dirty="0"/>
          </a:p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r>
              <a:rPr lang="cs-CZ" dirty="0"/>
              <a:t>… je to vědní obor pedagogiky, který řeší vše, co souvisí  s problematikou výchovy a vzdělávání ve školním prostředí.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endParaRPr lang="cs-CZ" dirty="0"/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endParaRPr lang="cs-CZ" dirty="0"/>
          </a:p>
        </p:txBody>
      </p:sp>
      <p:pic>
        <p:nvPicPr>
          <p:cNvPr id="19460" name="Picture 2" descr="C:\Users\PETR\Desktop\DOD\komensk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3095625" cy="44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ovéPole 6"/>
          <p:cNvSpPr txBox="1">
            <a:spLocks noChangeArrowheads="1"/>
          </p:cNvSpPr>
          <p:nvPr/>
        </p:nvSpPr>
        <p:spPr bwMode="auto">
          <a:xfrm>
            <a:off x="4932363" y="4616450"/>
            <a:ext cx="3887787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8C4600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C4600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46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i="1" dirty="0">
                <a:latin typeface="Arial" panose="020B0604020202020204" pitchFamily="34" charset="0"/>
              </a:rPr>
              <a:t>„</a:t>
            </a:r>
            <a:r>
              <a:rPr lang="cs-CZ" altLang="cs-CZ" sz="2000" i="1" dirty="0">
                <a:latin typeface="Arial" panose="020B0604020202020204" pitchFamily="34" charset="0"/>
              </a:rPr>
              <a:t>Nevěřte všemu, co se vám k věření předkládá: Zkoumejte vše a přesvědčujte se o všem sami!“</a:t>
            </a:r>
          </a:p>
          <a:p>
            <a:pPr eaLnBrk="1" hangingPunct="1">
              <a:spcBef>
                <a:spcPts val="1200"/>
              </a:spcBef>
              <a:buClrTx/>
              <a:buFontTx/>
              <a:buNone/>
            </a:pPr>
            <a:r>
              <a:rPr lang="cs-CZ" altLang="cs-CZ" sz="2000" b="1" dirty="0">
                <a:latin typeface="Arial" panose="020B0604020202020204" pitchFamily="34" charset="0"/>
                <a:hlinkClick r:id="rId3" tooltip="Jan Amos Komenský citáty"/>
              </a:rPr>
              <a:t>Jan Amos Komenský 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dirty="0"/>
              <a:t>UČITELSTVÍ PRO MATEŘSKÉ ŠKOLY </a:t>
            </a:r>
            <a:r>
              <a:rPr lang="cs-CZ" dirty="0"/>
              <a:t>(bakalářské studium v prezenční a kombinované formě);</a:t>
            </a:r>
          </a:p>
          <a:p>
            <a:pPr lvl="0"/>
            <a:endParaRPr lang="sk-SK" dirty="0"/>
          </a:p>
          <a:p>
            <a:pPr lvl="0"/>
            <a:r>
              <a:rPr lang="cs-CZ" b="1" dirty="0"/>
              <a:t>PŘEDŠKOLNÍ PEDAGOGIKA </a:t>
            </a:r>
            <a:r>
              <a:rPr lang="cs-CZ" dirty="0"/>
              <a:t>(navazující magisterské studium v prezenční i kombinované formě);</a:t>
            </a:r>
          </a:p>
          <a:p>
            <a:pPr lvl="0"/>
            <a:endParaRPr lang="sk-SK" dirty="0"/>
          </a:p>
          <a:p>
            <a:pPr lvl="0"/>
            <a:r>
              <a:rPr lang="cs-CZ" b="1" dirty="0"/>
              <a:t>UČITELSTVÍ PRO 1. STUPEŇ ZÁKLADNÍ ŠKOLY </a:t>
            </a:r>
            <a:r>
              <a:rPr lang="cs-CZ" dirty="0"/>
              <a:t>( pětileté magisterské studium v prezenční formě);</a:t>
            </a:r>
          </a:p>
          <a:p>
            <a:pPr lvl="0"/>
            <a:endParaRPr lang="cs-CZ" dirty="0"/>
          </a:p>
          <a:p>
            <a:pPr lvl="0"/>
            <a:r>
              <a:rPr lang="cs-CZ" b="1" dirty="0"/>
              <a:t>RIGORÓZNÍ ŘÍZENÍ </a:t>
            </a:r>
            <a:r>
              <a:rPr lang="cs-CZ" dirty="0"/>
              <a:t>v programech Předškolní pedagogika a Učitelství pro 1. stupeň ZŠ – získání titulu PhDr.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Doktorský studijní program PEDAGOGIKA – získání titulu Ph.D.</a:t>
            </a:r>
          </a:p>
          <a:p>
            <a:pPr lvl="0"/>
            <a:endParaRPr lang="sk-SK" dirty="0"/>
          </a:p>
          <a:p>
            <a:endParaRPr lang="sk-SK" sz="2000" dirty="0"/>
          </a:p>
          <a:p>
            <a:pPr lvl="0"/>
            <a:endParaRPr lang="sk-SK" dirty="0"/>
          </a:p>
          <a:p>
            <a:pPr>
              <a:buNone/>
            </a:pP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k-SK" sz="3200" dirty="0">
                <a:latin typeface="Calibri" pitchFamily="34" charset="0"/>
                <a:cs typeface="Calibri" pitchFamily="34" charset="0"/>
              </a:rPr>
              <a:t>STUDIJNÍ PROGRAMY</a:t>
            </a:r>
          </a:p>
        </p:txBody>
      </p:sp>
    </p:spTree>
  </p:cSld>
  <p:clrMapOvr>
    <a:masterClrMapping/>
  </p:clrMapOvr>
  <p:transition spd="slow" advClick="0" advTm="5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k-SK" dirty="0"/>
          </a:p>
          <a:p>
            <a:pPr>
              <a:buNone/>
            </a:pPr>
            <a:r>
              <a:rPr lang="cs-CZ" dirty="0"/>
              <a:t>Kurzy celoživotního vzdělávání: 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funkční vzdělávání pro </a:t>
            </a:r>
            <a:r>
              <a:rPr lang="cs-CZ" dirty="0">
                <a:solidFill>
                  <a:srgbClr val="8C4600"/>
                </a:solidFill>
              </a:rPr>
              <a:t>ředitele MŠ</a:t>
            </a:r>
            <a:r>
              <a:rPr lang="cs-CZ" dirty="0"/>
              <a:t>, </a:t>
            </a:r>
          </a:p>
          <a:p>
            <a:r>
              <a:rPr lang="cs-CZ" dirty="0"/>
              <a:t>funkční vzdělávání pro </a:t>
            </a:r>
            <a:r>
              <a:rPr lang="cs-CZ" dirty="0">
                <a:solidFill>
                  <a:srgbClr val="8C4600"/>
                </a:solidFill>
              </a:rPr>
              <a:t>ředitele ZŠ</a:t>
            </a:r>
            <a:r>
              <a:rPr lang="cs-CZ" dirty="0"/>
              <a:t>, </a:t>
            </a:r>
          </a:p>
          <a:p>
            <a:endParaRPr lang="cs-CZ" dirty="0"/>
          </a:p>
          <a:p>
            <a:r>
              <a:rPr lang="cs-CZ" dirty="0"/>
              <a:t>Studium v oblasti pedagogických věd, kde absolventi získávají </a:t>
            </a:r>
            <a:r>
              <a:rPr lang="cs-CZ" dirty="0">
                <a:solidFill>
                  <a:srgbClr val="8C4600"/>
                </a:solidFill>
              </a:rPr>
              <a:t>kvalifikaci učitele 2. stupně ZŠ, SŠ </a:t>
            </a:r>
            <a:r>
              <a:rPr lang="cs-CZ" dirty="0"/>
              <a:t>ve vybrané oborové didaktice, </a:t>
            </a:r>
          </a:p>
          <a:p>
            <a:r>
              <a:rPr lang="cs-CZ" dirty="0"/>
              <a:t>Studium pro </a:t>
            </a:r>
            <a:r>
              <a:rPr lang="cs-CZ" dirty="0">
                <a:solidFill>
                  <a:srgbClr val="8C4600"/>
                </a:solidFill>
              </a:rPr>
              <a:t>učitele odborného výcviku</a:t>
            </a:r>
          </a:p>
          <a:p>
            <a:endParaRPr lang="cs-CZ" dirty="0"/>
          </a:p>
          <a:p>
            <a:r>
              <a:rPr lang="cs-CZ" dirty="0"/>
              <a:t>ústav realizuje i výuku </a:t>
            </a:r>
            <a:r>
              <a:rPr lang="cs-CZ" dirty="0">
                <a:solidFill>
                  <a:srgbClr val="8C4600"/>
                </a:solidFill>
              </a:rPr>
              <a:t>vysokoškolské pedagogiky</a:t>
            </a:r>
            <a:endParaRPr lang="sk-SK" dirty="0">
              <a:solidFill>
                <a:srgbClr val="8C46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k-SK" sz="3200" dirty="0">
                <a:latin typeface="Calibri" pitchFamily="34" charset="0"/>
                <a:cs typeface="Calibri" pitchFamily="34" charset="0"/>
              </a:rPr>
              <a:t>DALŠÍ MOŽNOSTI VZDĚLÁVÁNÍ</a:t>
            </a:r>
          </a:p>
        </p:txBody>
      </p:sp>
    </p:spTree>
  </p:cSld>
  <p:clrMapOvr>
    <a:masterClrMapping/>
  </p:clrMapOvr>
  <p:transition spd="slow" advClick="0" advTm="5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Ústav školní pedagogiky patří z hlediska počtu zaměstnanc</a:t>
            </a:r>
            <a:r>
              <a:rPr lang="cs-CZ" dirty="0">
                <a:latin typeface="Calibri"/>
                <a:cs typeface="Calibri"/>
              </a:rPr>
              <a:t>ů </a:t>
            </a:r>
            <a:r>
              <a:rPr lang="cs-CZ" dirty="0"/>
              <a:t>k největším ústav</a:t>
            </a:r>
            <a:r>
              <a:rPr lang="cs-CZ" dirty="0">
                <a:latin typeface="Calibri"/>
                <a:cs typeface="Calibri"/>
              </a:rPr>
              <a:t>ům na fakultě.</a:t>
            </a:r>
          </a:p>
          <a:p>
            <a:pPr>
              <a:buNone/>
            </a:pPr>
            <a:r>
              <a:rPr lang="cs-CZ" dirty="0"/>
              <a:t>ÚŠP zajišťuje výuku cca 600 student</a:t>
            </a:r>
            <a:r>
              <a:rPr lang="cs-CZ" dirty="0">
                <a:latin typeface="Calibri"/>
                <a:cs typeface="Calibri"/>
              </a:rPr>
              <a:t>ů.</a:t>
            </a: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Celkem 28 pracovníků:</a:t>
            </a:r>
            <a:endParaRPr lang="cs-CZ" dirty="0">
              <a:latin typeface="Calibri"/>
              <a:cs typeface="Calibri"/>
            </a:endParaRPr>
          </a:p>
          <a:p>
            <a:pPr>
              <a:buNone/>
            </a:pPr>
            <a:r>
              <a:rPr lang="cs-CZ" dirty="0">
                <a:latin typeface="Calibri"/>
                <a:cs typeface="Calibri"/>
              </a:rPr>
              <a:t>8 profesorů, </a:t>
            </a:r>
          </a:p>
          <a:p>
            <a:pPr>
              <a:buNone/>
            </a:pPr>
            <a:r>
              <a:rPr lang="cs-CZ" dirty="0">
                <a:latin typeface="Calibri"/>
                <a:cs typeface="Calibri"/>
              </a:rPr>
              <a:t>3 docenti, </a:t>
            </a:r>
          </a:p>
          <a:p>
            <a:pPr>
              <a:buNone/>
            </a:pPr>
            <a:r>
              <a:rPr lang="cs-CZ" dirty="0">
                <a:latin typeface="Calibri"/>
                <a:cs typeface="Calibri"/>
              </a:rPr>
              <a:t>11 odborných asistentů, </a:t>
            </a:r>
          </a:p>
          <a:p>
            <a:pPr>
              <a:buNone/>
            </a:pPr>
            <a:r>
              <a:rPr lang="cs-CZ" dirty="0">
                <a:latin typeface="Calibri"/>
                <a:cs typeface="Calibri"/>
              </a:rPr>
              <a:t>3 asistenti, </a:t>
            </a:r>
          </a:p>
          <a:p>
            <a:pPr>
              <a:buNone/>
            </a:pPr>
            <a:r>
              <a:rPr lang="cs-CZ" dirty="0">
                <a:latin typeface="Calibri"/>
                <a:cs typeface="Calibri"/>
              </a:rPr>
              <a:t>1 administrátor praxí, </a:t>
            </a:r>
          </a:p>
          <a:p>
            <a:pPr>
              <a:buNone/>
            </a:pPr>
            <a:r>
              <a:rPr lang="cs-CZ" dirty="0">
                <a:latin typeface="Calibri"/>
                <a:cs typeface="Calibri"/>
              </a:rPr>
              <a:t>3 interní doktorandi.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k-SK" sz="3200" dirty="0">
                <a:latin typeface="Calibri" pitchFamily="34" charset="0"/>
                <a:cs typeface="Calibri" pitchFamily="34" charset="0"/>
              </a:rPr>
              <a:t>PERSONÁLNÍ OBSAZENÍ</a:t>
            </a:r>
          </a:p>
        </p:txBody>
      </p:sp>
    </p:spTree>
  </p:cSld>
  <p:clrMapOvr>
    <a:masterClrMapping/>
  </p:clrMapOvr>
  <p:transition spd="slow" advClick="0" advTm="5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Pedagogická psychologie</a:t>
            </a:r>
          </a:p>
          <a:p>
            <a:r>
              <a:rPr lang="cs-CZ" dirty="0"/>
              <a:t>Speciální pedagogika</a:t>
            </a:r>
          </a:p>
          <a:p>
            <a:r>
              <a:rPr lang="cs-CZ" dirty="0"/>
              <a:t>Didaktika - d</a:t>
            </a:r>
            <a:r>
              <a:rPr lang="cs-CZ" dirty="0">
                <a:latin typeface="Calibri"/>
                <a:cs typeface="Calibri"/>
              </a:rPr>
              <a:t>ůraz na podporu a rozvoj kulturní gramotnosti (matematická, jazyková a literární, zdravotní, čtenářská, přírodovědní, finanční, uměnovědní)</a:t>
            </a:r>
          </a:p>
          <a:p>
            <a:r>
              <a:rPr lang="cs-CZ" dirty="0">
                <a:latin typeface="Calibri"/>
                <a:cs typeface="Calibri"/>
              </a:rPr>
              <a:t>Metodologie pedagogického výzkumu</a:t>
            </a:r>
          </a:p>
          <a:p>
            <a:r>
              <a:rPr lang="cs-CZ" dirty="0">
                <a:latin typeface="Calibri"/>
                <a:cs typeface="Calibri"/>
              </a:rPr>
              <a:t>Předškolní pedagogika</a:t>
            </a:r>
          </a:p>
          <a:p>
            <a:r>
              <a:rPr lang="cs-CZ" dirty="0">
                <a:latin typeface="Calibri"/>
                <a:cs typeface="Calibri"/>
              </a:rPr>
              <a:t>Primární pedagogika</a:t>
            </a:r>
          </a:p>
          <a:p>
            <a:r>
              <a:rPr lang="cs-CZ" dirty="0">
                <a:latin typeface="Calibri"/>
                <a:cs typeface="Calibri"/>
              </a:rPr>
              <a:t>Pedagogika volného času</a:t>
            </a:r>
          </a:p>
          <a:p>
            <a:r>
              <a:rPr lang="cs-CZ" dirty="0">
                <a:latin typeface="Calibri"/>
                <a:cs typeface="Calibri"/>
              </a:rPr>
              <a:t>a další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200" dirty="0">
                <a:latin typeface="Calibri" pitchFamily="34" charset="0"/>
                <a:cs typeface="Calibri" pitchFamily="34" charset="0"/>
              </a:rPr>
              <a:t>Profilové zaměření akademik</a:t>
            </a:r>
            <a:r>
              <a:rPr lang="cs-CZ" sz="3200" dirty="0">
                <a:latin typeface="Calibri"/>
                <a:cs typeface="Calibri"/>
              </a:rPr>
              <a:t>ů</a:t>
            </a:r>
            <a:endParaRPr lang="cs-CZ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 advClick="0" advTm="5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67545" y="836613"/>
            <a:ext cx="7992888" cy="5545137"/>
          </a:xfrm>
        </p:spPr>
        <p:txBody>
          <a:bodyPr/>
          <a:lstStyle/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cs-CZ" b="1" dirty="0">
                <a:solidFill>
                  <a:srgbClr val="8C4600"/>
                </a:solidFill>
                <a:ea typeface="Calibri" pitchFamily="34" charset="0"/>
                <a:cs typeface="Calibri" pitchFamily="34" charset="0"/>
              </a:rPr>
              <a:t>V rámci profilace pracují akademičtí pracovníci ÚŠP na následujících tématech:</a:t>
            </a:r>
          </a:p>
          <a:p>
            <a:pPr marL="0" lvl="0" indent="0" eaLnBrk="1" hangingPunct="1">
              <a:spcBef>
                <a:spcPct val="0"/>
              </a:spcBef>
              <a:buClrTx/>
              <a:buNone/>
            </a:pPr>
            <a:endParaRPr lang="sk-SK" dirty="0">
              <a:cs typeface="Calibri" pitchFamily="34" charset="0"/>
            </a:endParaRPr>
          </a:p>
          <a:p>
            <a:pPr marL="0" lvl="0" indent="0">
              <a:spcBef>
                <a:spcPct val="0"/>
              </a:spcBef>
              <a:buClrTx/>
            </a:pPr>
            <a:r>
              <a:rPr lang="cs-CZ" dirty="0">
                <a:ea typeface="Times New Roman" pitchFamily="18" charset="0"/>
                <a:cs typeface="Calibri" pitchFamily="34" charset="0"/>
              </a:rPr>
              <a:t> Profesní kariéra akademického pracovníka na univerzitě</a:t>
            </a:r>
          </a:p>
          <a:p>
            <a:pPr marL="0" lvl="0" indent="0">
              <a:spcBef>
                <a:spcPct val="0"/>
              </a:spcBef>
              <a:buClrTx/>
            </a:pPr>
            <a:endParaRPr lang="cs-CZ" dirty="0">
              <a:ea typeface="Calibri" pitchFamily="34" charset="0"/>
              <a:cs typeface="Calibri" pitchFamily="34" charset="0"/>
            </a:endParaRPr>
          </a:p>
          <a:p>
            <a:pPr marL="0" lvl="0" indent="0">
              <a:spcBef>
                <a:spcPct val="0"/>
              </a:spcBef>
              <a:buClrTx/>
            </a:pPr>
            <a:r>
              <a:rPr lang="cs-CZ" dirty="0">
                <a:ea typeface="Times New Roman" pitchFamily="18" charset="0"/>
                <a:cs typeface="Calibri" pitchFamily="34" charset="0"/>
              </a:rPr>
              <a:t> Možnosti působení učitele na nadané dítě z pohledu inkluze</a:t>
            </a:r>
          </a:p>
          <a:p>
            <a:pPr marL="0" lvl="0" indent="0">
              <a:spcBef>
                <a:spcPct val="0"/>
              </a:spcBef>
              <a:buClrTx/>
            </a:pPr>
            <a:endParaRPr lang="cs-CZ" dirty="0">
              <a:ea typeface="Calibri" pitchFamily="34" charset="0"/>
              <a:cs typeface="Calibri" pitchFamily="34" charset="0"/>
            </a:endParaRPr>
          </a:p>
          <a:p>
            <a:pPr marL="0" lvl="0" indent="0">
              <a:spcBef>
                <a:spcPct val="0"/>
              </a:spcBef>
              <a:buClrTx/>
            </a:pPr>
            <a:r>
              <a:rPr lang="cs-CZ" dirty="0">
                <a:ea typeface="Times New Roman" pitchFamily="18" charset="0"/>
                <a:cs typeface="Calibri" pitchFamily="34" charset="0"/>
              </a:rPr>
              <a:t> Profesionalizace učitelů mateřských a základních škol</a:t>
            </a:r>
          </a:p>
          <a:p>
            <a:pPr marL="0" lvl="0" indent="0">
              <a:spcBef>
                <a:spcPct val="0"/>
              </a:spcBef>
              <a:buClrTx/>
            </a:pPr>
            <a:endParaRPr lang="cs-CZ" dirty="0">
              <a:ea typeface="Calibri" pitchFamily="34" charset="0"/>
              <a:cs typeface="Calibri" pitchFamily="34" charset="0"/>
            </a:endParaRPr>
          </a:p>
          <a:p>
            <a:pPr marL="0" lvl="0" indent="0">
              <a:spcBef>
                <a:spcPct val="0"/>
              </a:spcBef>
              <a:buClrTx/>
            </a:pPr>
            <a:r>
              <a:rPr lang="cs-CZ" dirty="0">
                <a:ea typeface="Times New Roman" pitchFamily="18" charset="0"/>
                <a:cs typeface="Calibri" pitchFamily="34" charset="0"/>
              </a:rPr>
              <a:t> Dítě a dětství v současných diskurzech</a:t>
            </a:r>
          </a:p>
          <a:p>
            <a:pPr marL="0" lvl="0" indent="0">
              <a:spcBef>
                <a:spcPct val="0"/>
              </a:spcBef>
              <a:buClrTx/>
            </a:pPr>
            <a:endParaRPr lang="cs-CZ" dirty="0">
              <a:ea typeface="Calibri" pitchFamily="34" charset="0"/>
              <a:cs typeface="Calibri" pitchFamily="34" charset="0"/>
            </a:endParaRPr>
          </a:p>
          <a:p>
            <a:pPr marL="0" lvl="0" indent="0">
              <a:spcBef>
                <a:spcPct val="0"/>
              </a:spcBef>
              <a:buClrTx/>
            </a:pPr>
            <a:r>
              <a:rPr lang="cs-CZ" dirty="0">
                <a:ea typeface="Times New Roman" pitchFamily="18" charset="0"/>
                <a:cs typeface="Calibri" pitchFamily="34" charset="0"/>
              </a:rPr>
              <a:t> Specifické a nespecifické formy spolupráce rodiny a školy</a:t>
            </a:r>
          </a:p>
          <a:p>
            <a:pPr marL="0" lvl="0" indent="0">
              <a:spcBef>
                <a:spcPct val="0"/>
              </a:spcBef>
              <a:buClrTx/>
            </a:pPr>
            <a:endParaRPr lang="cs-CZ" dirty="0">
              <a:ea typeface="Times New Roman" pitchFamily="18" charset="0"/>
              <a:cs typeface="Calibri" pitchFamily="34" charset="0"/>
            </a:endParaRPr>
          </a:p>
          <a:p>
            <a:pPr marL="0" lvl="0" indent="0">
              <a:spcBef>
                <a:spcPct val="0"/>
              </a:spcBef>
              <a:buClrTx/>
            </a:pPr>
            <a:r>
              <a:rPr lang="cs-CZ" dirty="0">
                <a:ea typeface="Times New Roman" pitchFamily="18" charset="0"/>
                <a:cs typeface="Calibri" pitchFamily="34" charset="0"/>
              </a:rPr>
              <a:t> Specifika firemních mateřských škol v současných diskurzech</a:t>
            </a:r>
          </a:p>
          <a:p>
            <a:pPr marL="0" lvl="0" indent="0">
              <a:spcBef>
                <a:spcPct val="0"/>
              </a:spcBef>
              <a:buClrTx/>
              <a:buFontTx/>
              <a:buChar char="•"/>
            </a:pPr>
            <a:endParaRPr lang="cs-CZ" dirty="0">
              <a:ea typeface="Times New Roman" pitchFamily="18" charset="0"/>
              <a:cs typeface="Calibri" pitchFamily="34" charset="0"/>
            </a:endParaRPr>
          </a:p>
          <a:p>
            <a:pPr marL="0" lvl="0" indent="0">
              <a:spcBef>
                <a:spcPct val="0"/>
              </a:spcBef>
              <a:buClrTx/>
              <a:buFontTx/>
              <a:buChar char="•"/>
            </a:pPr>
            <a:endParaRPr lang="sk-SK" dirty="0">
              <a:cs typeface="Calibri" pitchFamily="34" charset="0"/>
            </a:endParaRPr>
          </a:p>
          <a:p>
            <a:endParaRPr lang="sk-SK" dirty="0">
              <a:cs typeface="Calibri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k-SK" sz="3600" dirty="0">
                <a:latin typeface="Calibri" pitchFamily="34" charset="0"/>
                <a:cs typeface="Calibri" pitchFamily="34" charset="0"/>
              </a:rPr>
              <a:t>ODBORNÁ PROFILACE</a:t>
            </a:r>
          </a:p>
        </p:txBody>
      </p:sp>
    </p:spTree>
  </p:cSld>
  <p:clrMapOvr>
    <a:masterClrMapping/>
  </p:clrMapOvr>
  <p:transition spd="slow" advClick="0" advTm="5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  <a:p>
            <a:r>
              <a:rPr lang="cs-CZ" dirty="0">
                <a:solidFill>
                  <a:schemeClr val="tx2"/>
                </a:solidFill>
              </a:rPr>
              <a:t>Analýza učitelských sbor</a:t>
            </a:r>
            <a:r>
              <a:rPr lang="cs-CZ" dirty="0">
                <a:solidFill>
                  <a:schemeClr val="tx2"/>
                </a:solidFill>
                <a:latin typeface="Calibri"/>
                <a:cs typeface="Calibri"/>
              </a:rPr>
              <a:t>ů mateřských a základních škol</a:t>
            </a:r>
          </a:p>
          <a:p>
            <a:endParaRPr lang="cs-CZ" dirty="0">
              <a:solidFill>
                <a:schemeClr val="tx2"/>
              </a:solidFill>
              <a:latin typeface="Calibri"/>
              <a:cs typeface="Calibri"/>
            </a:endParaRPr>
          </a:p>
          <a:p>
            <a:r>
              <a:rPr lang="cs-CZ" dirty="0">
                <a:solidFill>
                  <a:schemeClr val="tx2"/>
                </a:solidFill>
                <a:latin typeface="Calibri"/>
                <a:cs typeface="Calibri"/>
              </a:rPr>
              <a:t>Kvalita života současného dítěte</a:t>
            </a:r>
          </a:p>
          <a:p>
            <a:endParaRPr lang="cs-CZ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0" indent="0">
              <a:spcBef>
                <a:spcPct val="0"/>
              </a:spcBef>
              <a:buClrTx/>
            </a:pPr>
            <a:r>
              <a:rPr lang="cs-CZ" dirty="0">
                <a:solidFill>
                  <a:schemeClr val="tx2"/>
                </a:solidFill>
                <a:latin typeface="Calibri"/>
                <a:ea typeface="Times New Roman" pitchFamily="18" charset="0"/>
                <a:cs typeface="Calibri"/>
              </a:rPr>
              <a:t>  Aktérství dítěte a možnosti jeho podpory</a:t>
            </a:r>
          </a:p>
          <a:p>
            <a:pPr marL="0" indent="0">
              <a:spcBef>
                <a:spcPct val="0"/>
              </a:spcBef>
              <a:buClrTx/>
            </a:pPr>
            <a:endParaRPr lang="cs-CZ" dirty="0">
              <a:solidFill>
                <a:schemeClr val="tx2"/>
              </a:solidFill>
              <a:latin typeface="Calibri"/>
              <a:ea typeface="Times New Roman" pitchFamily="18" charset="0"/>
              <a:cs typeface="Calibri"/>
            </a:endParaRPr>
          </a:p>
          <a:p>
            <a:pPr marL="0" indent="0">
              <a:spcBef>
                <a:spcPct val="0"/>
              </a:spcBef>
              <a:buClrTx/>
            </a:pPr>
            <a:r>
              <a:rPr lang="cs-CZ" dirty="0">
                <a:solidFill>
                  <a:schemeClr val="tx2"/>
                </a:solidFill>
                <a:latin typeface="Calibri"/>
                <a:ea typeface="Times New Roman" pitchFamily="18" charset="0"/>
                <a:cs typeface="Calibri"/>
              </a:rPr>
              <a:t>  Příležitosti k učení dětí v mateřských a základních školách</a:t>
            </a:r>
          </a:p>
          <a:p>
            <a:pPr marL="0" indent="0">
              <a:spcBef>
                <a:spcPct val="0"/>
              </a:spcBef>
              <a:buClrTx/>
            </a:pPr>
            <a:endParaRPr lang="cs-CZ" dirty="0">
              <a:solidFill>
                <a:schemeClr val="tx2"/>
              </a:solidFill>
              <a:latin typeface="Calibri"/>
              <a:ea typeface="Times New Roman" pitchFamily="18" charset="0"/>
              <a:cs typeface="Calibri"/>
            </a:endParaRPr>
          </a:p>
          <a:p>
            <a:pPr marL="0" indent="0">
              <a:spcBef>
                <a:spcPct val="0"/>
              </a:spcBef>
              <a:buClrTx/>
            </a:pPr>
            <a:r>
              <a:rPr lang="cs-CZ" dirty="0">
                <a:solidFill>
                  <a:schemeClr val="tx2"/>
                </a:solidFill>
                <a:latin typeface="Calibri"/>
                <a:ea typeface="Times New Roman" pitchFamily="18" charset="0"/>
                <a:cs typeface="Calibri"/>
              </a:rPr>
              <a:t>  Specifika práce metodika školní prevence na základní škole</a:t>
            </a:r>
          </a:p>
          <a:p>
            <a:pPr marL="0" indent="0">
              <a:spcBef>
                <a:spcPct val="0"/>
              </a:spcBef>
              <a:buClrTx/>
            </a:pPr>
            <a:endParaRPr lang="cs-CZ" dirty="0">
              <a:solidFill>
                <a:schemeClr val="tx2"/>
              </a:solidFill>
              <a:latin typeface="Calibri"/>
              <a:ea typeface="Times New Roman" pitchFamily="18" charset="0"/>
              <a:cs typeface="Calibri"/>
            </a:endParaRPr>
          </a:p>
          <a:p>
            <a:pPr marL="0" indent="0">
              <a:spcBef>
                <a:spcPct val="0"/>
              </a:spcBef>
              <a:buClrTx/>
            </a:pPr>
            <a:r>
              <a:rPr lang="cs-CZ" dirty="0">
                <a:solidFill>
                  <a:schemeClr val="tx2"/>
                </a:solidFill>
                <a:ea typeface="Times New Roman" pitchFamily="18" charset="0"/>
                <a:cs typeface="Calibri" pitchFamily="34" charset="0"/>
              </a:rPr>
              <a:t>  </a:t>
            </a:r>
            <a:r>
              <a:rPr lang="cs-CZ" dirty="0" err="1">
                <a:solidFill>
                  <a:schemeClr val="tx2"/>
                </a:solidFill>
                <a:ea typeface="Times New Roman" pitchFamily="18" charset="0"/>
                <a:cs typeface="Calibri" pitchFamily="34" charset="0"/>
              </a:rPr>
              <a:t>Self-efficacy</a:t>
            </a:r>
            <a:r>
              <a:rPr lang="cs-CZ" dirty="0">
                <a:solidFill>
                  <a:schemeClr val="tx2"/>
                </a:solidFill>
                <a:ea typeface="Times New Roman" pitchFamily="18" charset="0"/>
                <a:cs typeface="Calibri" pitchFamily="34" charset="0"/>
              </a:rPr>
              <a:t> učitelů mateřských a základních škol</a:t>
            </a:r>
          </a:p>
          <a:p>
            <a:pPr marL="0" indent="0">
              <a:spcBef>
                <a:spcPct val="0"/>
              </a:spcBef>
              <a:buClrTx/>
            </a:pPr>
            <a:endParaRPr lang="cs-CZ" dirty="0">
              <a:latin typeface="Calibri"/>
              <a:ea typeface="Times New Roman" pitchFamily="18" charset="0"/>
              <a:cs typeface="Calibri"/>
            </a:endParaRP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k-SK" sz="3600" dirty="0">
                <a:latin typeface="Calibri" pitchFamily="34" charset="0"/>
                <a:cs typeface="Calibri" pitchFamily="34" charset="0"/>
              </a:rPr>
              <a:t>ODBORNÁ PROFILACE</a:t>
            </a:r>
          </a:p>
        </p:txBody>
      </p:sp>
    </p:spTree>
  </p:cSld>
  <p:clrMapOvr>
    <a:masterClrMapping/>
  </p:clrMapOvr>
  <p:transition spd="slow" advClick="0" advTm="5000">
    <p:fade/>
  </p:transition>
</p:sld>
</file>

<file path=ppt/theme/theme1.xml><?xml version="1.0" encoding="utf-8"?>
<a:theme xmlns:a="http://schemas.openxmlformats.org/drawingml/2006/main" name="Motiv1">
  <a:themeElements>
    <a:clrScheme name="Šablona prezenta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Šablona prezentac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ablona prezenta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5478</TotalTime>
  <Words>532</Words>
  <Application>Microsoft Office PowerPoint</Application>
  <PresentationFormat>Předvádění na obrazovce (4:3)</PresentationFormat>
  <Paragraphs>125</Paragraphs>
  <Slides>18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Arial</vt:lpstr>
      <vt:lpstr>Arial Narrow</vt:lpstr>
      <vt:lpstr>Calibri</vt:lpstr>
      <vt:lpstr>Times New Roman</vt:lpstr>
      <vt:lpstr>Wingdings</vt:lpstr>
      <vt:lpstr>Motiv1</vt:lpstr>
      <vt:lpstr> </vt:lpstr>
      <vt:lpstr>ÚŠP FHS UTB ve Zlíně</vt:lpstr>
      <vt:lpstr>NAŠE  ZAMĚŘENÍ</vt:lpstr>
      <vt:lpstr>STUDIJNÍ PROGRAMY</vt:lpstr>
      <vt:lpstr>DALŠÍ MOŽNOSTI VZDĚLÁVÁNÍ</vt:lpstr>
      <vt:lpstr>PERSONÁLNÍ OBSAZENÍ</vt:lpstr>
      <vt:lpstr>Profilové zaměření akademiků</vt:lpstr>
      <vt:lpstr>ODBORNÁ PROFILACE</vt:lpstr>
      <vt:lpstr>ODBORNÁ PROFILACE</vt:lpstr>
      <vt:lpstr>ODBORNÁ PROFILACE</vt:lpstr>
      <vt:lpstr>    ŠKOLY A ÚŠP</vt:lpstr>
      <vt:lpstr>Významné ohlasy</vt:lpstr>
      <vt:lpstr>Zajímavé akce</vt:lpstr>
      <vt:lpstr>Zajímavé akce</vt:lpstr>
      <vt:lpstr>Zajímavé akce</vt:lpstr>
      <vt:lpstr>Zajímavé akce</vt:lpstr>
      <vt:lpstr>Zajímavé akce</vt:lpstr>
      <vt:lpstr>Prezentace aplikace PowerPoint</vt:lpstr>
    </vt:vector>
  </TitlesOfParts>
  <Company>UTB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Eva Machů</dc:creator>
  <cp:lastModifiedBy>Uzivatel</cp:lastModifiedBy>
  <cp:revision>372</cp:revision>
  <dcterms:created xsi:type="dcterms:W3CDTF">2013-07-26T05:59:37Z</dcterms:created>
  <dcterms:modified xsi:type="dcterms:W3CDTF">2022-01-25T18:30:41Z</dcterms:modified>
</cp:coreProperties>
</file>