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274" r:id="rId4"/>
    <p:sldId id="257" r:id="rId5"/>
    <p:sldId id="263" r:id="rId6"/>
    <p:sldId id="258" r:id="rId7"/>
    <p:sldId id="271" r:id="rId8"/>
    <p:sldId id="259" r:id="rId9"/>
    <p:sldId id="260" r:id="rId10"/>
    <p:sldId id="261" r:id="rId11"/>
    <p:sldId id="264" r:id="rId12"/>
    <p:sldId id="265" r:id="rId13"/>
    <p:sldId id="266" r:id="rId14"/>
    <p:sldId id="272" r:id="rId15"/>
    <p:sldId id="273" r:id="rId16"/>
    <p:sldId id="267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8ds0qqYLhCJRWeCjwy7XoA==" hashData="vVawbEHppAaafVYgRgLRVw/TWOGUx5jodPqWBiWGKjRViluH0xC7YdWARTOLRODysJBXFOVlAbZXi6ezDQvJww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žběta Kopačíková" initials="AK" lastIdx="1" clrIdx="0">
    <p:extLst>
      <p:ext uri="{19B8F6BF-5375-455C-9EA6-DF929625EA0E}">
        <p15:presenceInfo xmlns:p15="http://schemas.microsoft.com/office/powerpoint/2012/main" userId="0fed387efb45e0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A19DE-DAEB-4FAC-B30F-F5B74A811ED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646A0-8FD2-4ED8-970A-DD9535111A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57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70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862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898D3D-DA8A-40F0-979A-CA50FFC813D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FDD409-57E8-45FE-9F95-CC1C5659390B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230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8D3D-DA8A-40F0-979A-CA50FFC813D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409-57E8-45FE-9F95-CC1C56593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59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8D3D-DA8A-40F0-979A-CA50FFC813D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409-57E8-45FE-9F95-CC1C56593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935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55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17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6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41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36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48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56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3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8D3D-DA8A-40F0-979A-CA50FFC813D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409-57E8-45FE-9F95-CC1C56593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89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76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65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82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61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88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51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97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02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51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8898D3D-DA8A-40F0-979A-CA50FFC813D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FDD409-57E8-45FE-9F95-CC1C5659390B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65522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68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98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35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8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8D3D-DA8A-40F0-979A-CA50FFC813D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409-57E8-45FE-9F95-CC1C56593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2535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8D3D-DA8A-40F0-979A-CA50FFC813D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409-57E8-45FE-9F95-CC1C56593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160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8D3D-DA8A-40F0-979A-CA50FFC813D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409-57E8-45FE-9F95-CC1C56593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59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8D3D-DA8A-40F0-979A-CA50FFC813D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409-57E8-45FE-9F95-CC1C56593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03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8898D3D-DA8A-40F0-979A-CA50FFC813D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BFDD409-57E8-45FE-9F95-CC1C5659390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7266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8898D3D-DA8A-40F0-979A-CA50FFC813D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BFDD409-57E8-45FE-9F95-CC1C565939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88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8898D3D-DA8A-40F0-979A-CA50FFC813D8}" type="datetimeFigureOut">
              <a:rPr lang="cs-CZ" smtClean="0"/>
              <a:t>10.6.2020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FDD409-57E8-45FE-9F95-CC1C5659390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80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2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9A571-1F5B-41F6-9E5E-E20FBDC09E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822-5ECB-4A6C-8EBA-AE4C07ACDC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jpg"/><Relationship Id="rId7" Type="http://schemas.openxmlformats.org/officeDocument/2006/relationships/image" Target="../media/image1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17.png"/><Relationship Id="rId4" Type="http://schemas.openxmlformats.org/officeDocument/2006/relationships/image" Target="../media/image5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6.jpg"/><Relationship Id="rId7" Type="http://schemas.openxmlformats.org/officeDocument/2006/relationships/image" Target="../media/image2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1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813543"/>
            <a:ext cx="7772400" cy="19970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100" b="1" dirty="0">
                <a:latin typeface="+mn-lt"/>
              </a:rPr>
              <a:t>Fakultní učitel jako facilitátor kvalitní přípravy budoucích učitelů mateřských škol a 1. stupně ZŠ</a:t>
            </a:r>
            <a:endParaRPr lang="cs-CZ" sz="41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4074" y="1899325"/>
            <a:ext cx="6563852" cy="818553"/>
          </a:xfrm>
        </p:spPr>
        <p:txBody>
          <a:bodyPr>
            <a:normAutofit/>
          </a:bodyPr>
          <a:lstStyle/>
          <a:p>
            <a:r>
              <a:rPr lang="cs-CZ" sz="2800" i="1" dirty="0"/>
              <a:t>Tento materiál vznikl v rámci řešení projektu</a:t>
            </a:r>
            <a:endParaRPr lang="cs-CZ" sz="2800" i="1" dirty="0"/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0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3216275" y="5596324"/>
            <a:ext cx="575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>
                <a:solidFill>
                  <a:prstClr val="black"/>
                </a:solidFill>
                <a:latin typeface="Calibri"/>
              </a:rPr>
              <a:t>reg</a:t>
            </a:r>
            <a:r>
              <a:rPr lang="cs-CZ" sz="1400" dirty="0">
                <a:solidFill>
                  <a:prstClr val="black"/>
                </a:solidFill>
                <a:latin typeface="Calibri"/>
              </a:rPr>
              <a:t>. č. CZ.02.3.68/0.0/0.0/19_068/0015923</a:t>
            </a:r>
            <a:endParaRPr lang="cs-CZ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9"/>
          <a:stretch/>
        </p:blipFill>
        <p:spPr>
          <a:xfrm>
            <a:off x="8329254" y="6174106"/>
            <a:ext cx="2189285" cy="5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8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í&#10;&#10;Popis byl vytvořen automaticky">
            <a:extLst>
              <a:ext uri="{FF2B5EF4-FFF2-40B4-BE49-F238E27FC236}">
                <a16:creationId xmlns:a16="http://schemas.microsoft.com/office/drawing/2014/main" id="{8008F96A-00AD-42B8-B834-33C5AA03C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61" y="2730598"/>
            <a:ext cx="4164037" cy="3789924"/>
          </a:xfrm>
          <a:prstGeom prst="rect">
            <a:avLst/>
          </a:prstGeom>
        </p:spPr>
      </p:pic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EEB79F14-574D-4843-B645-64CB0C000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64" y="2869809"/>
            <a:ext cx="603516" cy="705069"/>
          </a:xfrm>
          <a:prstGeom prst="rect">
            <a:avLst/>
          </a:prstGeom>
        </p:spPr>
      </p:pic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FA8085C2-AAAD-482C-BB63-71A35E1DF9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t="10497" r="10201" b="16300"/>
          <a:stretch/>
        </p:blipFill>
        <p:spPr>
          <a:xfrm>
            <a:off x="7262436" y="200608"/>
            <a:ext cx="3168989" cy="2922421"/>
          </a:xfrm>
          <a:prstGeom prst="rect">
            <a:avLst/>
          </a:prstGeom>
        </p:spPr>
      </p:pic>
      <p:pic>
        <p:nvPicPr>
          <p:cNvPr id="8" name="Obrázek 7" descr="Obsah obrázku zvíře, červ, špína&#10;&#10;Popis byl vytvořen automaticky">
            <a:extLst>
              <a:ext uri="{FF2B5EF4-FFF2-40B4-BE49-F238E27FC236}">
                <a16:creationId xmlns:a16="http://schemas.microsoft.com/office/drawing/2014/main" id="{57715704-4751-45EA-820D-0D7DAB419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5501862" cy="3091522"/>
          </a:xfrm>
          <a:prstGeom prst="rect">
            <a:avLst/>
          </a:prstGeom>
        </p:spPr>
      </p:pic>
      <p:pic>
        <p:nvPicPr>
          <p:cNvPr id="10" name="Obrázek 9" descr="Obsah obrázku exteriér, vsedě, hnědá, strom&#10;&#10;Popis byl vytvořen automaticky">
            <a:extLst>
              <a:ext uri="{FF2B5EF4-FFF2-40B4-BE49-F238E27FC236}">
                <a16:creationId xmlns:a16="http://schemas.microsoft.com/office/drawing/2014/main" id="{4C863F46-0847-400C-AD06-65559D2E7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67" y="337477"/>
            <a:ext cx="3586528" cy="201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3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780EDBA8-1024-41C6-BF02-E9A615FD9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8" y="1809348"/>
            <a:ext cx="5392615" cy="4908122"/>
          </a:xfrm>
          <a:prstGeom prst="rect">
            <a:avLst/>
          </a:prstGeom>
        </p:spPr>
      </p:pic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4892DB34-8D04-4DDB-A066-2F9902DC7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7" r="6171"/>
          <a:stretch/>
        </p:blipFill>
        <p:spPr>
          <a:xfrm>
            <a:off x="2611915" y="605399"/>
            <a:ext cx="1322743" cy="2246127"/>
          </a:xfrm>
          <a:prstGeom prst="rect">
            <a:avLst/>
          </a:prstGeom>
        </p:spPr>
      </p:pic>
      <p:pic>
        <p:nvPicPr>
          <p:cNvPr id="9" name="Obrázek 8" descr="Obsah obrázku zvíře&#10;&#10;Popis byl vytvořen automaticky">
            <a:extLst>
              <a:ext uri="{FF2B5EF4-FFF2-40B4-BE49-F238E27FC236}">
                <a16:creationId xmlns:a16="http://schemas.microsoft.com/office/drawing/2014/main" id="{BA45ED2E-E6FE-4BAE-AF9C-A6BF7B8D15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17121" r="5767" b="18487"/>
          <a:stretch/>
        </p:blipFill>
        <p:spPr>
          <a:xfrm>
            <a:off x="7035179" y="605399"/>
            <a:ext cx="4828870" cy="3465560"/>
          </a:xfrm>
          <a:prstGeom prst="rect">
            <a:avLst/>
          </a:prstGeom>
        </p:spPr>
      </p:pic>
      <p:pic>
        <p:nvPicPr>
          <p:cNvPr id="11" name="Obrázek 10" descr="Obsah obrázku kreslení&#10;&#10;Popis byl vytvořen automaticky">
            <a:extLst>
              <a:ext uri="{FF2B5EF4-FFF2-40B4-BE49-F238E27FC236}">
                <a16:creationId xmlns:a16="http://schemas.microsoft.com/office/drawing/2014/main" id="{422116D8-9B1C-4A76-AA1A-C18455B39A7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70165">
            <a:off x="10744182" y="3335098"/>
            <a:ext cx="1023856" cy="1023856"/>
          </a:xfrm>
          <a:prstGeom prst="rect">
            <a:avLst/>
          </a:prstGeom>
        </p:spPr>
      </p:pic>
      <p:pic>
        <p:nvPicPr>
          <p:cNvPr id="12" name="Obrázek 11" descr="Obsah obrázku kreslení&#10;&#10;Popis byl vytvořen automaticky">
            <a:extLst>
              <a:ext uri="{FF2B5EF4-FFF2-40B4-BE49-F238E27FC236}">
                <a16:creationId xmlns:a16="http://schemas.microsoft.com/office/drawing/2014/main" id="{09A93758-B1DB-4DE3-865D-82199EA76C2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70165">
            <a:off x="9169755" y="3166479"/>
            <a:ext cx="1068086" cy="1068086"/>
          </a:xfrm>
          <a:prstGeom prst="rect">
            <a:avLst/>
          </a:prstGeom>
        </p:spPr>
      </p:pic>
      <p:pic>
        <p:nvPicPr>
          <p:cNvPr id="13" name="Obrázek 12" descr="Obsah obrázku kreslení&#10;&#10;Popis byl vytvořen automaticky">
            <a:extLst>
              <a:ext uri="{FF2B5EF4-FFF2-40B4-BE49-F238E27FC236}">
                <a16:creationId xmlns:a16="http://schemas.microsoft.com/office/drawing/2014/main" id="{E671240D-581D-4AFE-AC92-6E10AEF72BF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70165">
            <a:off x="7634162" y="4296634"/>
            <a:ext cx="1026971" cy="1026971"/>
          </a:xfrm>
          <a:prstGeom prst="rect">
            <a:avLst/>
          </a:prstGeom>
        </p:spPr>
      </p:pic>
      <p:pic>
        <p:nvPicPr>
          <p:cNvPr id="14" name="Obrázek 13" descr="Obsah obrázku kreslení&#10;&#10;Popis byl vytvořen automaticky">
            <a:extLst>
              <a:ext uri="{FF2B5EF4-FFF2-40B4-BE49-F238E27FC236}">
                <a16:creationId xmlns:a16="http://schemas.microsoft.com/office/drawing/2014/main" id="{5672CA7C-0F38-4BB1-B4DD-610411B64ED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8492">
            <a:off x="10550603" y="1476219"/>
            <a:ext cx="943267" cy="943267"/>
          </a:xfrm>
          <a:prstGeom prst="rect">
            <a:avLst/>
          </a:prstGeom>
        </p:spPr>
      </p:pic>
      <p:pic>
        <p:nvPicPr>
          <p:cNvPr id="15" name="Obrázek 14" descr="Obsah obrázku kreslení&#10;&#10;Popis byl vytvořen automaticky">
            <a:extLst>
              <a:ext uri="{FF2B5EF4-FFF2-40B4-BE49-F238E27FC236}">
                <a16:creationId xmlns:a16="http://schemas.microsoft.com/office/drawing/2014/main" id="{BDF13EB6-26AB-403B-AEF9-8604EFA1564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703">
            <a:off x="9417069" y="317005"/>
            <a:ext cx="1089541" cy="1089541"/>
          </a:xfrm>
          <a:prstGeom prst="rect">
            <a:avLst/>
          </a:prstGeom>
        </p:spPr>
      </p:pic>
      <p:pic>
        <p:nvPicPr>
          <p:cNvPr id="16" name="Obrázek 15" descr="Obsah obrázku kreslení&#10;&#10;Popis byl vytvořen automaticky">
            <a:extLst>
              <a:ext uri="{FF2B5EF4-FFF2-40B4-BE49-F238E27FC236}">
                <a16:creationId xmlns:a16="http://schemas.microsoft.com/office/drawing/2014/main" id="{3911248A-21FD-4414-B236-86199EBE00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5678">
            <a:off x="6372485" y="344619"/>
            <a:ext cx="967129" cy="967129"/>
          </a:xfrm>
          <a:prstGeom prst="rect">
            <a:avLst/>
          </a:prstGeom>
        </p:spPr>
      </p:pic>
      <p:pic>
        <p:nvPicPr>
          <p:cNvPr id="17" name="Obrázek 16" descr="Obsah obrázku kreslení&#10;&#10;Popis byl vytvořen automaticky">
            <a:extLst>
              <a:ext uri="{FF2B5EF4-FFF2-40B4-BE49-F238E27FC236}">
                <a16:creationId xmlns:a16="http://schemas.microsoft.com/office/drawing/2014/main" id="{41792F24-7A7C-4C44-A907-F06710B85CE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8138">
            <a:off x="5623411" y="2093889"/>
            <a:ext cx="1070914" cy="1070914"/>
          </a:xfrm>
          <a:prstGeom prst="rect">
            <a:avLst/>
          </a:prstGeom>
        </p:spPr>
      </p:pic>
      <p:pic>
        <p:nvPicPr>
          <p:cNvPr id="18" name="Obrázek 17" descr="Obsah obrázku kreslení&#10;&#10;Popis byl vytvořen automaticky">
            <a:extLst>
              <a:ext uri="{FF2B5EF4-FFF2-40B4-BE49-F238E27FC236}">
                <a16:creationId xmlns:a16="http://schemas.microsoft.com/office/drawing/2014/main" id="{155CC1FD-0ECF-4C7B-90B4-0DC130705EF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0932">
            <a:off x="6280613" y="3624943"/>
            <a:ext cx="947176" cy="94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3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interiér, stůl, vsedě, pracovní stůl&#10;&#10;Popis byl vytvořen automaticky">
            <a:extLst>
              <a:ext uri="{FF2B5EF4-FFF2-40B4-BE49-F238E27FC236}">
                <a16:creationId xmlns:a16="http://schemas.microsoft.com/office/drawing/2014/main" id="{8AB4CB96-9E24-4832-AEE6-6F1E71F495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3"/>
          <a:stretch/>
        </p:blipFill>
        <p:spPr>
          <a:xfrm>
            <a:off x="5072868" y="243419"/>
            <a:ext cx="3142664" cy="2213463"/>
          </a:xfrm>
          <a:prstGeom prst="rect">
            <a:avLst/>
          </a:prstGeom>
        </p:spPr>
      </p:pic>
      <p:pic>
        <p:nvPicPr>
          <p:cNvPr id="7" name="Obrázek 6" descr="Obsah obrázku přenosný počítač, počítač&#10;&#10;Popis byl vytvořen automaticky">
            <a:extLst>
              <a:ext uri="{FF2B5EF4-FFF2-40B4-BE49-F238E27FC236}">
                <a16:creationId xmlns:a16="http://schemas.microsoft.com/office/drawing/2014/main" id="{9E973E8D-F169-4A27-B8D5-A48781049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94" y="243419"/>
            <a:ext cx="2951283" cy="2213463"/>
          </a:xfrm>
          <a:prstGeom prst="rect">
            <a:avLst/>
          </a:prstGeom>
        </p:spPr>
      </p:pic>
      <p:pic>
        <p:nvPicPr>
          <p:cNvPr id="8" name="Obrázek 7" descr="Obsah obrázku kreslení&#10;&#10;Popis byl vytvořen automaticky">
            <a:extLst>
              <a:ext uri="{FF2B5EF4-FFF2-40B4-BE49-F238E27FC236}">
                <a16:creationId xmlns:a16="http://schemas.microsoft.com/office/drawing/2014/main" id="{9EAC0214-6934-4FC2-BCD9-CAAFFAFA9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06" y="2672861"/>
            <a:ext cx="4330816" cy="3941719"/>
          </a:xfrm>
          <a:prstGeom prst="rect">
            <a:avLst/>
          </a:prstGeom>
        </p:spPr>
      </p:pic>
      <p:pic>
        <p:nvPicPr>
          <p:cNvPr id="10" name="Obrázek 9" descr="Obsah obrázku kreslení&#10;&#10;Popis byl vytvořen automaticky">
            <a:extLst>
              <a:ext uri="{FF2B5EF4-FFF2-40B4-BE49-F238E27FC236}">
                <a16:creationId xmlns:a16="http://schemas.microsoft.com/office/drawing/2014/main" id="{69B74E5A-6EE7-46CF-80AB-55A18816F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17" y="2871188"/>
            <a:ext cx="1158533" cy="557812"/>
          </a:xfrm>
          <a:prstGeom prst="rect">
            <a:avLst/>
          </a:prstGeom>
        </p:spPr>
      </p:pic>
      <p:pic>
        <p:nvPicPr>
          <p:cNvPr id="12" name="Obrázek 11" descr="Obsah obrázku zvíře, červ, exteriér, hnědá&#10;&#10;Popis byl vytvořen automaticky">
            <a:extLst>
              <a:ext uri="{FF2B5EF4-FFF2-40B4-BE49-F238E27FC236}">
                <a16:creationId xmlns:a16="http://schemas.microsoft.com/office/drawing/2014/main" id="{C6B38C7D-AD29-403C-9A35-619851FF54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215" y="4401119"/>
            <a:ext cx="3434883" cy="2438767"/>
          </a:xfrm>
          <a:prstGeom prst="rect">
            <a:avLst/>
          </a:prstGeom>
        </p:spPr>
      </p:pic>
      <p:pic>
        <p:nvPicPr>
          <p:cNvPr id="13" name="Obrázek 12" descr="Obsah obrázku lampa&#10;&#10;Popis byl vytvořen automaticky">
            <a:extLst>
              <a:ext uri="{FF2B5EF4-FFF2-40B4-BE49-F238E27FC236}">
                <a16:creationId xmlns:a16="http://schemas.microsoft.com/office/drawing/2014/main" id="{7600E87F-0F7C-42DB-9C22-08F98A341E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25" y="2629558"/>
            <a:ext cx="2279258" cy="1598883"/>
          </a:xfrm>
          <a:prstGeom prst="rect">
            <a:avLst/>
          </a:prstGeom>
        </p:spPr>
      </p:pic>
      <p:pic>
        <p:nvPicPr>
          <p:cNvPr id="15" name="Obrázek 14" descr="Obsah obrázku deštník, kreslení&#10;&#10;Popis byl vytvořen automaticky">
            <a:extLst>
              <a:ext uri="{FF2B5EF4-FFF2-40B4-BE49-F238E27FC236}">
                <a16:creationId xmlns:a16="http://schemas.microsoft.com/office/drawing/2014/main" id="{169850ED-AE34-48A2-8457-87DD4027B8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174" y="2807942"/>
            <a:ext cx="1004559" cy="100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id="{113E08AB-1661-436E-A616-BB9A99E1B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05" y="1706459"/>
            <a:ext cx="5392615" cy="4908122"/>
          </a:xfrm>
          <a:prstGeom prst="rect">
            <a:avLst/>
          </a:prstGeom>
        </p:spPr>
      </p:pic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FEADDCD7-E062-4A0B-954B-A7319D1BB9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3"/>
          <a:stretch/>
        </p:blipFill>
        <p:spPr>
          <a:xfrm>
            <a:off x="2546253" y="1819000"/>
            <a:ext cx="1372176" cy="917768"/>
          </a:xfrm>
          <a:prstGeom prst="rect">
            <a:avLst/>
          </a:prstGeom>
        </p:spPr>
      </p:pic>
      <p:pic>
        <p:nvPicPr>
          <p:cNvPr id="11" name="Obrázek 10" descr="Obsah obrázku zvíře, tráva, zelená, hnědá&#10;&#10;Popis byl vytvořen automaticky">
            <a:extLst>
              <a:ext uri="{FF2B5EF4-FFF2-40B4-BE49-F238E27FC236}">
                <a16:creationId xmlns:a16="http://schemas.microsoft.com/office/drawing/2014/main" id="{B1ED4E43-CEC7-4464-A829-168D14450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89" y="3439551"/>
            <a:ext cx="4876800" cy="3009900"/>
          </a:xfrm>
          <a:prstGeom prst="rect">
            <a:avLst/>
          </a:prstGeom>
        </p:spPr>
      </p:pic>
      <p:pic>
        <p:nvPicPr>
          <p:cNvPr id="12" name="Obrázek 11" descr="Obsah obrázku lampa&#10;&#10;Popis byl vytvořen automaticky">
            <a:extLst>
              <a:ext uri="{FF2B5EF4-FFF2-40B4-BE49-F238E27FC236}">
                <a16:creationId xmlns:a16="http://schemas.microsoft.com/office/drawing/2014/main" id="{5997BC5A-23EB-4188-BD5B-7CDBDC324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594" y="951490"/>
            <a:ext cx="3170799" cy="2224292"/>
          </a:xfrm>
          <a:prstGeom prst="rect">
            <a:avLst/>
          </a:prstGeom>
        </p:spPr>
      </p:pic>
      <p:pic>
        <p:nvPicPr>
          <p:cNvPr id="13" name="Obrázek 12" descr="Obsah obrázku kreslení&#10;&#10;Popis byl vytvořen automaticky">
            <a:extLst>
              <a:ext uri="{FF2B5EF4-FFF2-40B4-BE49-F238E27FC236}">
                <a16:creationId xmlns:a16="http://schemas.microsoft.com/office/drawing/2014/main" id="{99DA18AF-E766-48A1-B172-091F6E469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82" y="1339917"/>
            <a:ext cx="1459643" cy="116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8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CC332596-E699-4B1A-B939-E34367C15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58" y="2232516"/>
            <a:ext cx="4726744" cy="4302074"/>
          </a:xfrm>
          <a:prstGeom prst="rect">
            <a:avLst/>
          </a:prstGeom>
        </p:spPr>
      </p:pic>
      <p:pic>
        <p:nvPicPr>
          <p:cNvPr id="1028" name="Picture 4" descr="Evropa Svět Glóbus - Vektorová grafika zdarma na Pixabay">
            <a:extLst>
              <a:ext uri="{FF2B5EF4-FFF2-40B4-BE49-F238E27FC236}">
                <a16:creationId xmlns:a16="http://schemas.microsoft.com/office/drawing/2014/main" id="{BD339911-4E29-4194-B157-D8267ED09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85" y="2343291"/>
            <a:ext cx="861821" cy="86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Obsah obrázku kobereček&#10;&#10;Popis byl vytvořen automaticky">
            <a:extLst>
              <a:ext uri="{FF2B5EF4-FFF2-40B4-BE49-F238E27FC236}">
                <a16:creationId xmlns:a16="http://schemas.microsoft.com/office/drawing/2014/main" id="{F7A3ACF9-772A-4BC4-AE75-63C977D661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r="19137" b="1"/>
          <a:stretch/>
        </p:blipFill>
        <p:spPr>
          <a:xfrm>
            <a:off x="6358597" y="3083255"/>
            <a:ext cx="5003410" cy="3595381"/>
          </a:xfrm>
          <a:prstGeom prst="rect">
            <a:avLst/>
          </a:prstGeom>
        </p:spPr>
      </p:pic>
      <p:pic>
        <p:nvPicPr>
          <p:cNvPr id="3" name="Obrázek 2" descr="Obsah obrázku tráva, osoba, exteriér, mladý&#10;&#10;Popis byl vytvořen automaticky">
            <a:extLst>
              <a:ext uri="{FF2B5EF4-FFF2-40B4-BE49-F238E27FC236}">
                <a16:creationId xmlns:a16="http://schemas.microsoft.com/office/drawing/2014/main" id="{A0887E87-4736-435E-BDCC-ED2C65B5EA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9"/>
          <a:stretch/>
        </p:blipFill>
        <p:spPr>
          <a:xfrm>
            <a:off x="1359437" y="210869"/>
            <a:ext cx="4605265" cy="1752617"/>
          </a:xfrm>
          <a:prstGeom prst="rect">
            <a:avLst/>
          </a:prstGeom>
        </p:spPr>
      </p:pic>
      <p:pic>
        <p:nvPicPr>
          <p:cNvPr id="6" name="Obrázek 5" descr="Obsah obrázku rostlina, čokoláda, vsedě, kousek&#10;&#10;Popis byl vytvořen automaticky">
            <a:extLst>
              <a:ext uri="{FF2B5EF4-FFF2-40B4-BE49-F238E27FC236}">
                <a16:creationId xmlns:a16="http://schemas.microsoft.com/office/drawing/2014/main" id="{C905E07E-5B69-4A0F-8F51-4911F4E2DA3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56" y="210869"/>
            <a:ext cx="3967986" cy="26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048612"/>
            <a:ext cx="7772400" cy="19970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100" b="1" dirty="0">
                <a:latin typeface="+mn-lt"/>
              </a:rPr>
              <a:t>Fakultní učitel jako facilitátor kvalitní přípravy budoucích učitelů mateřských škol a 1. stupně ZŠ</a:t>
            </a:r>
            <a:endParaRPr lang="cs-CZ" sz="4100" b="1" dirty="0">
              <a:latin typeface="+mn-lt"/>
            </a:endParaRPr>
          </a:p>
        </p:txBody>
      </p:sp>
      <p:pic>
        <p:nvPicPr>
          <p:cNvPr id="13" name="Obrázek 12" descr="http://www.msmt.cz/uploads/OP_VVV/Pravidla_pro_publicitu/logolinky/Logolink_OP_VVV_hor_barva_c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54" y="105504"/>
            <a:ext cx="5759450" cy="1277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3216275" y="4482497"/>
            <a:ext cx="575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>
                <a:solidFill>
                  <a:prstClr val="black"/>
                </a:solidFill>
                <a:latin typeface="Calibri"/>
              </a:rPr>
              <a:t>reg</a:t>
            </a:r>
            <a:r>
              <a:rPr lang="cs-CZ" sz="1400" dirty="0">
                <a:solidFill>
                  <a:prstClr val="black"/>
                </a:solidFill>
                <a:latin typeface="Calibri"/>
              </a:rPr>
              <a:t>. č. CZ.02.3.68/0.0/0.0/19_068/0015923</a:t>
            </a:r>
            <a:endParaRPr lang="cs-CZ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9"/>
          <a:stretch/>
        </p:blipFill>
        <p:spPr>
          <a:xfrm>
            <a:off x="4838700" y="5728384"/>
            <a:ext cx="2514600" cy="63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zvíře, tráva, exteriér, červená&#10;&#10;Popis byl vytvořen automaticky">
            <a:extLst>
              <a:ext uri="{FF2B5EF4-FFF2-40B4-BE49-F238E27FC236}">
                <a16:creationId xmlns:a16="http://schemas.microsoft.com/office/drawing/2014/main" id="{6780BDA6-EF2D-4C8C-8EE9-1445AE898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r="2419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6510ED7A-5645-40FF-B9EE-6FE27B7E2D23}"/>
              </a:ext>
            </a:extLst>
          </p:cNvPr>
          <p:cNvSpPr txBox="1"/>
          <p:nvPr/>
        </p:nvSpPr>
        <p:spPr>
          <a:xfrm>
            <a:off x="6445653" y="3967744"/>
            <a:ext cx="36045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>
                <a:solidFill>
                  <a:schemeClr val="bg1">
                    <a:lumMod val="85000"/>
                  </a:schemeClr>
                </a:solidFill>
              </a:rPr>
              <a:t>ŽÍŽALA OBECNÁ</a:t>
            </a:r>
          </a:p>
        </p:txBody>
      </p:sp>
    </p:spTree>
    <p:extLst>
      <p:ext uri="{BB962C8B-B14F-4D97-AF65-F5344CB8AC3E}">
        <p14:creationId xmlns:p14="http://schemas.microsoft.com/office/powerpoint/2010/main" val="31673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řetěz&#10;&#10;Popis byl vytvořen automaticky">
            <a:extLst>
              <a:ext uri="{FF2B5EF4-FFF2-40B4-BE49-F238E27FC236}">
                <a16:creationId xmlns:a16="http://schemas.microsoft.com/office/drawing/2014/main" id="{F58C0C30-DF2B-4353-8464-DE5853113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 t="18228" r="15503" b="24225"/>
          <a:stretch/>
        </p:blipFill>
        <p:spPr>
          <a:xfrm>
            <a:off x="5941253" y="3429000"/>
            <a:ext cx="5263459" cy="3223917"/>
          </a:xfrm>
          <a:prstGeom prst="rect">
            <a:avLst/>
          </a:prstGeom>
        </p:spPr>
      </p:pic>
      <p:pic>
        <p:nvPicPr>
          <p:cNvPr id="5" name="Obrázek 4" descr="Obsah obrázku jídlo, talíř, stůl, vsedě&#10;&#10;Popis byl vytvořen automaticky">
            <a:extLst>
              <a:ext uri="{FF2B5EF4-FFF2-40B4-BE49-F238E27FC236}">
                <a16:creationId xmlns:a16="http://schemas.microsoft.com/office/drawing/2014/main" id="{416EC3B9-50E8-4BE8-9E29-A43147EE7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53" y="165428"/>
            <a:ext cx="4608140" cy="3065693"/>
          </a:xfrm>
          <a:prstGeom prst="rect">
            <a:avLst/>
          </a:prstGeom>
        </p:spPr>
      </p:pic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D018D9F7-08D3-4E38-89F5-DFEB75F45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30" y="2325977"/>
            <a:ext cx="4461601" cy="4060754"/>
          </a:xfrm>
          <a:prstGeom prst="rect">
            <a:avLst/>
          </a:prstGeom>
        </p:spPr>
      </p:pic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8D99B7B9-CC5C-4EBE-92AA-003B1A55E9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0" t="2344" r="9763"/>
          <a:stretch/>
        </p:blipFill>
        <p:spPr>
          <a:xfrm>
            <a:off x="2792236" y="2413489"/>
            <a:ext cx="569942" cy="81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7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zvíře&#10;&#10;Popis byl vytvořen automaticky">
            <a:extLst>
              <a:ext uri="{FF2B5EF4-FFF2-40B4-BE49-F238E27FC236}">
                <a16:creationId xmlns:a16="http://schemas.microsoft.com/office/drawing/2014/main" id="{F1DBEDB3-F9B2-4978-AEDE-4991E095B5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r="13590" b="3"/>
          <a:stretch/>
        </p:blipFill>
        <p:spPr>
          <a:xfrm>
            <a:off x="7792355" y="393895"/>
            <a:ext cx="3902821" cy="3518193"/>
          </a:xfrm>
          <a:custGeom>
            <a:avLst/>
            <a:gdLst/>
            <a:ahLst/>
            <a:cxnLst/>
            <a:rect l="l" t="t" r="r" b="b"/>
            <a:pathLst>
              <a:path w="2397514" h="2161236">
                <a:moveTo>
                  <a:pt x="684017" y="0"/>
                </a:moveTo>
                <a:cubicBezTo>
                  <a:pt x="1715801" y="0"/>
                  <a:pt x="1715801" y="0"/>
                  <a:pt x="1715801" y="0"/>
                </a:cubicBezTo>
                <a:cubicBezTo>
                  <a:pt x="1768004" y="0"/>
                  <a:pt x="1835562" y="37478"/>
                  <a:pt x="1863198" y="84326"/>
                </a:cubicBezTo>
                <a:cubicBezTo>
                  <a:pt x="2379089" y="993169"/>
                  <a:pt x="2379089" y="993169"/>
                  <a:pt x="2379089" y="993169"/>
                </a:cubicBezTo>
                <a:cubicBezTo>
                  <a:pt x="2403656" y="1043140"/>
                  <a:pt x="2403656" y="1118096"/>
                  <a:pt x="2379089" y="1168068"/>
                </a:cubicBezTo>
                <a:cubicBezTo>
                  <a:pt x="1863198" y="2076910"/>
                  <a:pt x="1863198" y="2076910"/>
                  <a:pt x="1863198" y="2076910"/>
                </a:cubicBezTo>
                <a:cubicBezTo>
                  <a:pt x="1835562" y="2123759"/>
                  <a:pt x="1768004" y="2161236"/>
                  <a:pt x="1715801" y="2161236"/>
                </a:cubicBezTo>
                <a:lnTo>
                  <a:pt x="684017" y="2161236"/>
                </a:lnTo>
                <a:cubicBezTo>
                  <a:pt x="628744" y="2161236"/>
                  <a:pt x="561187" y="2123759"/>
                  <a:pt x="536621" y="2076910"/>
                </a:cubicBezTo>
                <a:cubicBezTo>
                  <a:pt x="20729" y="1168068"/>
                  <a:pt x="20729" y="1168068"/>
                  <a:pt x="20729" y="1168068"/>
                </a:cubicBezTo>
                <a:cubicBezTo>
                  <a:pt x="-6909" y="1118096"/>
                  <a:pt x="-6909" y="1043140"/>
                  <a:pt x="20729" y="993169"/>
                </a:cubicBezTo>
                <a:cubicBezTo>
                  <a:pt x="536621" y="84326"/>
                  <a:pt x="536621" y="84326"/>
                  <a:pt x="536621" y="84326"/>
                </a:cubicBezTo>
                <a:cubicBezTo>
                  <a:pt x="561187" y="37478"/>
                  <a:pt x="628744" y="0"/>
                  <a:pt x="684017" y="0"/>
                </a:cubicBezTo>
                <a:close/>
              </a:path>
            </a:pathLst>
          </a:custGeom>
        </p:spPr>
      </p:pic>
      <p:pic>
        <p:nvPicPr>
          <p:cNvPr id="7" name="Obrázek 6" descr="Obsah obrázku kabel&#10;&#10;Popis byl vytvořen automaticky">
            <a:extLst>
              <a:ext uri="{FF2B5EF4-FFF2-40B4-BE49-F238E27FC236}">
                <a16:creationId xmlns:a16="http://schemas.microsoft.com/office/drawing/2014/main" id="{DC3A0467-6064-4293-92C2-274A4EB76B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5" r="16267" b="2"/>
          <a:stretch/>
        </p:blipFill>
        <p:spPr>
          <a:xfrm>
            <a:off x="210670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pic>
        <p:nvPicPr>
          <p:cNvPr id="23" name="Obrázek 22" descr="Obsah obrázku kreslení&#10;&#10;Popis byl vytvořen automaticky">
            <a:extLst>
              <a:ext uri="{FF2B5EF4-FFF2-40B4-BE49-F238E27FC236}">
                <a16:creationId xmlns:a16="http://schemas.microsoft.com/office/drawing/2014/main" id="{1DBEA98C-88FF-47D7-8792-950C9904A0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4"/>
          <a:stretch/>
        </p:blipFill>
        <p:spPr>
          <a:xfrm rot="20498463">
            <a:off x="1180821" y="992781"/>
            <a:ext cx="2579749" cy="2468011"/>
          </a:xfrm>
          <a:prstGeom prst="rect">
            <a:avLst/>
          </a:prstGeom>
        </p:spPr>
      </p:pic>
      <p:pic>
        <p:nvPicPr>
          <p:cNvPr id="3" name="Obrázek 2" descr="Obsah obrázku zvíře, červ, voda, vsedě&#10;&#10;Popis byl vytvořen automaticky">
            <a:extLst>
              <a:ext uri="{FF2B5EF4-FFF2-40B4-BE49-F238E27FC236}">
                <a16:creationId xmlns:a16="http://schemas.microsoft.com/office/drawing/2014/main" id="{24A636E2-463C-4C2C-B0CA-E181295C267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609" y="4488853"/>
            <a:ext cx="3245311" cy="215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kreslení&#10;&#10;Popis byl vytvořen automaticky">
            <a:extLst>
              <a:ext uri="{FF2B5EF4-FFF2-40B4-BE49-F238E27FC236}">
                <a16:creationId xmlns:a16="http://schemas.microsoft.com/office/drawing/2014/main" id="{02863019-7D47-4857-99A3-5BFF0292D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05" y="1706459"/>
            <a:ext cx="5392615" cy="490812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531887E-C259-4F49-8C09-D58B08015B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67" y="1804933"/>
            <a:ext cx="689845" cy="990801"/>
          </a:xfrm>
          <a:prstGeom prst="rect">
            <a:avLst/>
          </a:prstGeom>
        </p:spPr>
      </p:pic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id="{9A2BB660-69E6-4481-A43B-467AD520F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06" y="427306"/>
            <a:ext cx="5001454" cy="4074355"/>
          </a:xfrm>
          <a:prstGeom prst="rect">
            <a:avLst/>
          </a:prstGeom>
        </p:spPr>
      </p:pic>
      <p:pic>
        <p:nvPicPr>
          <p:cNvPr id="8" name="Obrázek 7" descr="Obsah obrázku zvíře, antilopa&#10;&#10;Popis byl vytvořen automaticky">
            <a:extLst>
              <a:ext uri="{FF2B5EF4-FFF2-40B4-BE49-F238E27FC236}">
                <a16:creationId xmlns:a16="http://schemas.microsoft.com/office/drawing/2014/main" id="{FA178AA9-07BC-4B66-9080-FF0551ED6D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16" y="1632895"/>
            <a:ext cx="2141513" cy="133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kreslení&#10;&#10;Popis byl vytvořen automaticky">
            <a:extLst>
              <a:ext uri="{FF2B5EF4-FFF2-40B4-BE49-F238E27FC236}">
                <a16:creationId xmlns:a16="http://schemas.microsoft.com/office/drawing/2014/main" id="{2F4EAAAE-95C1-4497-AC74-DDC8B5B1F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2" y="2307103"/>
            <a:ext cx="3988421" cy="3629463"/>
          </a:xfrm>
          <a:prstGeom prst="rect">
            <a:avLst/>
          </a:prstGeom>
        </p:spPr>
      </p:pic>
      <p:pic>
        <p:nvPicPr>
          <p:cNvPr id="9" name="Obrázek 8" descr="Obsah obrázku zvíře, exteriér, skála&#10;&#10;Popis byl vytvořen automaticky">
            <a:extLst>
              <a:ext uri="{FF2B5EF4-FFF2-40B4-BE49-F238E27FC236}">
                <a16:creationId xmlns:a16="http://schemas.microsoft.com/office/drawing/2014/main" id="{A0E08410-0237-4880-8E8E-6F65041CE5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5"/>
          <a:stretch/>
        </p:blipFill>
        <p:spPr>
          <a:xfrm>
            <a:off x="5550004" y="2981431"/>
            <a:ext cx="5268052" cy="3336204"/>
          </a:xfrm>
          <a:prstGeom prst="rect">
            <a:avLst/>
          </a:prstGeom>
        </p:spPr>
      </p:pic>
      <p:pic>
        <p:nvPicPr>
          <p:cNvPr id="15" name="Obrázek 14" descr="Obsah obrázku kreslení&#10;&#10;Popis byl vytvořen automaticky">
            <a:extLst>
              <a:ext uri="{FF2B5EF4-FFF2-40B4-BE49-F238E27FC236}">
                <a16:creationId xmlns:a16="http://schemas.microsoft.com/office/drawing/2014/main" id="{B9B78F91-AD39-4376-AF7B-7A03ABB39A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0" t="6770" r="22978" b="37784"/>
          <a:stretch/>
        </p:blipFill>
        <p:spPr>
          <a:xfrm>
            <a:off x="2377509" y="2410507"/>
            <a:ext cx="717384" cy="731543"/>
          </a:xfrm>
          <a:prstGeom prst="rect">
            <a:avLst/>
          </a:prstGeom>
        </p:spPr>
      </p:pic>
      <p:pic>
        <p:nvPicPr>
          <p:cNvPr id="3" name="Obrázek 2" descr="Obsah obrázku lampa&#10;&#10;Popis byl vytvořen automaticky">
            <a:extLst>
              <a:ext uri="{FF2B5EF4-FFF2-40B4-BE49-F238E27FC236}">
                <a16:creationId xmlns:a16="http://schemas.microsoft.com/office/drawing/2014/main" id="{E6363932-F4E9-405B-97C2-E97D1CAE6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58" y="818243"/>
            <a:ext cx="2552700" cy="1790700"/>
          </a:xfrm>
          <a:prstGeom prst="rect">
            <a:avLst/>
          </a:prstGeom>
        </p:spPr>
      </p:pic>
      <p:pic>
        <p:nvPicPr>
          <p:cNvPr id="5" name="Obrázek 4" descr="Obsah obrázku exteriér, tráva, vsedě, pták&#10;&#10;Popis byl vytvořen automaticky">
            <a:extLst>
              <a:ext uri="{FF2B5EF4-FFF2-40B4-BE49-F238E27FC236}">
                <a16:creationId xmlns:a16="http://schemas.microsoft.com/office/drawing/2014/main" id="{A835BF7D-B174-4332-9C41-CAAEBBF8696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475" y="1083211"/>
            <a:ext cx="1372666" cy="1029972"/>
          </a:xfrm>
          <a:prstGeom prst="rect">
            <a:avLst/>
          </a:prstGeom>
        </p:spPr>
      </p:pic>
      <p:pic>
        <p:nvPicPr>
          <p:cNvPr id="7" name="Obrázek 6" descr="Obsah obrázku lampa&#10;&#10;Popis byl vytvořen automaticky">
            <a:extLst>
              <a:ext uri="{FF2B5EF4-FFF2-40B4-BE49-F238E27FC236}">
                <a16:creationId xmlns:a16="http://schemas.microsoft.com/office/drawing/2014/main" id="{06A436ED-0AA1-44DC-8D47-253C4EF808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750" y="818243"/>
            <a:ext cx="2552700" cy="1790700"/>
          </a:xfrm>
          <a:prstGeom prst="rect">
            <a:avLst/>
          </a:prstGeom>
        </p:spPr>
      </p:pic>
      <p:pic>
        <p:nvPicPr>
          <p:cNvPr id="10" name="Obrázek 9" descr="Obsah obrázku zvíře, jídlo, malé, pták&#10;&#10;Popis byl vytvořen automaticky">
            <a:extLst>
              <a:ext uri="{FF2B5EF4-FFF2-40B4-BE49-F238E27FC236}">
                <a16:creationId xmlns:a16="http://schemas.microsoft.com/office/drawing/2014/main" id="{449D0CA6-FC7B-4150-B54D-A4FF4D56217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07" y="1083211"/>
            <a:ext cx="1716703" cy="96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1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zvíře, ryba, malé, tráva&#10;&#10;Popis byl vytvořen automaticky">
            <a:extLst>
              <a:ext uri="{FF2B5EF4-FFF2-40B4-BE49-F238E27FC236}">
                <a16:creationId xmlns:a16="http://schemas.microsoft.com/office/drawing/2014/main" id="{54E49997-B236-4CCE-B32E-1D57EC03C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90" y="403947"/>
            <a:ext cx="3208323" cy="1804681"/>
          </a:xfrm>
          <a:prstGeom prst="rect">
            <a:avLst/>
          </a:prstGeom>
        </p:spPr>
      </p:pic>
      <p:pic>
        <p:nvPicPr>
          <p:cNvPr id="11" name="Obrázek 10" descr="Obsah obrázku kreslení&#10;&#10;Popis byl vytvořen automaticky">
            <a:extLst>
              <a:ext uri="{FF2B5EF4-FFF2-40B4-BE49-F238E27FC236}">
                <a16:creationId xmlns:a16="http://schemas.microsoft.com/office/drawing/2014/main" id="{0C0FEA3B-E1BB-41E7-884E-642ECFA41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91" y="3046276"/>
            <a:ext cx="4037427" cy="3674058"/>
          </a:xfrm>
          <a:prstGeom prst="rect">
            <a:avLst/>
          </a:prstGeom>
        </p:spPr>
      </p:pic>
      <p:pic>
        <p:nvPicPr>
          <p:cNvPr id="13" name="Obrázek 12" descr="Obsah obrázku zvíře, tráva, exteriér, jídlo&#10;&#10;Popis byl vytvořen automaticky">
            <a:extLst>
              <a:ext uri="{FF2B5EF4-FFF2-40B4-BE49-F238E27FC236}">
                <a16:creationId xmlns:a16="http://schemas.microsoft.com/office/drawing/2014/main" id="{AFBD9198-2FF0-4B03-B8BD-2DD8EEF19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31" y="1154458"/>
            <a:ext cx="4054499" cy="2108340"/>
          </a:xfrm>
          <a:prstGeom prst="rect">
            <a:avLst/>
          </a:prstGeom>
        </p:spPr>
      </p:pic>
      <p:pic>
        <p:nvPicPr>
          <p:cNvPr id="7" name="Obrázek 6" descr="Obsah obrázku exteriér, pták, zvíře, tráva&#10;&#10;Popis byl vytvořen automaticky">
            <a:extLst>
              <a:ext uri="{FF2B5EF4-FFF2-40B4-BE49-F238E27FC236}">
                <a16:creationId xmlns:a16="http://schemas.microsoft.com/office/drawing/2014/main" id="{722E8D60-B06E-4968-AC54-64544B5B4F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66" y="662745"/>
            <a:ext cx="2889067" cy="2009215"/>
          </a:xfrm>
          <a:prstGeom prst="rect">
            <a:avLst/>
          </a:prstGeom>
        </p:spPr>
      </p:pic>
      <p:pic>
        <p:nvPicPr>
          <p:cNvPr id="5" name="Obrázek 4" descr="Obsah obrázku tráva, savci, zvíře, exteriér&#10;&#10;Popis byl vytvořen automaticky">
            <a:extLst>
              <a:ext uri="{FF2B5EF4-FFF2-40B4-BE49-F238E27FC236}">
                <a16:creationId xmlns:a16="http://schemas.microsoft.com/office/drawing/2014/main" id="{50B2DE85-22FA-407D-810E-5AD7613709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78" y="3743642"/>
            <a:ext cx="3966856" cy="2647877"/>
          </a:xfrm>
          <a:prstGeom prst="rect">
            <a:avLst/>
          </a:prstGeom>
        </p:spPr>
      </p:pic>
      <p:pic>
        <p:nvPicPr>
          <p:cNvPr id="19" name="Obrázek 18" descr="Obsah obrázku kreslení&#10;&#10;Popis byl vytvořen automaticky">
            <a:extLst>
              <a:ext uri="{FF2B5EF4-FFF2-40B4-BE49-F238E27FC236}">
                <a16:creationId xmlns:a16="http://schemas.microsoft.com/office/drawing/2014/main" id="{5316D775-06E2-4E50-887E-1EA472901F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0" t="6770" r="22978" b="37784"/>
          <a:stretch/>
        </p:blipFill>
        <p:spPr>
          <a:xfrm>
            <a:off x="2739535" y="3142345"/>
            <a:ext cx="700217" cy="714038"/>
          </a:xfrm>
          <a:prstGeom prst="rect">
            <a:avLst/>
          </a:prstGeom>
        </p:spPr>
      </p:pic>
      <p:pic>
        <p:nvPicPr>
          <p:cNvPr id="15" name="Obrázek 14" descr="Obsah obrázku zvíře, antilopa&#10;&#10;Popis byl vytvořen automaticky">
            <a:extLst>
              <a:ext uri="{FF2B5EF4-FFF2-40B4-BE49-F238E27FC236}">
                <a16:creationId xmlns:a16="http://schemas.microsoft.com/office/drawing/2014/main" id="{7C13C5CF-5832-4C27-A517-D72B9E93A4F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48" y="3238469"/>
            <a:ext cx="720537" cy="4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í&#10;&#10;Popis byl vytvořen automaticky">
            <a:extLst>
              <a:ext uri="{FF2B5EF4-FFF2-40B4-BE49-F238E27FC236}">
                <a16:creationId xmlns:a16="http://schemas.microsoft.com/office/drawing/2014/main" id="{55A579E0-5168-4970-B46E-42E9BD9D3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7" b="2"/>
          <a:stretch/>
        </p:blipFill>
        <p:spPr>
          <a:xfrm>
            <a:off x="942535" y="2116281"/>
            <a:ext cx="4657345" cy="4333756"/>
          </a:xfrm>
          <a:prstGeom prst="rect">
            <a:avLst/>
          </a:prstGeom>
        </p:spPr>
      </p:pic>
      <p:pic>
        <p:nvPicPr>
          <p:cNvPr id="7" name="Obrázek 6" descr="Obsah obrázku tráva, exteriér, červ, zvíře&#10;&#10;Popis byl vytvořen automaticky">
            <a:extLst>
              <a:ext uri="{FF2B5EF4-FFF2-40B4-BE49-F238E27FC236}">
                <a16:creationId xmlns:a16="http://schemas.microsoft.com/office/drawing/2014/main" id="{F1BF0032-D90C-4FE3-8D6C-2C2C2B9817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21" b="2"/>
          <a:stretch/>
        </p:blipFill>
        <p:spPr>
          <a:xfrm>
            <a:off x="5205983" y="82296"/>
            <a:ext cx="4657344" cy="3346704"/>
          </a:xfrm>
          <a:prstGeom prst="rect">
            <a:avLst/>
          </a:prstGeom>
        </p:spPr>
      </p:pic>
      <p:pic>
        <p:nvPicPr>
          <p:cNvPr id="12" name="Obrázek 11" descr="Obsah obrázku kreslení, hodiny, podepsat&#10;&#10;Popis byl vytvořen automaticky">
            <a:extLst>
              <a:ext uri="{FF2B5EF4-FFF2-40B4-BE49-F238E27FC236}">
                <a16:creationId xmlns:a16="http://schemas.microsoft.com/office/drawing/2014/main" id="{5CA90D01-45F8-40A4-9B92-12BCEBF2A3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2" t="15635" r="10932" b="20430"/>
          <a:stretch/>
        </p:blipFill>
        <p:spPr>
          <a:xfrm>
            <a:off x="2518586" y="2250831"/>
            <a:ext cx="871728" cy="771441"/>
          </a:xfrm>
          <a:prstGeom prst="rect">
            <a:avLst/>
          </a:prstGeom>
        </p:spPr>
      </p:pic>
      <p:pic>
        <p:nvPicPr>
          <p:cNvPr id="15" name="Obrázek 14" descr="Obsah obrázku zvíře&#10;&#10;Popis byl vytvořen automaticky">
            <a:extLst>
              <a:ext uri="{FF2B5EF4-FFF2-40B4-BE49-F238E27FC236}">
                <a16:creationId xmlns:a16="http://schemas.microsoft.com/office/drawing/2014/main" id="{3312637A-92FE-4E6A-85D9-AC737B23B5A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22" y="3613455"/>
            <a:ext cx="4910300" cy="3162249"/>
          </a:xfrm>
          <a:prstGeom prst="rect">
            <a:avLst/>
          </a:prstGeom>
        </p:spPr>
      </p:pic>
      <p:pic>
        <p:nvPicPr>
          <p:cNvPr id="4" name="Obrázek 3" descr="Obsah obrázku hodiny&#10;&#10;Popis byl vytvořen automaticky">
            <a:extLst>
              <a:ext uri="{FF2B5EF4-FFF2-40B4-BE49-F238E27FC236}">
                <a16:creationId xmlns:a16="http://schemas.microsoft.com/office/drawing/2014/main" id="{0433554B-FEA8-45B8-804E-B68DE00166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9" t="14117" r="21749" b="16303"/>
          <a:stretch/>
        </p:blipFill>
        <p:spPr>
          <a:xfrm>
            <a:off x="9973994" y="365761"/>
            <a:ext cx="900333" cy="287878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386772D-0F03-45BB-B2D3-1EA9240229B1}"/>
              </a:ext>
            </a:extLst>
          </p:cNvPr>
          <p:cNvSpPr txBox="1"/>
          <p:nvPr/>
        </p:nvSpPr>
        <p:spPr>
          <a:xfrm>
            <a:off x="10984995" y="1533377"/>
            <a:ext cx="694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2 m</a:t>
            </a:r>
          </a:p>
        </p:txBody>
      </p:sp>
    </p:spTree>
    <p:extLst>
      <p:ext uri="{BB962C8B-B14F-4D97-AF65-F5344CB8AC3E}">
        <p14:creationId xmlns:p14="http://schemas.microsoft.com/office/powerpoint/2010/main" val="394344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í&#10;&#10;Popis byl vytvořen automaticky">
            <a:extLst>
              <a:ext uri="{FF2B5EF4-FFF2-40B4-BE49-F238E27FC236}">
                <a16:creationId xmlns:a16="http://schemas.microsoft.com/office/drawing/2014/main" id="{F6E0475A-CA7B-4DB0-AC15-88C9C0CFC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24" y="2937346"/>
            <a:ext cx="4168726" cy="3794192"/>
          </a:xfrm>
          <a:prstGeom prst="rect">
            <a:avLst/>
          </a:prstGeom>
        </p:spPr>
      </p:pic>
      <p:pic>
        <p:nvPicPr>
          <p:cNvPr id="5" name="Obrázek 4" descr="Obsah obrázku lampa, kreslení&#10;&#10;Popis byl vytvořen automaticky">
            <a:extLst>
              <a:ext uri="{FF2B5EF4-FFF2-40B4-BE49-F238E27FC236}">
                <a16:creationId xmlns:a16="http://schemas.microsoft.com/office/drawing/2014/main" id="{973747FF-7F07-40F6-B748-DCD69317D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321" y="222611"/>
            <a:ext cx="2461377" cy="2408048"/>
          </a:xfrm>
          <a:prstGeom prst="rect">
            <a:avLst/>
          </a:prstGeom>
        </p:spPr>
      </p:pic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13F21A28-86D2-4537-BC50-CB6C035B3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34" y="3004802"/>
            <a:ext cx="695764" cy="752005"/>
          </a:xfrm>
          <a:prstGeom prst="rect">
            <a:avLst/>
          </a:prstGeom>
        </p:spPr>
      </p:pic>
      <p:pic>
        <p:nvPicPr>
          <p:cNvPr id="4" name="Obrázek 3" descr="Obsah obrázku zvíře, červ, jídlo, kousek&#10;&#10;Popis byl vytvořen automaticky">
            <a:extLst>
              <a:ext uri="{FF2B5EF4-FFF2-40B4-BE49-F238E27FC236}">
                <a16:creationId xmlns:a16="http://schemas.microsoft.com/office/drawing/2014/main" id="{6E3FB06A-354A-4A6C-866E-BDFE51632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95" y="3734210"/>
            <a:ext cx="3969276" cy="2901180"/>
          </a:xfrm>
          <a:prstGeom prst="rect">
            <a:avLst/>
          </a:prstGeom>
        </p:spPr>
      </p:pic>
      <p:pic>
        <p:nvPicPr>
          <p:cNvPr id="8" name="Obrázek 7" descr="Obsah obrázku lampa&#10;&#10;Popis byl vytvořen automaticky">
            <a:extLst>
              <a:ext uri="{FF2B5EF4-FFF2-40B4-BE49-F238E27FC236}">
                <a16:creationId xmlns:a16="http://schemas.microsoft.com/office/drawing/2014/main" id="{DBE0AE4D-7DD1-4A3E-AE90-2A85F638AD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930" y="1638300"/>
            <a:ext cx="2552700" cy="1790700"/>
          </a:xfrm>
          <a:prstGeom prst="rect">
            <a:avLst/>
          </a:prstGeom>
        </p:spPr>
      </p:pic>
      <p:pic>
        <p:nvPicPr>
          <p:cNvPr id="10" name="Obrázek 9" descr="Obsah obrázku kreslení&#10;&#10;Popis byl vytvořen automaticky">
            <a:extLst>
              <a:ext uri="{FF2B5EF4-FFF2-40B4-BE49-F238E27FC236}">
                <a16:creationId xmlns:a16="http://schemas.microsoft.com/office/drawing/2014/main" id="{977D886A-0C54-4D7E-8947-066EEB1EEE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22" y="1928460"/>
            <a:ext cx="1166116" cy="9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dznáček">
  <a:themeElements>
    <a:clrScheme name="Odznáč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dznáč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znáč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</Template>
  <TotalTime>171</TotalTime>
  <Words>51</Words>
  <Application>Microsoft Office PowerPoint</Application>
  <PresentationFormat>Širokoúhlá obrazovka</PresentationFormat>
  <Paragraphs>7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Gill Sans MT</vt:lpstr>
      <vt:lpstr>Impact</vt:lpstr>
      <vt:lpstr>Odznáček</vt:lpstr>
      <vt:lpstr>Motiv Office</vt:lpstr>
      <vt:lpstr>1_Motiv Office</vt:lpstr>
      <vt:lpstr>Fakultní učitel jako facilitátor kvalitní přípravy budoucích učitelů mateřských škol a 1. stupně ZŠ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Fakultní učitel jako facilitátor kvalitní přípravy budoucích učitelů mateřských škol a 1. stupně ZŠ</vt:lpstr>
    </vt:vector>
  </TitlesOfParts>
  <Manager>wiegerova@utb.cz</Manager>
  <Company>Univerzita Tomáše Bati ve Zlině, Fakulta humanitních studií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Žížala obecná</dc:title>
  <dc:creator>Alžběta Kopačíková</dc:creator>
  <cp:lastModifiedBy>Viktor Pacholík</cp:lastModifiedBy>
  <cp:revision>24</cp:revision>
  <dcterms:created xsi:type="dcterms:W3CDTF">2020-05-18T21:45:39Z</dcterms:created>
  <dcterms:modified xsi:type="dcterms:W3CDTF">2020-06-10T11:49:58Z</dcterms:modified>
</cp:coreProperties>
</file>