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zpDAOy36xzaZBaSDKq6fw==" hashData="U4xLVJfuv5EnRisZdIVw/dS3yAv0iNak/AyFdrB76pQLyV8kUiF6F7EG7kRuriU/y4ErriS2mroPMjCZy2CQZA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1C9A-B7D7-41CE-98A4-7272DF3D75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A5297-F02B-4757-966E-C4B8231DC6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3C984-3570-411F-9992-B79D15374B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661B4B-ECBA-4449-BE5F-C0A9F23ED041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18DB2-1BF5-45D1-82DF-C47E3868BE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2835F-C7E0-4AD5-905C-79BF9BBD95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678804-6839-40A8-BB96-DB1E802B018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0856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77D6-5B2B-4917-A87E-73A613FC7F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427FF-661E-422F-B332-351BFB6960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7A28A-B6B8-479F-BA33-31B554CF05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0163D-5AF3-49D2-8490-E72FD9377124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F06D8-5F65-44EF-9A0D-BFA7AAE317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1040-6012-44CF-A3C8-A8E7AEBC36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744A3E-7D6A-4F4A-A980-FB560948F6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40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A9BFC-D1C0-4309-89D3-A03606479E1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E4925-348D-4B51-82F1-D05FCEE4F6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17D8-2982-4CA3-AA51-43132FE781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5614EA-71D6-4341-B7F3-46C6B3E114D0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888F-E9C3-4435-A083-1C8FF0D7BD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BDE0-3383-46AD-93E1-64CE5C86D9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1CF754-3EE8-4D3A-B0CC-37DCA9A99F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6C22-54E9-4370-AFDF-DD201A3940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AB2F-7E64-49DC-9C28-BC661388362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4557-8559-4FB4-8B11-D9FE0B406D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A9997-A897-498E-81C2-F68137D41D6C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59902-8E63-4EBA-99AA-7C66E593E0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916EB-237D-4528-A47A-E88BAAD943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4E16C9-B9BE-4B47-AD64-D8384A16B15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4066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B4F5-C6DE-4943-ACB9-D3C647E1B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7E1E2-86D7-4399-83BF-B97A9A6EA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DC756-AF99-4237-B05B-6A0AE96295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5AC99-D022-4485-9EFE-87F6576A7C7C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9B51-E457-4A55-9E59-55839A19EC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AD9E1-F90B-4C92-A9E5-51A8F5E427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43DFE6-362E-47AF-BD37-5A08A9E5AD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540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1D9-B39D-42B1-967A-DCA5971CCB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565D-2384-4714-A541-2800A43C5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A8AF9-933A-43F1-B1BA-00817A7B91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E7BE9-A2D5-4201-8112-5BC5723808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C25FFB-B50B-42B7-BB23-3F047A2BEAC2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106DA-296D-4B8B-965A-D0FA914149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161CA-7E3E-4EC5-9027-9E715A9415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033389-D37C-42F2-86EB-A7D903805CB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2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E029-75F3-4802-B8D0-FDBBAA0D5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BA8F-84C5-4987-9168-4E94FD713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52673-BFF9-4FAD-AF37-036F807C076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170D6-40B6-470B-B797-6CACE686817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4A34A-4ED7-4347-B107-B229B489259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10422D-FCF4-4729-B3BB-F1E5A2910B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22883-AD09-44E4-8943-1AB0E4E29BDA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D8BE2-59AD-4E5D-AF96-658C64CA01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0BCFB-FAB0-4C22-BBF3-600A44F44D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C1B7A-43D4-45EF-B1A2-957F8A7F0D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0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F68-6FA2-426A-8696-BDA966569C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AEA9C-5B22-412B-94E9-1B843E8D14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41E0E-DDDB-49C0-8EC4-8270BE76EFE7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38A19-1D2D-47A7-A9A2-D4C9EC9302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3BC59-E66B-438E-A3C7-1A1CE43197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D752CD-03A6-4047-8B32-6957D18A31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55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CDCE4-B514-4B87-B957-EC11E8A49B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ABA0B-D815-42FF-94EC-F82AED835B46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68C6D-2B2E-4DBE-82B7-0B74EE7010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43984-6ACE-465C-BDB2-FA4889E125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64427-5840-4BA0-99A5-32843EC271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1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ACE3-EBD9-421C-A947-EF3527CDF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9C81-EFB2-4761-A2BB-C2AC265612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C9CD-AFCC-4C55-BC0C-2C9D2BBBE9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A86B6-4B75-4179-BF87-A26985E58A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27A72-386F-455D-89A1-32F1B574C8E5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A5244-7303-4A9F-B6F8-0847F27946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D353F-3F44-49C5-B222-5DBEE37411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E8F49-3022-483B-923C-F0F3D2B4726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62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C3D6-2B43-48A4-B403-0D6C90B06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3FF0C-20A5-4090-8C83-AE6D40DA30E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cs-CZ" sz="3200"/>
            </a:lvl1pPr>
          </a:lstStyle>
          <a:p>
            <a:pPr lvl="0"/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57A2A-743D-4B14-B4F6-3CD2BE02921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143B8-0404-4164-9702-1F1DD9331D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CE3B89-4619-446D-BE49-FCB5D5D462A7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1F161-162C-4412-B216-80A8583164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79D74-15EA-49BD-916E-1ED3E5DBE3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DE271-386D-4B1D-B53D-7A9D7BAF2A9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5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56A1F-AC8E-49F5-BC10-B735D32731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BAABD-DDFF-4828-85EF-A0C43124A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95F33-8F70-44B5-8A8A-E96CAE9BE7B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0946D88-399E-4A9C-A933-F9B1441F79F0}" type="datetime1">
              <a:rPr lang="cs-CZ"/>
              <a:pPr lvl="0"/>
              <a:t>27.01.2022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F789-73BF-4FAA-8188-4BD9B3238F9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D4E-1714-49F8-B8F9-AE592792DC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427D388-00EF-4DF3-9DB8-F58B1D5C217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egion.pf.ujep.cz/inter_uc/1st/main.php?kap=a5p&amp;iddata=003" TargetMode="External"/><Relationship Id="rId2" Type="http://schemas.openxmlformats.org/officeDocument/2006/relationships/hyperlink" Target="http://vyuka.zsjarose.cz/index.php?action=lesson_detail&amp;id=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gazinzahrada.cz/puda-v-zahrade-a-co-byste-o-ni-meli-urcite-vedet/" TargetMode="External"/><Relationship Id="rId4" Type="http://schemas.openxmlformats.org/officeDocument/2006/relationships/hyperlink" Target="https://puzzlefactory.pl/cs/puzzle/prehravat/for-deti/263236-slo&#382;en&#237;-p&#367;d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21E83ED-43B2-4952-B843-0566CAE46BE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4" descr="A picture containing grass, outdoor, track, train&#10;&#10;Description automatically generated">
            <a:extLst>
              <a:ext uri="{FF2B5EF4-FFF2-40B4-BE49-F238E27FC236}">
                <a16:creationId xmlns:a16="http://schemas.microsoft.com/office/drawing/2014/main" id="{2844AE64-DF00-4D03-B8DA-D6B90629BF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77" b="14436"/>
          <a:stretch>
            <a:fillRect/>
          </a:stretch>
        </p:blipFill>
        <p:spPr>
          <a:xfrm>
            <a:off x="-3044" y="9"/>
            <a:ext cx="12191996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E76B94F6-6F3C-4C80-9790-4108A45E988A}"/>
              </a:ext>
            </a:extLst>
          </p:cNvPr>
          <p:cNvSpPr>
            <a:spLocks noMove="1" noResize="1"/>
          </p:cNvSpPr>
          <p:nvPr/>
        </p:nvSpPr>
        <p:spPr>
          <a:xfrm>
            <a:off x="0" y="2207599"/>
            <a:ext cx="12191996" cy="316214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15000"/>
                </a:srgbClr>
              </a:gs>
            </a:gsLst>
            <a:lin ang="16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502A7D-8F1F-45BA-BFDF-EAFF4F656B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325553"/>
            <a:ext cx="10058400" cy="3574773"/>
          </a:xfrm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/>
          <a:lstStyle/>
          <a:p>
            <a:pPr lvl="0"/>
            <a:r>
              <a:rPr lang="cs-CZ" sz="88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PŮDA</a:t>
            </a:r>
          </a:p>
        </p:txBody>
      </p:sp>
      <p:pic>
        <p:nvPicPr>
          <p:cNvPr id="6" name="1">
            <a:extLst>
              <a:ext uri="{FF2B5EF4-FFF2-40B4-BE49-F238E27FC236}">
                <a16:creationId xmlns:a16="http://schemas.microsoft.com/office/drawing/2014/main" id="{53A0E1F1-EADA-47EE-82E7-24CF4FA8A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6903" y="2854098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9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7A8F-0438-4782-B9D3-24ED41E31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56" y="500067"/>
            <a:ext cx="10515600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SEZNAM OBRÁZKŮ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022B-DCD4-46AF-B48C-5FFD79318E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7509" y="1825627"/>
            <a:ext cx="11245931" cy="4351336"/>
          </a:xfrm>
        </p:spPr>
        <p:txBody>
          <a:bodyPr/>
          <a:lstStyle/>
          <a:p>
            <a:pPr lvl="0"/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Obrázek 1:  </a:t>
            </a:r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hlinkClick r:id="rId2"/>
              </a:rPr>
              <a:t>http://vyuka.zsjarose.cz/index.php?action=lesson_detail&amp;id=119</a:t>
            </a:r>
            <a:endParaRPr lang="cs-CZ" sz="2000" b="1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Obrázek 2: </a:t>
            </a:r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hlinkClick r:id="rId3"/>
              </a:rPr>
              <a:t>http://enviregion.pf.ujep.cz/inter_uc/1st/main.php?kap=a5p&amp;iddata=003</a:t>
            </a:r>
            <a:endParaRPr lang="cs-CZ" sz="2000" b="1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Obrázek 3: </a:t>
            </a:r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hlinkClick r:id="rId4"/>
              </a:rPr>
              <a:t>https://puzzlefactory.pl/cs/puzzle/prehravat/for-deti/263236-slo%C5%BEen%C3%AD-p%C5%AFdy</a:t>
            </a:r>
            <a:endParaRPr lang="cs-CZ" sz="2000" b="1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Obrázek 4: </a:t>
            </a:r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hlinkClick r:id="rId5"/>
              </a:rPr>
              <a:t>https://www.magazinzahrada.cz/puda-v-zahrade-a-co-byste-o-ni-meli-urcite-vedet/</a:t>
            </a:r>
            <a:endParaRPr lang="cs-CZ" sz="2000" b="1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Obrázek 5: https://abecedazahrady.dama.cz/clanek/jak-poznate-ktery-typ-zeminy-mate-na-zahrade</a:t>
            </a:r>
          </a:p>
          <a:p>
            <a:pPr lvl="0"/>
            <a:r>
              <a:rPr lang="cs-CZ" sz="20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Obrázek 6: https://www.nepomuk.cz/obcan/jak-spravne-kompostovat-/</a:t>
            </a:r>
          </a:p>
          <a:p>
            <a:pPr marL="0" lvl="0" indent="0">
              <a:buNone/>
            </a:pPr>
            <a:endParaRPr lang="cs-CZ" sz="2000" b="1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cs-CZ" sz="2000" b="1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A close up of a green field&#10;&#10;Description automatically generated">
            <a:extLst>
              <a:ext uri="{FF2B5EF4-FFF2-40B4-BE49-F238E27FC236}">
                <a16:creationId xmlns:a16="http://schemas.microsoft.com/office/drawing/2014/main" id="{10C616A3-6482-4A09-9DAF-5B4C2B09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76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6BA9AE-D616-45CE-AE4C-3940B4D95C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9129" y="522771"/>
            <a:ext cx="3166110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VZNIK PŮDY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3B8AF3-4B81-4075-A68E-7CD7F3618C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1073" y="1956413"/>
            <a:ext cx="10515600" cy="4351336"/>
          </a:xfrm>
        </p:spPr>
        <p:txBody>
          <a:bodyPr/>
          <a:lstStyle/>
          <a:p>
            <a:pPr lvl="0"/>
            <a:r>
              <a:rPr lang="cs-CZ" sz="32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postupným zvětráváním</a:t>
            </a:r>
          </a:p>
          <a:p>
            <a:pPr lvl="0"/>
            <a:r>
              <a:rPr lang="cs-CZ" sz="32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rozpadem nerostů a hornin</a:t>
            </a:r>
          </a:p>
          <a:p>
            <a:pPr lvl="0"/>
            <a:r>
              <a:rPr lang="cs-CZ" sz="32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působením půdních organizmů</a:t>
            </a:r>
          </a:p>
        </p:txBody>
      </p:sp>
      <p:pic>
        <p:nvPicPr>
          <p:cNvPr id="5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C7FE60-1906-4591-B5EC-F4CA54EE22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288" r="2742" b="16238"/>
          <a:stretch>
            <a:fillRect/>
          </a:stretch>
        </p:blipFill>
        <p:spPr>
          <a:xfrm>
            <a:off x="8384609" y="2354579"/>
            <a:ext cx="3380673" cy="40612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2">
            <a:extLst>
              <a:ext uri="{FF2B5EF4-FFF2-40B4-BE49-F238E27FC236}">
                <a16:creationId xmlns:a16="http://schemas.microsoft.com/office/drawing/2014/main" id="{FCEC93EE-6A69-40B5-9B52-2AC7B5D17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5240" y="88075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2737-985F-4781-B988-F23B8C732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5318" y="199403"/>
            <a:ext cx="3769513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SLOŽENÍ PŮDY</a:t>
            </a:r>
          </a:p>
        </p:txBody>
      </p:sp>
      <p:pic>
        <p:nvPicPr>
          <p:cNvPr id="3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EB45E21-C717-4F4E-BEAA-B4D75ABC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52" y="1336258"/>
            <a:ext cx="8124892" cy="51942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CCA9847A-B811-41AF-B56F-9553DB53F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4823" y="557381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2EED-A2E7-4480-9AAA-A36FA4453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0286" y="538983"/>
            <a:ext cx="3769513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SLOŽENÍ PŮDY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FD4CC1D3-B505-4B1A-B855-E1299835C7DD}"/>
              </a:ext>
            </a:extLst>
          </p:cNvPr>
          <p:cNvSpPr/>
          <p:nvPr/>
        </p:nvSpPr>
        <p:spPr>
          <a:xfrm>
            <a:off x="4426317" y="3305162"/>
            <a:ext cx="2445489" cy="8513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B050"/>
          </a:solidFill>
          <a:ln w="634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původní pevná hornina</a:t>
            </a: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98E37EB1-D3A2-41F9-8415-E1F8367712DA}"/>
              </a:ext>
            </a:extLst>
          </p:cNvPr>
          <p:cNvSpPr/>
          <p:nvPr/>
        </p:nvSpPr>
        <p:spPr>
          <a:xfrm>
            <a:off x="1430112" y="3305162"/>
            <a:ext cx="2445489" cy="8513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18C55"/>
              </a:gs>
              <a:gs pos="100000">
                <a:srgbClr val="F67B28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vlastní půda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F4EA7885-E725-4A14-BE33-95743AA85DB2}"/>
              </a:ext>
            </a:extLst>
          </p:cNvPr>
          <p:cNvSpPr/>
          <p:nvPr/>
        </p:nvSpPr>
        <p:spPr>
          <a:xfrm>
            <a:off x="326861" y="4804925"/>
            <a:ext cx="2445489" cy="8513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půdní voda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5C4E9C55-D5DF-4D2A-8F77-7E1355B127D5}"/>
              </a:ext>
            </a:extLst>
          </p:cNvPr>
          <p:cNvSpPr/>
          <p:nvPr/>
        </p:nvSpPr>
        <p:spPr>
          <a:xfrm>
            <a:off x="2939046" y="2008250"/>
            <a:ext cx="2445489" cy="8513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C746"/>
              </a:gs>
              <a:gs pos="100000">
                <a:srgbClr val="FFC600"/>
              </a:gs>
            </a:gsLst>
            <a:lin ang="5400000"/>
          </a:gradFill>
          <a:ln w="6345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humus</a:t>
            </a:r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2F36BC38-F4BF-4108-9ED0-63CB07CE5452}"/>
              </a:ext>
            </a:extLst>
          </p:cNvPr>
          <p:cNvSpPr/>
          <p:nvPr/>
        </p:nvSpPr>
        <p:spPr>
          <a:xfrm>
            <a:off x="5540495" y="4804925"/>
            <a:ext cx="2445489" cy="8513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7030A0"/>
          </a:solidFill>
          <a:ln w="6345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půdní vzduch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71FDE90F-1FBB-48FB-A624-C0580FA96B86}"/>
              </a:ext>
            </a:extLst>
          </p:cNvPr>
          <p:cNvSpPr/>
          <p:nvPr/>
        </p:nvSpPr>
        <p:spPr>
          <a:xfrm>
            <a:off x="2939046" y="4804925"/>
            <a:ext cx="2445489" cy="8513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701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živé organizmy</a:t>
            </a:r>
          </a:p>
        </p:txBody>
      </p:sp>
      <p:pic>
        <p:nvPicPr>
          <p:cNvPr id="9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E6A322-5237-4A06-B6E7-21F17F17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6377"/>
          <a:stretch>
            <a:fillRect/>
          </a:stretch>
        </p:blipFill>
        <p:spPr>
          <a:xfrm>
            <a:off x="8203109" y="0"/>
            <a:ext cx="39888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4">
            <a:extLst>
              <a:ext uri="{FF2B5EF4-FFF2-40B4-BE49-F238E27FC236}">
                <a16:creationId xmlns:a16="http://schemas.microsoft.com/office/drawing/2014/main" id="{08FF3E70-C916-4216-8259-8382E116F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5526" y="896971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6EA9-032D-41F1-8B83-A3CDD9BF1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10103" y="-4105"/>
            <a:ext cx="10515600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DRUHY PŮD</a:t>
            </a:r>
          </a:p>
        </p:txBody>
      </p:sp>
      <p:pic>
        <p:nvPicPr>
          <p:cNvPr id="3" name="Content Placeholder 4" descr="A close up of some grass&#10;&#10;Description automatically generated">
            <a:extLst>
              <a:ext uri="{FF2B5EF4-FFF2-40B4-BE49-F238E27FC236}">
                <a16:creationId xmlns:a16="http://schemas.microsoft.com/office/drawing/2014/main" id="{E8B54959-3863-4B80-99A3-5F03407E4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1233" y="4222287"/>
            <a:ext cx="2982626" cy="2138982"/>
          </a:xfrm>
        </p:spPr>
      </p:pic>
      <p:pic>
        <p:nvPicPr>
          <p:cNvPr id="4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F1405669-0F3C-4A13-8348-CC4BF7438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559" y="1321463"/>
            <a:ext cx="3328864" cy="22212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close up of a rock&#10;&#10;Description automatically generated">
            <a:extLst>
              <a:ext uri="{FF2B5EF4-FFF2-40B4-BE49-F238E27FC236}">
                <a16:creationId xmlns:a16="http://schemas.microsoft.com/office/drawing/2014/main" id="{8DB31779-61AA-4808-B6D4-5B584AF50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33" y="1322716"/>
            <a:ext cx="3454036" cy="22200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A close up of a hand&#10;&#10;Description automatically generated">
            <a:extLst>
              <a:ext uri="{FF2B5EF4-FFF2-40B4-BE49-F238E27FC236}">
                <a16:creationId xmlns:a16="http://schemas.microsoft.com/office/drawing/2014/main" id="{AB4EAEE9-F4FD-4D83-A5D7-E2ECBB809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559" y="4393737"/>
            <a:ext cx="2778285" cy="19675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B78B0879-074A-4337-88F1-397976F18699}"/>
              </a:ext>
            </a:extLst>
          </p:cNvPr>
          <p:cNvSpPr txBox="1"/>
          <p:nvPr/>
        </p:nvSpPr>
        <p:spPr>
          <a:xfrm>
            <a:off x="478313" y="1184303"/>
            <a:ext cx="502920" cy="3539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2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F4B6869-10E4-42D8-A7CE-3A055E964E47}"/>
              </a:ext>
            </a:extLst>
          </p:cNvPr>
          <p:cNvSpPr txBox="1"/>
          <p:nvPr/>
        </p:nvSpPr>
        <p:spPr>
          <a:xfrm>
            <a:off x="4825736" y="1285198"/>
            <a:ext cx="367405" cy="35394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4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AD3AACEA-4D4D-4E8E-87DF-052490CFBDAB}"/>
              </a:ext>
            </a:extLst>
          </p:cNvPr>
          <p:cNvSpPr txBox="1"/>
          <p:nvPr/>
        </p:nvSpPr>
        <p:spPr>
          <a:xfrm>
            <a:off x="9201150" y="1285198"/>
            <a:ext cx="2178201" cy="3385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hlinitá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jílovitá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písčitá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kamenitá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5">
            <a:extLst>
              <a:ext uri="{FF2B5EF4-FFF2-40B4-BE49-F238E27FC236}">
                <a16:creationId xmlns:a16="http://schemas.microsoft.com/office/drawing/2014/main" id="{2BA6D593-4098-468A-B012-F741A90555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4038" y="353881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950C-DD28-49DB-ADAC-93B278AD4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234" y="365119"/>
            <a:ext cx="10515600" cy="1325559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VÝZNAM PŮDY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FC079-4920-46EB-998C-98A6C10DE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679" y="1708693"/>
            <a:ext cx="10515600" cy="4351336"/>
          </a:xfrm>
        </p:spPr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zdroj živin pro všechny rostliny a houby</a:t>
            </a:r>
          </a:p>
          <a:p>
            <a:pPr marL="623885" lvl="0" indent="-312733">
              <a:buFont typeface="Wingdings" pitchFamily="2"/>
              <a:buChar char="§"/>
            </a:pPr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Prostřednictvím čeho získavají živiny z půdy:</a:t>
            </a:r>
          </a:p>
          <a:p>
            <a:pPr marL="1677988" lvl="0" indent="-241301">
              <a:buAutoNum type="alphaLcParenR"/>
            </a:pPr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 rostliny</a:t>
            </a:r>
          </a:p>
          <a:p>
            <a:pPr marL="1677988" lvl="0" indent="-241301">
              <a:buAutoNum type="alphaLcParenR"/>
            </a:pPr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 houby</a:t>
            </a:r>
          </a:p>
          <a:p>
            <a:pPr marL="534988" lvl="0" indent="-312733">
              <a:buFont typeface="Wingdings" pitchFamily="2"/>
              <a:buChar char="§"/>
            </a:pPr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Kdo všechno se rostlinami živí?</a:t>
            </a:r>
          </a:p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mnozí živočichové v ní mají své skrýše</a:t>
            </a:r>
          </a:p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Proč člověk obdělává půdu?</a:t>
            </a:r>
          </a:p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Jak lidé půdě škodí?</a:t>
            </a:r>
          </a:p>
        </p:txBody>
      </p:sp>
      <p:pic>
        <p:nvPicPr>
          <p:cNvPr id="4" name="Picture 4" descr="A close up of a hand&#10;&#10;Description automatically generated">
            <a:extLst>
              <a:ext uri="{FF2B5EF4-FFF2-40B4-BE49-F238E27FC236}">
                <a16:creationId xmlns:a16="http://schemas.microsoft.com/office/drawing/2014/main" id="{256E1AD3-8135-4F3A-9B27-0F733ACFE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68" y="4214140"/>
            <a:ext cx="3975728" cy="26438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Recorded Sound">
            <a:extLst>
              <a:ext uri="{FF2B5EF4-FFF2-40B4-BE49-F238E27FC236}">
                <a16:creationId xmlns:a16="http://schemas.microsoft.com/office/drawing/2014/main" id="{021AF827-7D59-44EE-9BF0-BB73EB487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8379" y="723107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close up of a grassy hill&#10;&#10;Description automatically generated">
            <a:extLst>
              <a:ext uri="{FF2B5EF4-FFF2-40B4-BE49-F238E27FC236}">
                <a16:creationId xmlns:a16="http://schemas.microsoft.com/office/drawing/2014/main" id="{1460D99C-8313-4D5A-B6EB-8174995EC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268" y="1570280"/>
            <a:ext cx="3967810" cy="26438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3" descr="A colorful flower on a plant&#10;&#10;Description automatically generated">
            <a:extLst>
              <a:ext uri="{FF2B5EF4-FFF2-40B4-BE49-F238E27FC236}">
                <a16:creationId xmlns:a16="http://schemas.microsoft.com/office/drawing/2014/main" id="{9D75F7C1-C60B-4B28-98D1-1CDD55BF8E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6464"/>
          <a:stretch>
            <a:fillRect/>
          </a:stretch>
        </p:blipFill>
        <p:spPr>
          <a:xfrm>
            <a:off x="8208358" y="0"/>
            <a:ext cx="3975728" cy="16428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7F6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667E-6936-469C-9C34-478DBC92CF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6418" y="139491"/>
            <a:ext cx="3116284" cy="1325559"/>
          </a:xfrm>
        </p:spPr>
        <p:txBody>
          <a:bodyPr anchorCtr="1"/>
          <a:lstStyle/>
          <a:p>
            <a:pPr lvl="0" algn="ctr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HNOJIVA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A798566-9854-4D71-A1D8-CE0275D9A76A}"/>
              </a:ext>
            </a:extLst>
          </p:cNvPr>
          <p:cNvSpPr/>
          <p:nvPr/>
        </p:nvSpPr>
        <p:spPr>
          <a:xfrm>
            <a:off x="1567537" y="1928195"/>
            <a:ext cx="3116284" cy="1104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PŘÍRODNÍ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F0C3D5B5-5F83-451D-B5B8-C0BE16DCE6F4}"/>
              </a:ext>
            </a:extLst>
          </p:cNvPr>
          <p:cNvSpPr/>
          <p:nvPr/>
        </p:nvSpPr>
        <p:spPr>
          <a:xfrm>
            <a:off x="7362703" y="1956340"/>
            <a:ext cx="3116284" cy="1104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UMĚLÁ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43BC1C62-83D5-4AE5-84F4-91BF9F26596D}"/>
              </a:ext>
            </a:extLst>
          </p:cNvPr>
          <p:cNvCxnSpPr/>
          <p:nvPr/>
        </p:nvCxnSpPr>
        <p:spPr>
          <a:xfrm flipH="1">
            <a:off x="4370118" y="1353787"/>
            <a:ext cx="558141" cy="296878"/>
          </a:xfrm>
          <a:prstGeom prst="straightConnector1">
            <a:avLst/>
          </a:prstGeom>
          <a:noFill/>
          <a:ln w="76196" cap="flat">
            <a:solidFill>
              <a:srgbClr val="FFFFFF"/>
            </a:solidFill>
            <a:prstDash val="solid"/>
            <a:round/>
            <a:tailEnd type="arrow"/>
          </a:ln>
        </p:spPr>
      </p:cxnSp>
      <p:pic>
        <p:nvPicPr>
          <p:cNvPr id="6" name="Picture 11">
            <a:extLst>
              <a:ext uri="{FF2B5EF4-FFF2-40B4-BE49-F238E27FC236}">
                <a16:creationId xmlns:a16="http://schemas.microsoft.com/office/drawing/2014/main" id="{923E4F32-7604-405C-B9BD-78F54513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61997" y="1294022"/>
            <a:ext cx="1003499" cy="7132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C1F7B376-4E30-4265-8416-09668F01A28B}"/>
              </a:ext>
            </a:extLst>
          </p:cNvPr>
          <p:cNvSpPr/>
          <p:nvPr/>
        </p:nvSpPr>
        <p:spPr>
          <a:xfrm>
            <a:off x="961903" y="3895106"/>
            <a:ext cx="2624446" cy="795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CHLLÉVSKÁ MRVA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6B49B877-9F90-4063-B719-C1D901550FCF}"/>
              </a:ext>
            </a:extLst>
          </p:cNvPr>
          <p:cNvSpPr/>
          <p:nvPr/>
        </p:nvSpPr>
        <p:spPr>
          <a:xfrm>
            <a:off x="3842656" y="3918853"/>
            <a:ext cx="2624446" cy="795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70C0"/>
          </a:solidFill>
          <a:ln w="12701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KOMPOST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6EF58187-A636-4923-BD88-D7C9C4CD1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37" y="3310118"/>
            <a:ext cx="938869" cy="713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EDA0A7-61C6-4185-A44C-2CF6BA016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431" y="3295159"/>
            <a:ext cx="1005931" cy="713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7" descr="Diagram&#10;&#10;Description automatically generated">
            <a:extLst>
              <a:ext uri="{FF2B5EF4-FFF2-40B4-BE49-F238E27FC236}">
                <a16:creationId xmlns:a16="http://schemas.microsoft.com/office/drawing/2014/main" id="{3C334D22-FC58-46A5-9890-A2E3A8CF0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619" y="3429000"/>
            <a:ext cx="4468105" cy="3194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Recorded Sound">
            <a:extLst>
              <a:ext uri="{FF2B5EF4-FFF2-40B4-BE49-F238E27FC236}">
                <a16:creationId xmlns:a16="http://schemas.microsoft.com/office/drawing/2014/main" id="{5F408A0C-E16F-4481-9765-3B9BDEF9C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7906" y="49747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EE486E5-D94D-41EE-B7C5-E16F236EB5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DĚKUJI ZA POZORNOST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19D443B-ACA1-4875-B5E0-E0F2D2847D7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</a:rPr>
              <a:t>ZPRACOVALA: ANDREA JUŘENOVÁ</a:t>
            </a:r>
          </a:p>
        </p:txBody>
      </p:sp>
      <p:pic>
        <p:nvPicPr>
          <p:cNvPr id="4" name="8">
            <a:extLst>
              <a:ext uri="{FF2B5EF4-FFF2-40B4-BE49-F238E27FC236}">
                <a16:creationId xmlns:a16="http://schemas.microsoft.com/office/drawing/2014/main" id="{120FE830-7316-4906-9A97-82C985003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5581" y="3812481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EA27-4EC4-4CF0-8763-329A620EBE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SEZNAM POUŽITÉ LITERATURY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7194-B46D-47E2-8AD8-73C2707E68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Matyášek, J., Štiková, V., &amp; Trna, J. (2004). </a:t>
            </a:r>
            <a:r>
              <a:rPr lang="cs-CZ" b="1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Přírodověda 5: Člověk a jeho svět.</a:t>
            </a:r>
            <a:r>
              <a:rPr lang="cs-CZ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 Brno: Nová Škola.</a:t>
            </a:r>
          </a:p>
          <a:p>
            <a:pPr lvl="0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254</Words>
  <Application>Microsoft Office PowerPoint</Application>
  <PresentationFormat>Widescreen</PresentationFormat>
  <Paragraphs>63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PŮDA</vt:lpstr>
      <vt:lpstr>VZNIK PŮDY</vt:lpstr>
      <vt:lpstr>SLOŽENÍ PŮDY</vt:lpstr>
      <vt:lpstr>SLOŽENÍ PŮDY</vt:lpstr>
      <vt:lpstr>DRUHY PŮD</vt:lpstr>
      <vt:lpstr>VÝZNAM PŮDY</vt:lpstr>
      <vt:lpstr>HNOJIVA</vt:lpstr>
      <vt:lpstr>DĚKUJI ZA POZORNOST</vt:lpstr>
      <vt:lpstr>SEZNAM POUŽITÉ LITERATURY</vt:lpstr>
      <vt:lpstr>SEZNAM OBRÁZKŮ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</dc:title>
  <dc:creator>Andrea Juřenová</dc:creator>
  <cp:lastModifiedBy>Juraj Obonya</cp:lastModifiedBy>
  <cp:revision>17</cp:revision>
  <dcterms:created xsi:type="dcterms:W3CDTF">2020-10-28T13:14:49Z</dcterms:created>
  <dcterms:modified xsi:type="dcterms:W3CDTF">2022-01-26T23:24:16Z</dcterms:modified>
</cp:coreProperties>
</file>