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handoutMasterIdLst>
    <p:handoutMasterId r:id="rId14"/>
  </p:handoutMasterIdLst>
  <p:sldIdLst>
    <p:sldId id="257" r:id="rId2"/>
    <p:sldId id="263" r:id="rId3"/>
    <p:sldId id="264" r:id="rId4"/>
    <p:sldId id="266" r:id="rId5"/>
    <p:sldId id="267" r:id="rId6"/>
    <p:sldId id="268" r:id="rId7"/>
    <p:sldId id="277" r:id="rId8"/>
    <p:sldId id="265" r:id="rId9"/>
    <p:sldId id="271" r:id="rId10"/>
    <p:sldId id="274" r:id="rId11"/>
    <p:sldId id="276" r:id="rId12"/>
    <p:sldId id="262" r:id="rId13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728"/>
    <a:srgbClr val="732120"/>
    <a:srgbClr val="F24B42"/>
    <a:srgbClr val="AAA690"/>
    <a:srgbClr val="C0BDAD"/>
    <a:srgbClr val="9341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9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89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0FF06-5CCF-4A7A-9E0E-69716E71479C}" type="datetimeFigureOut">
              <a:rPr lang="cs-CZ" smtClean="0"/>
              <a:t>08.09.2022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8606CA-7BAB-45FF-82C5-48563011AA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289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392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233488"/>
            <a:ext cx="3932237" cy="1585912"/>
          </a:xfrm>
        </p:spPr>
        <p:txBody>
          <a:bodyPr anchor="b"/>
          <a:lstStyle>
            <a:lvl1pPr>
              <a:defRPr sz="3200">
                <a:solidFill>
                  <a:srgbClr val="C05728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233488"/>
            <a:ext cx="6172200" cy="4627562"/>
          </a:xfrm>
        </p:spPr>
        <p:txBody>
          <a:bodyPr anchor="t"/>
          <a:lstStyle>
            <a:lvl1pPr marL="0" indent="0">
              <a:buNone/>
              <a:defRPr sz="3200">
                <a:solidFill>
                  <a:srgbClr val="C05728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19400"/>
            <a:ext cx="3932237" cy="3049588"/>
          </a:xfrm>
        </p:spPr>
        <p:txBody>
          <a:bodyPr/>
          <a:lstStyle>
            <a:lvl1pPr marL="0" indent="0">
              <a:buNone/>
              <a:defRPr sz="1600">
                <a:solidFill>
                  <a:srgbClr val="C0572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50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600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215189"/>
            <a:ext cx="2628900" cy="4961774"/>
          </a:xfrm>
        </p:spPr>
        <p:txBody>
          <a:bodyPr vert="eaVert"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215189"/>
            <a:ext cx="7734300" cy="4961774"/>
          </a:xfrm>
        </p:spPr>
        <p:txBody>
          <a:bodyPr vert="eaVert"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490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1692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C0572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247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886600B4-E292-47EB-B1E7-D0B322074C89}" type="datetimeFigureOut">
              <a:rPr lang="cs-CZ" smtClean="0"/>
              <a:pPr/>
              <a:t>08.09.2022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83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C0572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22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97135"/>
            <a:ext cx="5181600" cy="3679827"/>
          </a:xfrm>
        </p:spPr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97135"/>
            <a:ext cx="5181600" cy="3679828"/>
          </a:xfrm>
        </p:spPr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994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1257"/>
            <a:ext cx="10515600" cy="1325563"/>
          </a:xfrm>
        </p:spPr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653507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321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644107"/>
            <a:ext cx="5157787" cy="2545556"/>
          </a:xfrm>
        </p:spPr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  <a:lvl2pPr>
              <a:defRPr>
                <a:solidFill>
                  <a:srgbClr val="732120"/>
                </a:solidFill>
              </a:defRPr>
            </a:lvl2pPr>
            <a:lvl3pPr>
              <a:defRPr>
                <a:solidFill>
                  <a:srgbClr val="732120"/>
                </a:solidFill>
              </a:defRPr>
            </a:lvl3pPr>
            <a:lvl4pPr>
              <a:defRPr>
                <a:solidFill>
                  <a:srgbClr val="732120"/>
                </a:solidFill>
              </a:defRPr>
            </a:lvl4pPr>
            <a:lvl5pPr>
              <a:defRPr>
                <a:solidFill>
                  <a:srgbClr val="732120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612" y="2653507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321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644107"/>
            <a:ext cx="5183188" cy="2545556"/>
          </a:xfrm>
        </p:spPr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  <a:lvl2pPr>
              <a:defRPr>
                <a:solidFill>
                  <a:srgbClr val="732120"/>
                </a:solidFill>
              </a:defRPr>
            </a:lvl2pPr>
            <a:lvl3pPr>
              <a:defRPr>
                <a:solidFill>
                  <a:srgbClr val="732120"/>
                </a:solidFill>
              </a:defRPr>
            </a:lvl3pPr>
            <a:lvl4pPr>
              <a:defRPr>
                <a:solidFill>
                  <a:srgbClr val="732120"/>
                </a:solidFill>
              </a:defRPr>
            </a:lvl4pPr>
            <a:lvl5pPr>
              <a:defRPr>
                <a:solidFill>
                  <a:srgbClr val="732120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790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324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718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93800"/>
            <a:ext cx="3932237" cy="1125538"/>
          </a:xfrm>
        </p:spPr>
        <p:txBody>
          <a:bodyPr anchor="b"/>
          <a:lstStyle>
            <a:lvl1pPr>
              <a:defRPr sz="3200"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93800"/>
            <a:ext cx="6172200" cy="4667250"/>
          </a:xfrm>
        </p:spPr>
        <p:txBody>
          <a:bodyPr/>
          <a:lstStyle>
            <a:lvl1pPr>
              <a:defRPr sz="3200">
                <a:solidFill>
                  <a:srgbClr val="C05728"/>
                </a:solidFill>
              </a:defRPr>
            </a:lvl1pPr>
            <a:lvl2pPr>
              <a:defRPr sz="2800">
                <a:solidFill>
                  <a:srgbClr val="C05728"/>
                </a:solidFill>
              </a:defRPr>
            </a:lvl2pPr>
            <a:lvl3pPr>
              <a:defRPr sz="2400">
                <a:solidFill>
                  <a:srgbClr val="C05728"/>
                </a:solidFill>
              </a:defRPr>
            </a:lvl3pPr>
            <a:lvl4pPr>
              <a:defRPr sz="2000">
                <a:solidFill>
                  <a:srgbClr val="C05728"/>
                </a:solidFill>
              </a:defRPr>
            </a:lvl4pPr>
            <a:lvl5pPr>
              <a:defRPr sz="2000">
                <a:solidFill>
                  <a:srgbClr val="C05728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49500"/>
            <a:ext cx="3932237" cy="3519488"/>
          </a:xfrm>
        </p:spPr>
        <p:txBody>
          <a:bodyPr/>
          <a:lstStyle>
            <a:lvl1pPr marL="0" indent="0">
              <a:buNone/>
              <a:defRPr sz="1600">
                <a:solidFill>
                  <a:srgbClr val="C0572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89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1715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705099"/>
            <a:ext cx="10515600" cy="3471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886600B4-E292-47EB-B1E7-D0B322074C89}" type="datetimeFigureOut">
              <a:rPr lang="cs-CZ" smtClean="0"/>
              <a:pPr/>
              <a:t>08.09.2022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90000"/>
            <a:ext cx="2190750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8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88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7200" b="1" dirty="0" smtClean="0"/>
              <a:t>Studium na FHS</a:t>
            </a:r>
            <a:endParaRPr lang="cs-CZ" sz="7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3600" dirty="0" smtClean="0"/>
              <a:t>9. září 2022</a:t>
            </a:r>
            <a:endParaRPr lang="cs-CZ" sz="3600" dirty="0"/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5923528" y="6017186"/>
            <a:ext cx="4378712" cy="5249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cs-CZ" sz="3600" dirty="0" smtClean="0">
                <a:solidFill>
                  <a:schemeClr val="bg1"/>
                </a:solidFill>
                <a:latin typeface="+mn-lt"/>
              </a:rPr>
              <a:t>Lenka Drábková</a:t>
            </a:r>
            <a:endParaRPr lang="cs-CZ" sz="36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927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1426464"/>
            <a:ext cx="11297653" cy="524866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6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Sebehodnotící zprávy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 </a:t>
            </a: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(SO Anglický jazyk pro manažerskou praxi, DSP Pedagogika)</a:t>
            </a:r>
          </a:p>
          <a:p>
            <a:pPr marL="285744" indent="-285744">
              <a:buBlip>
                <a:blip r:embed="rId2"/>
              </a:buBlip>
            </a:pP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Kontrolní zprávy (SP Pedagogika/DSP; SP Sociální pedagogika/</a:t>
            </a:r>
            <a:r>
              <a:rPr lang="cs-CZ" sz="1600" dirty="0" err="1" smtClean="0">
                <a:solidFill>
                  <a:schemeClr val="tx1"/>
                </a:solidFill>
                <a:latin typeface="+mn-lt"/>
              </a:rPr>
              <a:t>nMgr</a:t>
            </a: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.; SP Všeobecné ošetřovatelství/Bc.; SP Předškolní pedagogika/</a:t>
            </a:r>
            <a:r>
              <a:rPr lang="cs-CZ" sz="1600" dirty="0" err="1" smtClean="0">
                <a:solidFill>
                  <a:schemeClr val="tx1"/>
                </a:solidFill>
                <a:latin typeface="+mn-lt"/>
              </a:rPr>
              <a:t>nMgr</a:t>
            </a: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.; SP Učitelství pro první stupeň základní školy/Mgr.)</a:t>
            </a:r>
          </a:p>
          <a:p>
            <a:pPr marL="285744" indent="-285744">
              <a:buBlip>
                <a:blip r:embed="rId2"/>
              </a:buBlip>
            </a:pP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Reakreditace, akreditace SP (Metodika NAÚ červenec 2022)</a:t>
            </a:r>
          </a:p>
          <a:p>
            <a:pPr marL="0" indent="0">
              <a:buNone/>
            </a:pPr>
            <a:r>
              <a:rPr lang="cs-CZ" sz="1400" b="1" dirty="0" smtClean="0">
                <a:solidFill>
                  <a:srgbClr val="C05728"/>
                </a:solidFill>
                <a:latin typeface="+mn-lt"/>
              </a:rPr>
              <a:t>	</a:t>
            </a:r>
            <a:r>
              <a:rPr lang="cs-CZ" sz="1600" b="1" dirty="0" err="1" smtClean="0">
                <a:solidFill>
                  <a:srgbClr val="C05728"/>
                </a:solidFill>
                <a:latin typeface="+mn-lt"/>
              </a:rPr>
              <a:t>Reakreditace</a:t>
            </a:r>
            <a:r>
              <a:rPr lang="cs-CZ" sz="1600" b="1" dirty="0" smtClean="0">
                <a:solidFill>
                  <a:srgbClr val="C05728"/>
                </a:solidFill>
                <a:latin typeface="+mn-lt"/>
              </a:rPr>
              <a:t> (SP do 2024)</a:t>
            </a:r>
          </a:p>
          <a:p>
            <a:pPr marL="0" indent="0">
              <a:buNone/>
            </a:pP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	Všeobecné ošetřovatelství (Bc., P/K, profesně orientovaný)</a:t>
            </a:r>
          </a:p>
          <a:p>
            <a:pPr marL="0" indent="0">
              <a:buNone/>
            </a:pP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	Sociální </a:t>
            </a:r>
            <a:r>
              <a:rPr lang="cs-CZ" sz="1400" dirty="0">
                <a:solidFill>
                  <a:schemeClr val="tx1"/>
                </a:solidFill>
                <a:latin typeface="+mn-lt"/>
              </a:rPr>
              <a:t>pedagogika (</a:t>
            </a:r>
            <a:r>
              <a:rPr lang="cs-CZ" sz="1400" dirty="0" err="1">
                <a:solidFill>
                  <a:schemeClr val="tx1"/>
                </a:solidFill>
                <a:latin typeface="+mn-lt"/>
              </a:rPr>
              <a:t>nMgr</a:t>
            </a:r>
            <a:r>
              <a:rPr lang="cs-CZ" sz="1400" dirty="0">
                <a:solidFill>
                  <a:schemeClr val="tx1"/>
                </a:solidFill>
                <a:latin typeface="+mn-lt"/>
              </a:rPr>
              <a:t>., P/K, akademicky orientovaný)</a:t>
            </a:r>
          </a:p>
          <a:p>
            <a:pPr marL="0" indent="0">
              <a:buNone/>
            </a:pP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	Porodní </a:t>
            </a:r>
            <a:r>
              <a:rPr lang="cs-CZ" sz="1400" dirty="0">
                <a:solidFill>
                  <a:schemeClr val="tx1"/>
                </a:solidFill>
                <a:latin typeface="+mn-lt"/>
              </a:rPr>
              <a:t>asistence (Bc., P, profesně orientovaný)</a:t>
            </a:r>
          </a:p>
          <a:p>
            <a:pPr marL="0" indent="0">
              <a:buNone/>
            </a:pP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	Předškolní </a:t>
            </a:r>
            <a:r>
              <a:rPr lang="cs-CZ" sz="1400" dirty="0">
                <a:solidFill>
                  <a:schemeClr val="tx1"/>
                </a:solidFill>
                <a:latin typeface="+mn-lt"/>
              </a:rPr>
              <a:t>pedagogika (</a:t>
            </a:r>
            <a:r>
              <a:rPr lang="cs-CZ" sz="1400" dirty="0" err="1">
                <a:solidFill>
                  <a:schemeClr val="tx1"/>
                </a:solidFill>
                <a:latin typeface="+mn-lt"/>
              </a:rPr>
              <a:t>nMgr</a:t>
            </a:r>
            <a:r>
              <a:rPr lang="cs-CZ" sz="1400" dirty="0">
                <a:solidFill>
                  <a:schemeClr val="tx1"/>
                </a:solidFill>
                <a:latin typeface="+mn-lt"/>
              </a:rPr>
              <a:t>., P/K, akademicky orientovaný)</a:t>
            </a:r>
          </a:p>
          <a:p>
            <a:pPr marL="0" indent="0">
              <a:buNone/>
            </a:pP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	Učitelství </a:t>
            </a:r>
            <a:r>
              <a:rPr lang="cs-CZ" sz="1400" dirty="0">
                <a:solidFill>
                  <a:schemeClr val="tx1"/>
                </a:solidFill>
                <a:latin typeface="+mn-lt"/>
              </a:rPr>
              <a:t>pro první stupeň ZŠ (Mgr., P, akademicky orientovaný)</a:t>
            </a:r>
          </a:p>
          <a:p>
            <a:pPr marL="0" indent="0">
              <a:buNone/>
            </a:pP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	Pedagogika </a:t>
            </a:r>
            <a:r>
              <a:rPr lang="cs-CZ" sz="1400" dirty="0">
                <a:solidFill>
                  <a:schemeClr val="tx1"/>
                </a:solidFill>
                <a:latin typeface="+mn-lt"/>
              </a:rPr>
              <a:t>(DSP, P/K</a:t>
            </a: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)</a:t>
            </a:r>
            <a:endParaRPr lang="cs-CZ" sz="14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cs-CZ" sz="1400" b="1" dirty="0" smtClean="0">
                <a:solidFill>
                  <a:srgbClr val="C05728"/>
                </a:solidFill>
                <a:latin typeface="+mn-lt"/>
              </a:rPr>
              <a:t>	</a:t>
            </a:r>
            <a:r>
              <a:rPr lang="cs-CZ" sz="1600" b="1" dirty="0" smtClean="0">
                <a:solidFill>
                  <a:srgbClr val="C05728"/>
                </a:solidFill>
                <a:latin typeface="+mn-lt"/>
              </a:rPr>
              <a:t>Akreditace </a:t>
            </a:r>
            <a:r>
              <a:rPr lang="cs-CZ" sz="1600" b="1" dirty="0">
                <a:solidFill>
                  <a:srgbClr val="C05728"/>
                </a:solidFill>
                <a:latin typeface="+mn-lt"/>
              </a:rPr>
              <a:t>nových SP</a:t>
            </a:r>
            <a:endParaRPr lang="cs-CZ" sz="16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	</a:t>
            </a:r>
            <a:r>
              <a:rPr lang="cs-CZ" sz="1400" dirty="0" smtClean="0">
                <a:solidFill>
                  <a:srgbClr val="C05728"/>
                </a:solidFill>
                <a:latin typeface="+mn-lt"/>
              </a:rPr>
              <a:t>Specialista pro rozvoj a vzdělávání dospělých (Bc., K, profesně orientovaný)</a:t>
            </a:r>
          </a:p>
          <a:p>
            <a:pPr marL="0" indent="0">
              <a:buNone/>
            </a:pP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	Ošetřovatelská </a:t>
            </a:r>
            <a:r>
              <a:rPr lang="cs-CZ" sz="1400" dirty="0">
                <a:solidFill>
                  <a:schemeClr val="tx1"/>
                </a:solidFill>
                <a:latin typeface="+mn-lt"/>
              </a:rPr>
              <a:t>péče v chirurgických oborech (</a:t>
            </a:r>
            <a:r>
              <a:rPr lang="cs-CZ" sz="1400" dirty="0" err="1">
                <a:solidFill>
                  <a:schemeClr val="tx1"/>
                </a:solidFill>
                <a:latin typeface="+mn-lt"/>
              </a:rPr>
              <a:t>nMgr</a:t>
            </a:r>
            <a:r>
              <a:rPr lang="cs-CZ" sz="1400" dirty="0">
                <a:solidFill>
                  <a:schemeClr val="tx1"/>
                </a:solidFill>
                <a:latin typeface="+mn-lt"/>
              </a:rPr>
              <a:t>., P/K, profesně orientovaný)</a:t>
            </a:r>
          </a:p>
          <a:p>
            <a:pPr marL="0" indent="0">
              <a:buNone/>
            </a:pP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	Anglická filologie (</a:t>
            </a:r>
            <a:r>
              <a:rPr lang="cs-CZ" sz="1400" dirty="0" err="1" smtClean="0">
                <a:solidFill>
                  <a:schemeClr val="tx1"/>
                </a:solidFill>
                <a:latin typeface="+mn-lt"/>
              </a:rPr>
              <a:t>nMgr</a:t>
            </a: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., P, profesně orientovaný)</a:t>
            </a:r>
          </a:p>
          <a:p>
            <a:pPr marL="0" indent="0">
              <a:buNone/>
            </a:pP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	Domácí péče a hospicová péče (</a:t>
            </a:r>
            <a:r>
              <a:rPr lang="cs-CZ" sz="1400" dirty="0" err="1" smtClean="0">
                <a:solidFill>
                  <a:schemeClr val="tx1"/>
                </a:solidFill>
                <a:latin typeface="+mn-lt"/>
              </a:rPr>
              <a:t>nMgr</a:t>
            </a:r>
            <a:r>
              <a:rPr lang="cs-CZ" sz="1400" dirty="0" smtClean="0">
                <a:solidFill>
                  <a:schemeClr val="tx1"/>
                </a:solidFill>
                <a:latin typeface="+mn-lt"/>
              </a:rPr>
              <a:t>., P/K, profesně orientovaný)</a:t>
            </a:r>
          </a:p>
          <a:p>
            <a:pPr marL="285744" indent="-285744">
              <a:buBlip>
                <a:blip r:embed="rId2"/>
              </a:buBlip>
            </a:pPr>
            <a:endParaRPr lang="cs-CZ" sz="16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16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16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1600" dirty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endParaRPr lang="cs-CZ" sz="16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endParaRPr lang="cs-CZ" sz="16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457200" y="1092199"/>
            <a:ext cx="11036808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3600" b="1" dirty="0" smtClean="0">
                <a:solidFill>
                  <a:srgbClr val="C05728"/>
                </a:solidFill>
                <a:latin typeface="+mn-lt"/>
              </a:rPr>
              <a:t>Co nás čeká</a:t>
            </a:r>
            <a:endParaRPr lang="cs-CZ" sz="3600" b="1" dirty="0">
              <a:solidFill>
                <a:srgbClr val="C0572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6597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1426464"/>
            <a:ext cx="11297653" cy="524866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6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2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. kolo přijímacího řízení do DSP </a:t>
            </a: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Pedagogika  (přijímací 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zkouška </a:t>
            </a: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konec 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října </a:t>
            </a: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2022)</a:t>
            </a:r>
            <a:endParaRPr lang="cs-CZ" sz="1600" dirty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Směrnice k přijímacímu 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řízení pro AR </a:t>
            </a: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2023/2024 (AS 14. 9.; e-přihlášky 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– listopad </a:t>
            </a: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2022)</a:t>
            </a:r>
          </a:p>
          <a:p>
            <a:pPr marL="285744" indent="-285744">
              <a:buBlip>
                <a:blip r:embed="rId2"/>
              </a:buBlip>
            </a:pP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SD Hodnocení a řízení rozvoje pedagogických, tvůrčích, řídicích a dalších činností akademických a vědeckých pracovníků na FHS (školení EPK)</a:t>
            </a:r>
          </a:p>
          <a:p>
            <a:pPr marL="285744" indent="-285744">
              <a:buBlip>
                <a:blip r:embed="rId2"/>
              </a:buBlip>
            </a:pP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Pravidla průběhu studia ve SP realizovaných na FHS</a:t>
            </a:r>
          </a:p>
          <a:p>
            <a:pPr marL="0" indent="0">
              <a:buNone/>
            </a:pPr>
            <a:endParaRPr lang="cs-CZ" sz="1600" dirty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Zahájení AR 2022/2023, Imatrikulace – 15. 9. 2022</a:t>
            </a:r>
          </a:p>
          <a:p>
            <a:pPr marL="285744" indent="-285744">
              <a:buBlip>
                <a:blip r:embed="rId2"/>
              </a:buBlip>
            </a:pPr>
            <a:r>
              <a:rPr lang="cs-CZ" sz="1600" dirty="0">
                <a:solidFill>
                  <a:schemeClr val="tx1"/>
                </a:solidFill>
                <a:latin typeface="+mn-lt"/>
              </a:rPr>
              <a:t>Předpisy UTB/FHS, normy FHS ke studiu</a:t>
            </a:r>
          </a:p>
          <a:p>
            <a:pPr marL="285744" indent="-285744">
              <a:buBlip>
                <a:blip r:embed="rId2"/>
              </a:buBlip>
            </a:pP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Plagiátorství</a:t>
            </a:r>
          </a:p>
          <a:p>
            <a:pPr marL="285744" indent="-285744">
              <a:buBlip>
                <a:blip r:embed="rId2"/>
              </a:buBlip>
            </a:pP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Skartace zápočtových/zkouškových testů, seminárních prací…. (Trvalý skartační souhlas Moravského zemského archívu)</a:t>
            </a:r>
            <a:endParaRPr lang="cs-CZ" sz="16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1600" dirty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Hodnocení kvality výuky studenty </a:t>
            </a:r>
            <a:endParaRPr lang="cs-CZ" sz="1600" dirty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Hodnocení kvality závěrečných 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kvalifikačních </a:t>
            </a:r>
            <a:r>
              <a:rPr lang="cs-CZ" sz="1600" dirty="0" smtClean="0">
                <a:solidFill>
                  <a:schemeClr val="tx1"/>
                </a:solidFill>
                <a:latin typeface="+mn-lt"/>
              </a:rPr>
              <a:t>prací</a:t>
            </a:r>
          </a:p>
          <a:p>
            <a:pPr marL="285744" indent="-285744">
              <a:buBlip>
                <a:blip r:embed="rId2"/>
              </a:buBlip>
            </a:pPr>
            <a:r>
              <a:rPr lang="cs-CZ" sz="1600" b="1" dirty="0" smtClean="0">
                <a:solidFill>
                  <a:schemeClr val="tx1"/>
                </a:solidFill>
                <a:latin typeface="+mn-lt"/>
              </a:rPr>
              <a:t>Týden v ZS vyčleněný pro samostudium (ÚMJL, ÚPV, ÚŠP)</a:t>
            </a:r>
          </a:p>
          <a:p>
            <a:pPr marL="285744" indent="-285744">
              <a:buBlip>
                <a:blip r:embed="rId2"/>
              </a:buBlip>
            </a:pPr>
            <a:endParaRPr lang="cs-CZ" sz="1600" b="1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1600" dirty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endParaRPr lang="cs-CZ" sz="1600" b="1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endParaRPr lang="cs-CZ" sz="1600" b="1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16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16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1600" dirty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endParaRPr lang="cs-CZ" sz="16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endParaRPr lang="cs-CZ" sz="16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457200" y="1092199"/>
            <a:ext cx="11036808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3600" b="1" dirty="0" smtClean="0">
                <a:solidFill>
                  <a:srgbClr val="C05728"/>
                </a:solidFill>
                <a:latin typeface="+mn-lt"/>
              </a:rPr>
              <a:t>Co nás čeká</a:t>
            </a:r>
            <a:endParaRPr lang="cs-CZ" sz="3600" b="1" dirty="0">
              <a:solidFill>
                <a:srgbClr val="C0572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9733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>
          <a:xfrm>
            <a:off x="2231017" y="3139699"/>
            <a:ext cx="7610573" cy="970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cs-CZ" sz="7200" dirty="0">
                <a:solidFill>
                  <a:schemeClr val="bg1"/>
                </a:solidFill>
              </a:rPr>
              <a:t>Děkuji za pozornost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3108960" y="4221382"/>
            <a:ext cx="6181344" cy="84081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4000" dirty="0">
                <a:solidFill>
                  <a:schemeClr val="bg1"/>
                </a:solidFill>
                <a:latin typeface="+mn-lt"/>
              </a:rPr>
              <a:t>Mgr. </a:t>
            </a:r>
            <a:r>
              <a:rPr lang="cs-CZ" sz="4000" dirty="0" smtClean="0">
                <a:solidFill>
                  <a:schemeClr val="bg1"/>
                </a:solidFill>
                <a:latin typeface="+mn-lt"/>
              </a:rPr>
              <a:t>Lenka Drábková, Ph.D.</a:t>
            </a:r>
            <a:endParaRPr lang="cs-CZ" sz="40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97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1755648"/>
            <a:ext cx="11297653" cy="491947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600" b="1" dirty="0" smtClean="0">
                <a:solidFill>
                  <a:srgbClr val="C05728"/>
                </a:solidFill>
                <a:latin typeface="Source Sans Pro Semibold" pitchFamily="34" charset="-18"/>
              </a:rPr>
              <a:t>Obsah</a:t>
            </a:r>
            <a:endParaRPr lang="cs-CZ" sz="3600" b="1" dirty="0">
              <a:solidFill>
                <a:srgbClr val="C05728"/>
              </a:solidFill>
              <a:latin typeface="Source Sans Pro Semibold" pitchFamily="34" charset="-18"/>
            </a:endParaRPr>
          </a:p>
          <a:p>
            <a:pPr marL="0" indent="0">
              <a:buNone/>
            </a:pPr>
            <a:endParaRPr lang="cs-CZ" sz="1500" dirty="0">
              <a:solidFill>
                <a:srgbClr val="642721"/>
              </a:solidFill>
              <a:latin typeface="Source Sans Pro Semibold" pitchFamily="34" charset="-18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Studijní programy na FHS, současný stav</a:t>
            </a:r>
            <a:endParaRPr lang="cs-CZ" sz="2000" dirty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Počty studentů ve studijních programech FHS pro AR 2022/2023</a:t>
            </a: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Co máme za sebou</a:t>
            </a: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Co nás čeká</a:t>
            </a: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endParaRPr lang="cs-CZ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888069" y="1092199"/>
            <a:ext cx="8430798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endParaRPr lang="cs-CZ" sz="5400" b="1" dirty="0">
              <a:solidFill>
                <a:srgbClr val="C0572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818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1975104"/>
            <a:ext cx="11297653" cy="47000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 smtClean="0">
                <a:solidFill>
                  <a:srgbClr val="C05728"/>
                </a:solidFill>
                <a:latin typeface="Source Sans Pro Semibold" pitchFamily="34" charset="-18"/>
              </a:rPr>
              <a:t>Bakalářské studijní programy</a:t>
            </a:r>
            <a:endParaRPr lang="cs-CZ" sz="2000" b="1" dirty="0">
              <a:solidFill>
                <a:srgbClr val="C05728"/>
              </a:solidFill>
              <a:latin typeface="Source Sans Pro Semibold" pitchFamily="34" charset="-18"/>
            </a:endParaRPr>
          </a:p>
          <a:p>
            <a:pPr marL="0" indent="0">
              <a:buNone/>
            </a:pPr>
            <a:endParaRPr lang="cs-CZ" sz="1500" dirty="0" smtClean="0">
              <a:solidFill>
                <a:srgbClr val="642721"/>
              </a:solidFill>
              <a:latin typeface="Source Sans Pro Semibold" pitchFamily="34" charset="-18"/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C05728"/>
                </a:solidFill>
                <a:latin typeface="Source Sans Pro Semibold" pitchFamily="34" charset="-18"/>
              </a:rPr>
              <a:t>Profesně zaměřené:</a:t>
            </a:r>
            <a:endParaRPr lang="cs-CZ" sz="1800" b="1" dirty="0">
              <a:solidFill>
                <a:srgbClr val="C05728"/>
              </a:solidFill>
              <a:latin typeface="Source Sans Pro Semibold" pitchFamily="34" charset="-18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Anglický jazyk pro manažerskou praxi (PF) – 10 let/2029</a:t>
            </a:r>
            <a:endParaRPr lang="cs-CZ" sz="2000" dirty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Německý jazyk pro manažerskou praxi (PF) – 10 let/2029</a:t>
            </a: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Učitelství pro mateřské školy (PF, KF) – 10 let/2029 </a:t>
            </a: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(garant: dr. Pacholík)</a:t>
            </a: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Všeobecné ošetřovatelství (PF, KF) – 5 let/2024</a:t>
            </a: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Porodní asistence (PF) – 5 let/2024</a:t>
            </a: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Zdravotně sociální péče (PF, KF) – 5 let/2027 (garant: doc. Pavelková)</a:t>
            </a: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C05728"/>
                </a:solidFill>
                <a:latin typeface="Source Sans Pro Semibold" pitchFamily="34" charset="-18"/>
              </a:rPr>
              <a:t>Akademicky zaměřený</a:t>
            </a:r>
            <a:r>
              <a:rPr lang="cs-CZ" sz="1800" b="1" dirty="0" smtClean="0">
                <a:solidFill>
                  <a:srgbClr val="C05728"/>
                </a:solidFill>
                <a:latin typeface="Source Sans Pro Semibold" pitchFamily="34" charset="-18"/>
              </a:rPr>
              <a:t>:</a:t>
            </a:r>
            <a:endParaRPr lang="cs-CZ" sz="18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Sociální pedagogika (PF, KF) – 10 let/2029</a:t>
            </a: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-2836332" y="1092199"/>
            <a:ext cx="14401800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3600" b="1" dirty="0" smtClean="0">
                <a:solidFill>
                  <a:srgbClr val="C05728"/>
                </a:solidFill>
                <a:latin typeface="+mn-lt"/>
              </a:rPr>
              <a:t>Studijní programy na FHS, současný stav</a:t>
            </a:r>
            <a:endParaRPr lang="cs-CZ" sz="3600" b="1" dirty="0">
              <a:solidFill>
                <a:srgbClr val="C0572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3736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1975104"/>
            <a:ext cx="11297653" cy="47000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000" b="1" dirty="0" smtClean="0">
              <a:solidFill>
                <a:srgbClr val="C05728"/>
              </a:solidFill>
              <a:latin typeface="Source Sans Pro Semibold" pitchFamily="34" charset="-18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C05728"/>
                </a:solidFill>
                <a:latin typeface="Source Sans Pro Semibold" pitchFamily="34" charset="-18"/>
              </a:rPr>
              <a:t>Navazující magisterské studijní programy (akademicky zaměřené)</a:t>
            </a:r>
            <a:endParaRPr lang="cs-CZ" sz="2000" b="1" dirty="0">
              <a:solidFill>
                <a:srgbClr val="C05728"/>
              </a:solidFill>
              <a:latin typeface="Source Sans Pro Semibold" pitchFamily="34" charset="-18"/>
            </a:endParaRPr>
          </a:p>
          <a:p>
            <a:pPr marL="0" indent="0">
              <a:buNone/>
            </a:pPr>
            <a:endParaRPr lang="cs-CZ" sz="1500" dirty="0" smtClean="0">
              <a:solidFill>
                <a:srgbClr val="642721"/>
              </a:solidFill>
              <a:latin typeface="Source Sans Pro Semibold" pitchFamily="34" charset="-18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Sociální pedagogika (PF, KF) – 5 let/2024</a:t>
            </a:r>
            <a:endParaRPr lang="cs-CZ" sz="2000" dirty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Předškolní pedagogika (PF, KF) – 5 let/2025 </a:t>
            </a:r>
            <a:r>
              <a:rPr lang="cs-CZ" sz="2000" dirty="0">
                <a:solidFill>
                  <a:srgbClr val="C05728"/>
                </a:solidFill>
                <a:latin typeface="+mn-lt"/>
              </a:rPr>
              <a:t>(</a:t>
            </a: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garant</a:t>
            </a:r>
            <a:r>
              <a:rPr lang="cs-CZ" sz="2000" dirty="0">
                <a:solidFill>
                  <a:srgbClr val="C05728"/>
                </a:solidFill>
                <a:latin typeface="+mn-lt"/>
              </a:rPr>
              <a:t>: </a:t>
            </a: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doc. </a:t>
            </a:r>
            <a:r>
              <a:rPr lang="cs-CZ" sz="2000" dirty="0" err="1" smtClean="0">
                <a:solidFill>
                  <a:srgbClr val="C05728"/>
                </a:solidFill>
                <a:latin typeface="+mn-lt"/>
              </a:rPr>
              <a:t>Najvar</a:t>
            </a: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)</a:t>
            </a:r>
          </a:p>
          <a:p>
            <a:pPr marL="0" indent="0">
              <a:buNone/>
            </a:pPr>
            <a:endParaRPr lang="cs-CZ" sz="2000" b="1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2000" b="1" dirty="0" smtClean="0">
              <a:solidFill>
                <a:srgbClr val="C05728"/>
              </a:solidFill>
              <a:latin typeface="Source Sans Pro Semibold" pitchFamily="34" charset="-18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C05728"/>
                </a:solidFill>
                <a:latin typeface="Source Sans Pro Semibold" pitchFamily="34" charset="-18"/>
              </a:rPr>
              <a:t>Magisterský </a:t>
            </a:r>
            <a:r>
              <a:rPr lang="cs-CZ" sz="2000" b="1" dirty="0">
                <a:solidFill>
                  <a:srgbClr val="C05728"/>
                </a:solidFill>
                <a:latin typeface="Source Sans Pro Semibold" pitchFamily="34" charset="-18"/>
              </a:rPr>
              <a:t>studijní </a:t>
            </a:r>
            <a:r>
              <a:rPr lang="cs-CZ" sz="2000" b="1" dirty="0" smtClean="0">
                <a:solidFill>
                  <a:srgbClr val="C05728"/>
                </a:solidFill>
                <a:latin typeface="Source Sans Pro Semibold" pitchFamily="34" charset="-18"/>
              </a:rPr>
              <a:t>program (akademicky zaměřený)</a:t>
            </a:r>
            <a:endParaRPr lang="cs-CZ" sz="2000" dirty="0">
              <a:solidFill>
                <a:srgbClr val="C05728"/>
              </a:solidFill>
              <a:latin typeface="Source Sans Pro Semibold" pitchFamily="34" charset="-18"/>
            </a:endParaRP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Učitelství pro první stupeň základní školy (PF, pětiletý) – 5 let/2025  </a:t>
            </a:r>
            <a:r>
              <a:rPr lang="cs-CZ" sz="2000" dirty="0">
                <a:solidFill>
                  <a:srgbClr val="C05728"/>
                </a:solidFill>
                <a:latin typeface="+mn-lt"/>
              </a:rPr>
              <a:t>(</a:t>
            </a: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garant</a:t>
            </a:r>
            <a:r>
              <a:rPr lang="cs-CZ" sz="2000" dirty="0">
                <a:solidFill>
                  <a:srgbClr val="C05728"/>
                </a:solidFill>
                <a:latin typeface="+mn-lt"/>
              </a:rPr>
              <a:t>: doc. </a:t>
            </a: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Janíková)</a:t>
            </a:r>
            <a:endParaRPr lang="cs-CZ" sz="2000" dirty="0">
              <a:solidFill>
                <a:srgbClr val="C05728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457200" y="1092199"/>
            <a:ext cx="9861667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3600" b="1" dirty="0" smtClean="0">
                <a:solidFill>
                  <a:srgbClr val="C05728"/>
                </a:solidFill>
                <a:latin typeface="+mn-lt"/>
              </a:rPr>
              <a:t>Studijní programy na FHS, současný stav</a:t>
            </a:r>
            <a:endParaRPr lang="cs-CZ" sz="3600" b="1" dirty="0">
              <a:solidFill>
                <a:srgbClr val="C0572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804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1591056"/>
            <a:ext cx="11297653" cy="508406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000" b="1" dirty="0" smtClean="0">
              <a:solidFill>
                <a:srgbClr val="C05728"/>
              </a:solidFill>
              <a:latin typeface="Source Sans Pro Semibold" pitchFamily="34" charset="-18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C05728"/>
                </a:solidFill>
                <a:latin typeface="Source Sans Pro Semibold" pitchFamily="34" charset="-18"/>
              </a:rPr>
              <a:t>Doktorský studijní program</a:t>
            </a:r>
            <a:endParaRPr lang="cs-CZ" sz="2000" b="1" dirty="0">
              <a:solidFill>
                <a:srgbClr val="C05728"/>
              </a:solidFill>
              <a:latin typeface="Source Sans Pro Semibold" pitchFamily="34" charset="-18"/>
            </a:endParaRPr>
          </a:p>
          <a:p>
            <a:pPr marL="0" indent="0">
              <a:buNone/>
            </a:pPr>
            <a:endParaRPr lang="cs-CZ" sz="1500" dirty="0" smtClean="0">
              <a:solidFill>
                <a:srgbClr val="642721"/>
              </a:solidFill>
              <a:latin typeface="Source Sans Pro Semibold" pitchFamily="34" charset="-18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Pedagogika (PF, KF) – 5 let/2024 </a:t>
            </a:r>
            <a:r>
              <a:rPr lang="cs-CZ" sz="2000" dirty="0">
                <a:solidFill>
                  <a:srgbClr val="C05728"/>
                </a:solidFill>
                <a:latin typeface="+mn-lt"/>
              </a:rPr>
              <a:t>(</a:t>
            </a: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garant</a:t>
            </a:r>
            <a:r>
              <a:rPr lang="cs-CZ" sz="2000" dirty="0">
                <a:solidFill>
                  <a:srgbClr val="C05728"/>
                </a:solidFill>
                <a:latin typeface="+mn-lt"/>
              </a:rPr>
              <a:t>: </a:t>
            </a: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doc</a:t>
            </a:r>
            <a:r>
              <a:rPr lang="cs-CZ" sz="2000" dirty="0">
                <a:solidFill>
                  <a:srgbClr val="C05728"/>
                </a:solidFill>
                <a:latin typeface="+mn-lt"/>
              </a:rPr>
              <a:t>. </a:t>
            </a: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Šíp)</a:t>
            </a:r>
            <a:endParaRPr lang="cs-CZ" sz="2000" dirty="0">
              <a:solidFill>
                <a:srgbClr val="C05728"/>
              </a:solidFill>
              <a:latin typeface="+mn-lt"/>
            </a:endParaRP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cs-CZ" sz="2000" dirty="0">
                <a:solidFill>
                  <a:schemeClr val="tx1"/>
                </a:solidFill>
                <a:latin typeface="+mn-lt"/>
              </a:rPr>
              <a:t>	</a:t>
            </a: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srpen 2022 – úspěšná absolventka DSP   </a:t>
            </a:r>
            <a:r>
              <a:rPr lang="cs-CZ" sz="2000" b="1" dirty="0" smtClean="0">
                <a:solidFill>
                  <a:srgbClr val="C05728"/>
                </a:solidFill>
                <a:latin typeface="+mn-lt"/>
              </a:rPr>
              <a:t>PhDr</a:t>
            </a:r>
            <a:r>
              <a:rPr lang="cs-CZ" sz="2000" b="1" dirty="0">
                <a:solidFill>
                  <a:srgbClr val="C05728"/>
                </a:solidFill>
                <a:latin typeface="+mn-lt"/>
              </a:rPr>
              <a:t>. Mgr. Bc. Barbora </a:t>
            </a:r>
            <a:r>
              <a:rPr lang="cs-CZ" sz="2000" b="1" dirty="0" smtClean="0">
                <a:solidFill>
                  <a:srgbClr val="C05728"/>
                </a:solidFill>
                <a:latin typeface="+mn-lt"/>
              </a:rPr>
              <a:t>Plisková, Ph.D. (ÚŠP)</a:t>
            </a:r>
            <a:endParaRPr lang="cs-CZ" sz="2000" b="1" dirty="0">
              <a:solidFill>
                <a:srgbClr val="C05728"/>
              </a:solidFill>
              <a:latin typeface="+mn-lt"/>
            </a:endParaRPr>
          </a:p>
          <a:p>
            <a:pPr marL="0" indent="0">
              <a:buNone/>
            </a:pPr>
            <a:endParaRPr lang="cs-CZ" sz="2000" b="1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C05728"/>
                </a:solidFill>
                <a:latin typeface="Source Sans Pro Semibold" pitchFamily="34" charset="-18"/>
              </a:rPr>
              <a:t>Rigorózní řízení (PhDr.)</a:t>
            </a:r>
            <a:endParaRPr lang="cs-CZ" sz="2000" dirty="0" smtClean="0">
              <a:solidFill>
                <a:srgbClr val="C05728"/>
              </a:solidFill>
              <a:latin typeface="Source Sans Pro Semibold" pitchFamily="34" charset="-18"/>
            </a:endParaRP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Předškolní pedagogika </a:t>
            </a:r>
            <a:r>
              <a:rPr lang="cs-CZ" sz="2000" dirty="0">
                <a:solidFill>
                  <a:srgbClr val="C05728"/>
                </a:solidFill>
                <a:latin typeface="+mn-lt"/>
              </a:rPr>
              <a:t>(</a:t>
            </a: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garant</a:t>
            </a:r>
            <a:r>
              <a:rPr lang="cs-CZ" sz="2000" dirty="0">
                <a:solidFill>
                  <a:srgbClr val="C05728"/>
                </a:solidFill>
                <a:latin typeface="+mn-lt"/>
              </a:rPr>
              <a:t>: doc. </a:t>
            </a:r>
            <a:r>
              <a:rPr lang="cs-CZ" sz="2000" dirty="0" err="1" smtClean="0">
                <a:solidFill>
                  <a:srgbClr val="C05728"/>
                </a:solidFill>
                <a:latin typeface="+mn-lt"/>
              </a:rPr>
              <a:t>Najvar</a:t>
            </a: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)</a:t>
            </a:r>
          </a:p>
          <a:p>
            <a:pPr marL="285744" indent="-285744">
              <a:buBlip>
                <a:blip r:embed="rId2"/>
              </a:buBlip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>Učitelství pro první stupeň základní školy </a:t>
            </a:r>
            <a:r>
              <a:rPr lang="cs-CZ" sz="2000" dirty="0">
                <a:solidFill>
                  <a:srgbClr val="C05728"/>
                </a:solidFill>
                <a:latin typeface="+mn-lt"/>
              </a:rPr>
              <a:t>(</a:t>
            </a:r>
            <a:r>
              <a:rPr lang="cs-CZ" sz="2000" dirty="0" smtClean="0">
                <a:solidFill>
                  <a:srgbClr val="C05728"/>
                </a:solidFill>
                <a:latin typeface="+mn-lt"/>
              </a:rPr>
              <a:t>garant</a:t>
            </a:r>
            <a:r>
              <a:rPr lang="cs-CZ" sz="2000" dirty="0">
                <a:solidFill>
                  <a:srgbClr val="C05728"/>
                </a:solidFill>
                <a:latin typeface="+mn-lt"/>
              </a:rPr>
              <a:t>: doc. Janíková)</a:t>
            </a: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457200" y="1092199"/>
            <a:ext cx="9861667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3600" b="1" dirty="0">
                <a:solidFill>
                  <a:srgbClr val="C05728"/>
                </a:solidFill>
                <a:latin typeface="+mn-lt"/>
              </a:rPr>
              <a:t>Studijní programy na </a:t>
            </a:r>
            <a:r>
              <a:rPr lang="cs-CZ" sz="3600" b="1" dirty="0" smtClean="0">
                <a:solidFill>
                  <a:srgbClr val="C05728"/>
                </a:solidFill>
                <a:latin typeface="+mn-lt"/>
              </a:rPr>
              <a:t>FHS, současný stav</a:t>
            </a:r>
            <a:endParaRPr lang="cs-CZ" sz="3600" b="1" dirty="0">
              <a:solidFill>
                <a:srgbClr val="C0572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854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2286004"/>
            <a:ext cx="11297653" cy="43891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</a:endParaRPr>
          </a:p>
          <a:p>
            <a:pPr marL="285744" indent="-285744">
              <a:buBlip>
                <a:blip r:embed="rId2"/>
              </a:buBlip>
            </a:pPr>
            <a:endParaRPr lang="cs-CZ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457200" y="1092199"/>
            <a:ext cx="9861667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3600" b="1" dirty="0" smtClean="0">
                <a:solidFill>
                  <a:srgbClr val="C05728"/>
                </a:solidFill>
                <a:latin typeface="+mn-lt"/>
              </a:rPr>
              <a:t>Počty studentů pro AR 2022/2023 (Bc.)</a:t>
            </a:r>
            <a:endParaRPr lang="cs-CZ" sz="3600" b="1" dirty="0">
              <a:solidFill>
                <a:srgbClr val="C05728"/>
              </a:solidFill>
              <a:latin typeface="+mn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79512" y="70912"/>
            <a:ext cx="8640960" cy="576064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cs-CZ" b="1" i="1" dirty="0" smtClean="0">
                <a:solidFill>
                  <a:schemeClr val="accent6">
                    <a:lumMod val="50000"/>
                  </a:schemeClr>
                </a:solidFill>
                <a:latin typeface="Source Sans Pro Semibold" pitchFamily="34" charset="-18"/>
              </a:rPr>
              <a:t>       </a:t>
            </a:r>
            <a:endParaRPr lang="cs-CZ" sz="1600" dirty="0" smtClean="0">
              <a:solidFill>
                <a:schemeClr val="tx1"/>
              </a:solidFill>
              <a:latin typeface="Source Sans Pro Semibold" pitchFamily="34" charset="-1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endParaRPr lang="cs-CZ" sz="2000" dirty="0" smtClean="0">
              <a:solidFill>
                <a:schemeClr val="tx1"/>
              </a:solidFill>
              <a:latin typeface="Source Sans Pro Semibold" pitchFamily="34" charset="-1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endParaRPr lang="cs-CZ" sz="2000" dirty="0" smtClean="0">
              <a:solidFill>
                <a:schemeClr val="tx1"/>
              </a:solidFill>
              <a:latin typeface="Source Sans Pro Semibold" pitchFamily="34" charset="-18"/>
            </a:endParaRPr>
          </a:p>
          <a:p>
            <a:pPr>
              <a:lnSpc>
                <a:spcPct val="150000"/>
              </a:lnSpc>
            </a:pPr>
            <a:endParaRPr lang="cs-CZ" i="1" dirty="0">
              <a:solidFill>
                <a:schemeClr val="accent6">
                  <a:lumMod val="50000"/>
                </a:schemeClr>
              </a:solidFill>
              <a:latin typeface="Source Sans Pro Semibold" pitchFamily="34" charset="-18"/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84312" y="6093296"/>
            <a:ext cx="2319536" cy="504056"/>
          </a:xfrm>
        </p:spPr>
        <p:txBody>
          <a:bodyPr/>
          <a:lstStyle/>
          <a:p>
            <a:pPr algn="l"/>
            <a:r>
              <a:rPr lang="cs-CZ" sz="1100" dirty="0">
                <a:solidFill>
                  <a:schemeClr val="bg1"/>
                </a:solidFill>
                <a:latin typeface="Berlin CE" pitchFamily="2" charset="0"/>
              </a:rPr>
              <a:t>Hana Navrátilová</a:t>
            </a:r>
          </a:p>
          <a:p>
            <a:pPr algn="l"/>
            <a:r>
              <a:rPr lang="cs-CZ" sz="1100" dirty="0">
                <a:solidFill>
                  <a:schemeClr val="bg1"/>
                </a:solidFill>
                <a:latin typeface="Berlin CE" pitchFamily="2" charset="0"/>
              </a:rPr>
              <a:t>Libor Marek</a:t>
            </a:r>
          </a:p>
        </p:txBody>
      </p:sp>
      <p:pic>
        <p:nvPicPr>
          <p:cNvPr id="8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63" y="6231657"/>
            <a:ext cx="205821" cy="235223"/>
          </a:xfrm>
          <a:prstGeom prst="rect">
            <a:avLst/>
          </a:prstGeom>
        </p:spPr>
      </p:pic>
      <p:pic>
        <p:nvPicPr>
          <p:cNvPr id="9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6231656"/>
            <a:ext cx="235223" cy="235223"/>
          </a:xfrm>
          <a:prstGeom prst="rect">
            <a:avLst/>
          </a:prstGeom>
        </p:spPr>
      </p:pic>
      <p:sp>
        <p:nvSpPr>
          <p:cNvPr id="10" name="Footer Placeholder 3"/>
          <p:cNvSpPr txBox="1">
            <a:spLocks/>
          </p:cNvSpPr>
          <p:nvPr/>
        </p:nvSpPr>
        <p:spPr>
          <a:xfrm>
            <a:off x="7236296" y="6097877"/>
            <a:ext cx="2016224" cy="504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100" dirty="0" smtClean="0">
                <a:solidFill>
                  <a:schemeClr val="bg1"/>
                </a:solidFill>
                <a:latin typeface="Berlin CE" pitchFamily="2" charset="0"/>
              </a:rPr>
              <a:t>fhs.utb.cz</a:t>
            </a:r>
            <a:endParaRPr lang="cs-CZ" sz="1100" dirty="0">
              <a:solidFill>
                <a:schemeClr val="bg1"/>
              </a:solidFill>
              <a:latin typeface="Berlin CE" pitchFamily="2" charset="0"/>
            </a:endParaRPr>
          </a:p>
        </p:txBody>
      </p:sp>
      <p:pic>
        <p:nvPicPr>
          <p:cNvPr id="11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6191849"/>
            <a:ext cx="1934718" cy="285663"/>
          </a:xfrm>
          <a:prstGeom prst="rect">
            <a:avLst/>
          </a:prstGeom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953281"/>
              </p:ext>
            </p:extLst>
          </p:nvPr>
        </p:nvGraphicFramePr>
        <p:xfrm>
          <a:off x="1421380" y="1689099"/>
          <a:ext cx="8148290" cy="4416760"/>
        </p:xfrm>
        <a:graphic>
          <a:graphicData uri="http://schemas.openxmlformats.org/drawingml/2006/table">
            <a:tbl>
              <a:tblPr firstCol="1" bandRow="1">
                <a:tableStyleId>{0E3FDE45-AF77-4B5C-9715-49D594BDF05E}</a:tableStyleId>
              </a:tblPr>
              <a:tblGrid>
                <a:gridCol w="2645709">
                  <a:extLst>
                    <a:ext uri="{9D8B030D-6E8A-4147-A177-3AD203B41FA5}">
                      <a16:colId xmlns:a16="http://schemas.microsoft.com/office/drawing/2014/main" val="3461870982"/>
                    </a:ext>
                  </a:extLst>
                </a:gridCol>
                <a:gridCol w="584243">
                  <a:extLst>
                    <a:ext uri="{9D8B030D-6E8A-4147-A177-3AD203B41FA5}">
                      <a16:colId xmlns:a16="http://schemas.microsoft.com/office/drawing/2014/main" val="2547632066"/>
                    </a:ext>
                  </a:extLst>
                </a:gridCol>
                <a:gridCol w="1130096">
                  <a:extLst>
                    <a:ext uri="{9D8B030D-6E8A-4147-A177-3AD203B41FA5}">
                      <a16:colId xmlns:a16="http://schemas.microsoft.com/office/drawing/2014/main" val="1821032254"/>
                    </a:ext>
                  </a:extLst>
                </a:gridCol>
                <a:gridCol w="1072143">
                  <a:extLst>
                    <a:ext uri="{9D8B030D-6E8A-4147-A177-3AD203B41FA5}">
                      <a16:colId xmlns:a16="http://schemas.microsoft.com/office/drawing/2014/main" val="630725157"/>
                    </a:ext>
                  </a:extLst>
                </a:gridCol>
                <a:gridCol w="857715">
                  <a:extLst>
                    <a:ext uri="{9D8B030D-6E8A-4147-A177-3AD203B41FA5}">
                      <a16:colId xmlns:a16="http://schemas.microsoft.com/office/drawing/2014/main" val="736414517"/>
                    </a:ext>
                  </a:extLst>
                </a:gridCol>
                <a:gridCol w="929192">
                  <a:extLst>
                    <a:ext uri="{9D8B030D-6E8A-4147-A177-3AD203B41FA5}">
                      <a16:colId xmlns:a16="http://schemas.microsoft.com/office/drawing/2014/main" val="4059483155"/>
                    </a:ext>
                  </a:extLst>
                </a:gridCol>
                <a:gridCol w="929192">
                  <a:extLst>
                    <a:ext uri="{9D8B030D-6E8A-4147-A177-3AD203B41FA5}">
                      <a16:colId xmlns:a16="http://schemas.microsoft.com/office/drawing/2014/main" val="4118784832"/>
                    </a:ext>
                  </a:extLst>
                </a:gridCol>
              </a:tblGrid>
              <a:tr h="417255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Studijní </a:t>
                      </a:r>
                      <a:r>
                        <a:rPr lang="cs-CZ" sz="1200" dirty="0" smtClean="0">
                          <a:effectLst/>
                        </a:rPr>
                        <a:t>obor/program </a:t>
                      </a:r>
                      <a:r>
                        <a:rPr lang="cs-CZ" sz="1200" dirty="0">
                          <a:effectLst/>
                        </a:rPr>
                        <a:t>(Bc.)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Forma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1. ročník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2. ročník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3. </a:t>
                      </a:r>
                      <a:r>
                        <a:rPr lang="cs-CZ" sz="1200" b="1" dirty="0" smtClean="0">
                          <a:effectLst/>
                        </a:rPr>
                        <a:t>ročník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50" b="1" dirty="0" smtClean="0">
                          <a:effectLst/>
                        </a:rPr>
                        <a:t>* stará akr.</a:t>
                      </a:r>
                      <a:endParaRPr lang="cs-CZ" sz="105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celkem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dirty="0" smtClean="0">
                          <a:effectLst/>
                        </a:rPr>
                        <a:t>2022/23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celkem 2021/22</a:t>
                      </a:r>
                      <a:endParaRPr lang="cs-CZ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49288025"/>
                  </a:ext>
                </a:extLst>
              </a:tr>
              <a:tr h="313979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Sociální pedagogika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PF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73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71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strike="noStrike" dirty="0" smtClean="0">
                          <a:effectLst/>
                        </a:rPr>
                        <a:t>62+1*</a:t>
                      </a:r>
                      <a:endParaRPr lang="cs-CZ" sz="1200" strike="no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207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206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78762877"/>
                  </a:ext>
                </a:extLst>
              </a:tr>
              <a:tr h="311253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Sociální pedagogika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KF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66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69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strike="noStrike" dirty="0" smtClean="0">
                          <a:effectLst/>
                        </a:rPr>
                        <a:t>57+8*</a:t>
                      </a:r>
                      <a:endParaRPr lang="cs-CZ" sz="1200" strike="no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200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233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2490705"/>
                  </a:ext>
                </a:extLst>
              </a:tr>
              <a:tr h="306346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Andragogika v profilaci...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KF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-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-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strike="noStrike" dirty="0" smtClean="0">
                          <a:effectLst/>
                        </a:rPr>
                        <a:t>3*</a:t>
                      </a:r>
                      <a:endParaRPr lang="cs-CZ" sz="1200" strike="no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3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27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85405881"/>
                  </a:ext>
                </a:extLst>
              </a:tr>
              <a:tr h="311253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Učitelství pro mateřské školy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PF</a:t>
                      </a:r>
                      <a:endParaRPr lang="cs-CZ" sz="1200" i="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41</a:t>
                      </a:r>
                      <a:endParaRPr lang="cs-CZ" sz="1200" i="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37</a:t>
                      </a:r>
                      <a:endParaRPr lang="cs-CZ" sz="1200" i="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strike="noStrike" dirty="0" smtClean="0">
                          <a:effectLst/>
                        </a:rPr>
                        <a:t>49+4*</a:t>
                      </a:r>
                      <a:endParaRPr lang="cs-CZ" sz="1200" i="0" strike="no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131</a:t>
                      </a:r>
                      <a:endParaRPr lang="cs-CZ" sz="1200" b="1" i="0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157</a:t>
                      </a:r>
                      <a:endParaRPr lang="cs-CZ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47406744"/>
                  </a:ext>
                </a:extLst>
              </a:tr>
              <a:tr h="306346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Učitelství pro mateřské školy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KF</a:t>
                      </a:r>
                      <a:endParaRPr lang="cs-CZ" sz="1200" i="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47</a:t>
                      </a:r>
                      <a:endParaRPr lang="cs-CZ" sz="1200" i="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45</a:t>
                      </a:r>
                      <a:endParaRPr lang="cs-CZ" sz="1200" i="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strike="noStrike" dirty="0" smtClean="0">
                          <a:effectLst/>
                        </a:rPr>
                        <a:t>58+4*</a:t>
                      </a:r>
                      <a:endParaRPr lang="cs-CZ" sz="1200" i="0" strike="no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154</a:t>
                      </a:r>
                      <a:endParaRPr lang="cs-CZ" sz="1200" b="1" i="0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154</a:t>
                      </a:r>
                      <a:endParaRPr lang="cs-CZ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75929187"/>
                  </a:ext>
                </a:extLst>
              </a:tr>
              <a:tr h="303621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Anglický jazyk pro MP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PF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140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93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strike="noStrike" dirty="0" smtClean="0">
                          <a:effectLst/>
                        </a:rPr>
                        <a:t>73+41*</a:t>
                      </a:r>
                      <a:endParaRPr lang="cs-CZ" sz="1200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347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354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9395922"/>
                  </a:ext>
                </a:extLst>
              </a:tr>
              <a:tr h="303621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Německý jazyk pro MP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PF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25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7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strike="noStrike" dirty="0" smtClean="0">
                          <a:effectLst/>
                        </a:rPr>
                        <a:t>10</a:t>
                      </a:r>
                      <a:endParaRPr lang="cs-CZ" sz="1200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42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40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23831063"/>
                  </a:ext>
                </a:extLst>
              </a:tr>
              <a:tr h="313979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Všeobecná sestra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PF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69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61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strike="noStrike" dirty="0" smtClean="0">
                          <a:effectLst/>
                        </a:rPr>
                        <a:t>55+11*</a:t>
                      </a:r>
                      <a:endParaRPr lang="cs-CZ" sz="1200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196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184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67797555"/>
                  </a:ext>
                </a:extLst>
              </a:tr>
              <a:tr h="303621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Všeobecná sestra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KF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54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23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strike="noStrike" dirty="0" smtClean="0">
                          <a:effectLst/>
                        </a:rPr>
                        <a:t>10+12*</a:t>
                      </a:r>
                      <a:endParaRPr lang="cs-CZ" sz="1200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99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110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82907393"/>
                  </a:ext>
                </a:extLst>
              </a:tr>
              <a:tr h="313979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Porodní asistentka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PF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43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24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strike="noStrike" dirty="0" smtClean="0">
                          <a:effectLst/>
                        </a:rPr>
                        <a:t>24</a:t>
                      </a:r>
                      <a:endParaRPr lang="cs-CZ" sz="1200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91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80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79268914"/>
                  </a:ext>
                </a:extLst>
              </a:tr>
              <a:tr h="303621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Zdravotně sociální pracovník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PF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-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strike="noStrike" dirty="0" smtClean="0">
                          <a:effectLst/>
                        </a:rPr>
                        <a:t>2*</a:t>
                      </a:r>
                      <a:endParaRPr lang="cs-CZ" sz="1200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4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8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585316744"/>
                  </a:ext>
                </a:extLst>
              </a:tr>
              <a:tr h="313979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Zdravotně sociální pracovník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KF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4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-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strike="noStrike" dirty="0" smtClean="0">
                          <a:effectLst/>
                        </a:rPr>
                        <a:t>4*</a:t>
                      </a:r>
                      <a:endParaRPr lang="cs-CZ" sz="1200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8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11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6442740"/>
                  </a:ext>
                </a:extLst>
              </a:tr>
              <a:tr h="290538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Celkem Bc.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ourier New" panose="02070309020205020404" pitchFamily="49" charset="0"/>
                      </a:endParaRPr>
                    </a:p>
                  </a:txBody>
                  <a:tcPr marL="4468" marR="446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564</a:t>
                      </a:r>
                      <a:endParaRPr lang="cs-CZ" sz="1200" b="1" strike="no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430</a:t>
                      </a:r>
                      <a:endParaRPr lang="cs-CZ" sz="1200" b="1" strike="no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488</a:t>
                      </a:r>
                      <a:endParaRPr lang="cs-CZ" sz="1200" b="1" strike="no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1482</a:t>
                      </a:r>
                      <a:endParaRPr lang="cs-CZ" sz="1200" b="1" strike="no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1564</a:t>
                      </a:r>
                      <a:endParaRPr lang="cs-CZ" sz="1200" b="1" strike="no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68" marR="446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359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60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2286004"/>
            <a:ext cx="11297653" cy="43891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000" dirty="0">
              <a:solidFill>
                <a:schemeClr val="tx1"/>
              </a:solidFill>
            </a:endParaRPr>
          </a:p>
          <a:p>
            <a:pPr marL="285744" indent="-285744">
              <a:buBlip>
                <a:blip r:embed="rId2"/>
              </a:buBlip>
            </a:pPr>
            <a:endParaRPr lang="cs-CZ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457200" y="1092199"/>
            <a:ext cx="11091333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3600" b="1" dirty="0" smtClean="0">
                <a:solidFill>
                  <a:srgbClr val="C05728"/>
                </a:solidFill>
                <a:latin typeface="+mn-lt"/>
              </a:rPr>
              <a:t>Počty studentů pro AR 2022/2023 (</a:t>
            </a:r>
            <a:r>
              <a:rPr lang="cs-CZ" sz="3600" b="1" dirty="0" err="1" smtClean="0">
                <a:solidFill>
                  <a:srgbClr val="C05728"/>
                </a:solidFill>
                <a:latin typeface="+mn-lt"/>
              </a:rPr>
              <a:t>nMgr</a:t>
            </a:r>
            <a:r>
              <a:rPr lang="cs-CZ" sz="3600" b="1" dirty="0" smtClean="0">
                <a:solidFill>
                  <a:srgbClr val="C05728"/>
                </a:solidFill>
                <a:latin typeface="+mn-lt"/>
              </a:rPr>
              <a:t>., Mgr., PhD)</a:t>
            </a:r>
            <a:endParaRPr lang="cs-CZ" sz="3600" b="1" dirty="0">
              <a:solidFill>
                <a:srgbClr val="C05728"/>
              </a:solidFill>
              <a:latin typeface="+mn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79512" y="116632"/>
            <a:ext cx="8712968" cy="576064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cs-CZ" b="1" i="1" dirty="0" smtClean="0">
                <a:solidFill>
                  <a:schemeClr val="accent6">
                    <a:lumMod val="50000"/>
                  </a:schemeClr>
                </a:solidFill>
                <a:latin typeface="Source Sans Pro Semibold" pitchFamily="34" charset="-18"/>
              </a:rPr>
              <a:t>    </a:t>
            </a:r>
            <a:endParaRPr lang="cs-CZ" sz="1600" dirty="0" smtClean="0">
              <a:solidFill>
                <a:schemeClr val="tx1"/>
              </a:solidFill>
              <a:latin typeface="Source Sans Pro Semibold" pitchFamily="34" charset="-1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endParaRPr lang="cs-CZ" sz="2000" dirty="0" smtClean="0">
              <a:solidFill>
                <a:schemeClr val="tx1"/>
              </a:solidFill>
              <a:latin typeface="Source Sans Pro Semibold" pitchFamily="34" charset="-1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Blip>
                <a:blip r:embed="rId2"/>
              </a:buBlip>
            </a:pPr>
            <a:endParaRPr lang="cs-CZ" sz="2000" dirty="0" smtClean="0">
              <a:solidFill>
                <a:schemeClr val="tx1"/>
              </a:solidFill>
              <a:latin typeface="Source Sans Pro Semibold" pitchFamily="34" charset="-18"/>
            </a:endParaRPr>
          </a:p>
          <a:p>
            <a:pPr>
              <a:lnSpc>
                <a:spcPct val="150000"/>
              </a:lnSpc>
            </a:pPr>
            <a:endParaRPr lang="cs-CZ" i="1" dirty="0">
              <a:solidFill>
                <a:schemeClr val="accent6">
                  <a:lumMod val="50000"/>
                </a:schemeClr>
              </a:solidFill>
              <a:latin typeface="Source Sans Pro Semibold" pitchFamily="34" charset="-18"/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84312" y="6093296"/>
            <a:ext cx="2319536" cy="504056"/>
          </a:xfrm>
        </p:spPr>
        <p:txBody>
          <a:bodyPr/>
          <a:lstStyle/>
          <a:p>
            <a:pPr algn="l"/>
            <a:r>
              <a:rPr lang="cs-CZ" sz="1100" dirty="0">
                <a:solidFill>
                  <a:schemeClr val="bg1"/>
                </a:solidFill>
                <a:latin typeface="Berlin CE" pitchFamily="2" charset="0"/>
              </a:rPr>
              <a:t>Hana Navrátilová</a:t>
            </a:r>
          </a:p>
          <a:p>
            <a:pPr algn="l"/>
            <a:r>
              <a:rPr lang="cs-CZ" sz="1100" dirty="0">
                <a:solidFill>
                  <a:schemeClr val="bg1"/>
                </a:solidFill>
                <a:latin typeface="Berlin CE" pitchFamily="2" charset="0"/>
              </a:rPr>
              <a:t>Libor Marek</a:t>
            </a:r>
          </a:p>
        </p:txBody>
      </p:sp>
      <p:pic>
        <p:nvPicPr>
          <p:cNvPr id="8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63" y="6231657"/>
            <a:ext cx="205821" cy="235223"/>
          </a:xfrm>
          <a:prstGeom prst="rect">
            <a:avLst/>
          </a:prstGeom>
        </p:spPr>
      </p:pic>
      <p:pic>
        <p:nvPicPr>
          <p:cNvPr id="9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6231656"/>
            <a:ext cx="235223" cy="235223"/>
          </a:xfrm>
          <a:prstGeom prst="rect">
            <a:avLst/>
          </a:prstGeom>
        </p:spPr>
      </p:pic>
      <p:sp>
        <p:nvSpPr>
          <p:cNvPr id="10" name="Footer Placeholder 3"/>
          <p:cNvSpPr txBox="1">
            <a:spLocks/>
          </p:cNvSpPr>
          <p:nvPr/>
        </p:nvSpPr>
        <p:spPr>
          <a:xfrm>
            <a:off x="7236296" y="6097877"/>
            <a:ext cx="2016224" cy="504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100" dirty="0" smtClean="0">
                <a:solidFill>
                  <a:schemeClr val="bg1"/>
                </a:solidFill>
                <a:latin typeface="Berlin CE" pitchFamily="2" charset="0"/>
              </a:rPr>
              <a:t>fhs.utb.cz</a:t>
            </a:r>
            <a:endParaRPr lang="cs-CZ" sz="1100" dirty="0">
              <a:solidFill>
                <a:schemeClr val="bg1"/>
              </a:solidFill>
              <a:latin typeface="Berlin CE" pitchFamily="2" charset="0"/>
            </a:endParaRPr>
          </a:p>
        </p:txBody>
      </p:sp>
      <p:pic>
        <p:nvPicPr>
          <p:cNvPr id="11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6191849"/>
            <a:ext cx="1934718" cy="285663"/>
          </a:xfrm>
          <a:prstGeom prst="rect">
            <a:avLst/>
          </a:prstGeom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758030"/>
              </p:ext>
            </p:extLst>
          </p:nvPr>
        </p:nvGraphicFramePr>
        <p:xfrm>
          <a:off x="1396094" y="1612899"/>
          <a:ext cx="7983877" cy="4905663"/>
        </p:xfrm>
        <a:graphic>
          <a:graphicData uri="http://schemas.openxmlformats.org/drawingml/2006/table">
            <a:tbl>
              <a:tblPr firstCol="1" bandRow="1">
                <a:tableStyleId>{0E3FDE45-AF77-4B5C-9715-49D594BDF05E}</a:tableStyleId>
              </a:tblPr>
              <a:tblGrid>
                <a:gridCol w="1725782">
                  <a:extLst>
                    <a:ext uri="{9D8B030D-6E8A-4147-A177-3AD203B41FA5}">
                      <a16:colId xmlns:a16="http://schemas.microsoft.com/office/drawing/2014/main" val="3461870982"/>
                    </a:ext>
                  </a:extLst>
                </a:gridCol>
                <a:gridCol w="677986">
                  <a:extLst>
                    <a:ext uri="{9D8B030D-6E8A-4147-A177-3AD203B41FA5}">
                      <a16:colId xmlns:a16="http://schemas.microsoft.com/office/drawing/2014/main" val="2547632066"/>
                    </a:ext>
                  </a:extLst>
                </a:gridCol>
                <a:gridCol w="801256">
                  <a:extLst>
                    <a:ext uri="{9D8B030D-6E8A-4147-A177-3AD203B41FA5}">
                      <a16:colId xmlns:a16="http://schemas.microsoft.com/office/drawing/2014/main" val="1821032254"/>
                    </a:ext>
                  </a:extLst>
                </a:gridCol>
                <a:gridCol w="788662">
                  <a:extLst>
                    <a:ext uri="{9D8B030D-6E8A-4147-A177-3AD203B41FA5}">
                      <a16:colId xmlns:a16="http://schemas.microsoft.com/office/drawing/2014/main" val="630725157"/>
                    </a:ext>
                  </a:extLst>
                </a:gridCol>
                <a:gridCol w="770712">
                  <a:extLst>
                    <a:ext uri="{9D8B030D-6E8A-4147-A177-3AD203B41FA5}">
                      <a16:colId xmlns:a16="http://schemas.microsoft.com/office/drawing/2014/main" val="1041776735"/>
                    </a:ext>
                  </a:extLst>
                </a:gridCol>
                <a:gridCol w="818788">
                  <a:extLst>
                    <a:ext uri="{9D8B030D-6E8A-4147-A177-3AD203B41FA5}">
                      <a16:colId xmlns:a16="http://schemas.microsoft.com/office/drawing/2014/main" val="736414517"/>
                    </a:ext>
                  </a:extLst>
                </a:gridCol>
                <a:gridCol w="792700">
                  <a:extLst>
                    <a:ext uri="{9D8B030D-6E8A-4147-A177-3AD203B41FA5}">
                      <a16:colId xmlns:a16="http://schemas.microsoft.com/office/drawing/2014/main" val="56609162"/>
                    </a:ext>
                  </a:extLst>
                </a:gridCol>
                <a:gridCol w="700647">
                  <a:extLst>
                    <a:ext uri="{9D8B030D-6E8A-4147-A177-3AD203B41FA5}">
                      <a16:colId xmlns:a16="http://schemas.microsoft.com/office/drawing/2014/main" val="4059483155"/>
                    </a:ext>
                  </a:extLst>
                </a:gridCol>
                <a:gridCol w="907344">
                  <a:extLst>
                    <a:ext uri="{9D8B030D-6E8A-4147-A177-3AD203B41FA5}">
                      <a16:colId xmlns:a16="http://schemas.microsoft.com/office/drawing/2014/main" val="4118784832"/>
                    </a:ext>
                  </a:extLst>
                </a:gridCol>
              </a:tblGrid>
              <a:tr h="432253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Studijní </a:t>
                      </a:r>
                      <a:r>
                        <a:rPr lang="cs-CZ" sz="1200" dirty="0" smtClean="0">
                          <a:effectLst/>
                        </a:rPr>
                        <a:t>obor/program (</a:t>
                      </a:r>
                      <a:r>
                        <a:rPr lang="cs-CZ" sz="1200" dirty="0" err="1" smtClean="0">
                          <a:effectLst/>
                        </a:rPr>
                        <a:t>nMgr</a:t>
                      </a:r>
                      <a:r>
                        <a:rPr lang="cs-CZ" sz="1200" dirty="0" smtClean="0">
                          <a:effectLst/>
                        </a:rPr>
                        <a:t>.)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Forma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1. </a:t>
                      </a:r>
                      <a:r>
                        <a:rPr lang="cs-CZ" sz="1200" b="1" dirty="0" smtClean="0">
                          <a:effectLst/>
                        </a:rPr>
                        <a:t>ročník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2. </a:t>
                      </a:r>
                      <a:r>
                        <a:rPr lang="cs-CZ" sz="1200" b="1" dirty="0" smtClean="0">
                          <a:effectLst/>
                        </a:rPr>
                        <a:t>ročník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50" b="1" dirty="0" smtClean="0">
                          <a:effectLst/>
                        </a:rPr>
                        <a:t>* stará akr</a:t>
                      </a:r>
                      <a:endParaRPr lang="cs-CZ" sz="105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celkem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dirty="0" smtClean="0">
                          <a:effectLst/>
                        </a:rPr>
                        <a:t>2022/23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celkem 2021/22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9288025"/>
                  </a:ext>
                </a:extLst>
              </a:tr>
              <a:tr h="303398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Sociální pedagogika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PF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27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33+2*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62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64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8762877"/>
                  </a:ext>
                </a:extLst>
              </a:tr>
              <a:tr h="300763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Sociální pedagogika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KF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68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74+1*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143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145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490705"/>
                  </a:ext>
                </a:extLst>
              </a:tr>
              <a:tr h="309615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Předškolní pedagogika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PF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13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10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23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22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5405881"/>
                  </a:ext>
                </a:extLst>
              </a:tr>
              <a:tr h="271214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Předškolní pedagogika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KF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32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22+1*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55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55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7406744"/>
                  </a:ext>
                </a:extLst>
              </a:tr>
              <a:tr h="296023">
                <a:tc>
                  <a:txBody>
                    <a:bodyPr/>
                    <a:lstStyle/>
                    <a:p>
                      <a:pPr algn="l"/>
                      <a:r>
                        <a:rPr lang="cs-CZ" sz="1200" dirty="0" smtClean="0"/>
                        <a:t>  celkem </a:t>
                      </a:r>
                      <a:r>
                        <a:rPr lang="cs-CZ" sz="1200" dirty="0" err="1" smtClean="0"/>
                        <a:t>nMgr</a:t>
                      </a:r>
                      <a:r>
                        <a:rPr lang="cs-CZ" sz="1200" dirty="0" smtClean="0"/>
                        <a:t>.</a:t>
                      </a:r>
                      <a:endParaRPr lang="cs-CZ" sz="1200" dirty="0"/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140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143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283</a:t>
                      </a:r>
                      <a:endParaRPr lang="cs-CZ" sz="1200" b="1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286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5929187"/>
                  </a:ext>
                </a:extLst>
              </a:tr>
              <a:tr h="216127"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68636449"/>
                  </a:ext>
                </a:extLst>
              </a:tr>
              <a:tr h="569341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Studijní obor (Mgr.)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Forma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1. ročník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2. ročník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dirty="0" smtClean="0">
                          <a:effectLst/>
                        </a:rPr>
                        <a:t>3. ročník</a:t>
                      </a: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4. ročník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50" b="1" dirty="0" smtClean="0">
                          <a:effectLst/>
                        </a:rPr>
                        <a:t>* stará akr.</a:t>
                      </a:r>
                      <a:endParaRPr lang="cs-CZ" sz="105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5. ročník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50" b="1" dirty="0" smtClean="0">
                          <a:effectLst/>
                        </a:rPr>
                        <a:t>* stará akr.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celkem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dirty="0" smtClean="0">
                          <a:effectLst/>
                        </a:rPr>
                        <a:t>2022/23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celkem 2021/22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9395922"/>
                  </a:ext>
                </a:extLst>
              </a:tr>
              <a:tr h="322891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Učitelství</a:t>
                      </a:r>
                      <a:r>
                        <a:rPr lang="cs-CZ" sz="1200" baseline="0" dirty="0" smtClean="0">
                          <a:effectLst/>
                        </a:rPr>
                        <a:t> pro 1. st. ZŠ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PF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53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36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42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53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35+1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220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221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3831063"/>
                  </a:ext>
                </a:extLst>
              </a:tr>
              <a:tr h="432253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Studijní obor/program(Ph.D.)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Forma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1. ročník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2. ročník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dirty="0" smtClean="0">
                          <a:effectLst/>
                        </a:rPr>
                        <a:t>3. ročník</a:t>
                      </a: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4. ročník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celkem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dirty="0" smtClean="0">
                          <a:effectLst/>
                        </a:rPr>
                        <a:t>2022/23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effectLst/>
                        </a:rPr>
                        <a:t>celkem 2021/22</a:t>
                      </a:r>
                      <a:endParaRPr lang="cs-CZ" sz="12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9268914"/>
                  </a:ext>
                </a:extLst>
              </a:tr>
              <a:tr h="293389">
                <a:tc>
                  <a:txBody>
                    <a:bodyPr/>
                    <a:lstStyle/>
                    <a:p>
                      <a:pPr marL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Pedagogika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PF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?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sngStrike" dirty="0" smtClean="0">
                          <a:effectLst/>
                        </a:rPr>
                        <a:t>4</a:t>
                      </a:r>
                      <a:endParaRPr lang="cs-CZ" sz="1200" b="1" strike="sng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5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5316744"/>
                  </a:ext>
                </a:extLst>
              </a:tr>
              <a:tr h="280849">
                <a:tc>
                  <a:txBody>
                    <a:bodyPr/>
                    <a:lstStyle/>
                    <a:p>
                      <a:pPr algn="l"/>
                      <a:r>
                        <a:rPr lang="cs-CZ" sz="1200" dirty="0" smtClean="0"/>
                        <a:t>   Pedagogika</a:t>
                      </a:r>
                      <a:endParaRPr lang="cs-CZ" sz="1200" dirty="0"/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KF</a:t>
                      </a:r>
                      <a:endParaRPr lang="cs-CZ" sz="12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?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effectLst/>
                        </a:rPr>
                        <a:t>2</a:t>
                      </a:r>
                      <a:endParaRPr lang="cs-CZ" sz="10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5</a:t>
                      </a:r>
                      <a:endParaRPr lang="cs-CZ" sz="1200" b="1" strike="no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5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6442740"/>
                  </a:ext>
                </a:extLst>
              </a:tr>
              <a:tr h="280747">
                <a:tc>
                  <a:txBody>
                    <a:bodyPr/>
                    <a:lstStyle/>
                    <a:p>
                      <a:pPr marL="88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/>
                        <a:t>Celkem Ph.D.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ourier New" panose="02070309020205020404" pitchFamily="49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2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3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4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strike="noStrike" dirty="0" smtClean="0">
                          <a:effectLst/>
                        </a:rPr>
                        <a:t>9</a:t>
                      </a:r>
                      <a:endParaRPr lang="cs-CZ" sz="1200" b="1" strike="noStrike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10</a:t>
                      </a:r>
                      <a:endParaRPr lang="cs-CZ" sz="12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71359756"/>
                  </a:ext>
                </a:extLst>
              </a:tr>
              <a:tr h="280747">
                <a:tc>
                  <a:txBody>
                    <a:bodyPr/>
                    <a:lstStyle/>
                    <a:p>
                      <a:pPr marL="88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cs-CZ" sz="12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Courier New" panose="02070309020205020404" pitchFamily="49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9040673"/>
                  </a:ext>
                </a:extLst>
              </a:tr>
              <a:tr h="280747">
                <a:tc>
                  <a:txBody>
                    <a:bodyPr/>
                    <a:lstStyle/>
                    <a:p>
                      <a:pPr marL="88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/>
                        <a:t>FHS CELKEM</a:t>
                      </a:r>
                      <a:endParaRPr lang="cs-CZ" sz="1600" b="1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2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Courier New" panose="02070309020205020404" pitchFamily="49" charset="0"/>
                      </a:endParaRPr>
                    </a:p>
                  </a:txBody>
                  <a:tcPr marL="4428" marR="44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</a:rPr>
                        <a:t>757</a:t>
                      </a: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</a:rPr>
                        <a:t>611</a:t>
                      </a: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</a:rPr>
                        <a:t>533</a:t>
                      </a: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</a:rPr>
                        <a:t>57</a:t>
                      </a: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</a:rPr>
                        <a:t>36</a:t>
                      </a: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</a:rPr>
                        <a:t>1994</a:t>
                      </a: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</a:rPr>
                        <a:t>2081</a:t>
                      </a:r>
                      <a:endParaRPr lang="cs-CZ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28" marR="4428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2433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965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1225296"/>
            <a:ext cx="11297653" cy="544983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44" indent="-285744">
              <a:buBlip>
                <a:blip r:embed="rId2"/>
              </a:buBlip>
            </a:pPr>
            <a:endParaRPr lang="cs-CZ" sz="2000" b="1" dirty="0" smtClean="0">
              <a:solidFill>
                <a:srgbClr val="C05728"/>
              </a:solidFill>
              <a:latin typeface="Source Sans Pro Semibold" pitchFamily="34" charset="-18"/>
            </a:endParaRPr>
          </a:p>
          <a:p>
            <a:pPr marL="0" indent="0">
              <a:buNone/>
            </a:pPr>
            <a:endParaRPr lang="cs-CZ" sz="18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1800" dirty="0" smtClean="0">
                <a:solidFill>
                  <a:schemeClr val="tx1"/>
                </a:solidFill>
                <a:latin typeface="+mn-lt"/>
              </a:rPr>
              <a:t>Sebehodnotící </a:t>
            </a:r>
            <a:r>
              <a:rPr lang="cs-CZ" sz="1800" dirty="0">
                <a:solidFill>
                  <a:schemeClr val="tx1"/>
                </a:solidFill>
                <a:latin typeface="+mn-lt"/>
              </a:rPr>
              <a:t>zprávy SP/SO (RVH, duben 2022)</a:t>
            </a:r>
          </a:p>
          <a:p>
            <a:pPr marL="0" indent="0">
              <a:buNone/>
            </a:pPr>
            <a:r>
              <a:rPr lang="cs-CZ" sz="1800" dirty="0" smtClean="0">
                <a:latin typeface="+mn-lt"/>
              </a:rPr>
              <a:t>	Studijní </a:t>
            </a:r>
            <a:r>
              <a:rPr lang="cs-CZ" sz="1800" dirty="0">
                <a:latin typeface="+mn-lt"/>
              </a:rPr>
              <a:t>program: Filologie / studijní obor: Německý jazyk pro manažerskou praxi </a:t>
            </a:r>
            <a:endParaRPr lang="cs-CZ" sz="1800" dirty="0" smtClean="0">
              <a:latin typeface="+mn-lt"/>
            </a:endParaRPr>
          </a:p>
          <a:p>
            <a:pPr marL="0" indent="0">
              <a:buNone/>
            </a:pPr>
            <a:r>
              <a:rPr lang="cs-CZ" sz="1800" dirty="0" smtClean="0">
                <a:latin typeface="+mn-lt"/>
              </a:rPr>
              <a:t>	Studijní program: Učitelství pro základní školy / studijní obor: Učitelství pro první stupeň základní 	školy</a:t>
            </a:r>
          </a:p>
          <a:p>
            <a:pPr marL="0" indent="0">
              <a:buNone/>
            </a:pPr>
            <a:r>
              <a:rPr lang="cs-CZ" sz="1800" dirty="0" smtClean="0">
                <a:latin typeface="+mn-lt"/>
              </a:rPr>
              <a:t>                </a:t>
            </a:r>
            <a:r>
              <a:rPr lang="cs-CZ" sz="1800" dirty="0">
                <a:solidFill>
                  <a:schemeClr val="tx1"/>
                </a:solidFill>
                <a:latin typeface="+mn-lt"/>
              </a:rPr>
              <a:t>(pozitivní hodnocení zpravodajem; RVH schválila zprávy zpravodaje na </a:t>
            </a:r>
            <a:r>
              <a:rPr lang="cs-CZ" sz="1800" dirty="0" smtClean="0">
                <a:solidFill>
                  <a:schemeClr val="tx1"/>
                </a:solidFill>
                <a:latin typeface="+mn-lt"/>
              </a:rPr>
              <a:t>zasedání </a:t>
            </a:r>
            <a:r>
              <a:rPr lang="cs-CZ" sz="1800" dirty="0">
                <a:solidFill>
                  <a:schemeClr val="tx1"/>
                </a:solidFill>
                <a:latin typeface="+mn-lt"/>
              </a:rPr>
              <a:t>24. 5.) </a:t>
            </a:r>
            <a:endParaRPr lang="cs-CZ" sz="18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1800" dirty="0" smtClean="0">
                <a:solidFill>
                  <a:schemeClr val="tx1"/>
                </a:solidFill>
                <a:latin typeface="+mn-lt"/>
              </a:rPr>
              <a:t>2. kolo </a:t>
            </a:r>
            <a:r>
              <a:rPr lang="cs-CZ" sz="1800" dirty="0">
                <a:solidFill>
                  <a:schemeClr val="tx1"/>
                </a:solidFill>
                <a:latin typeface="+mn-lt"/>
              </a:rPr>
              <a:t>přijímacího řízení (Bc</a:t>
            </a:r>
            <a:r>
              <a:rPr lang="cs-CZ" sz="1800" dirty="0" smtClean="0">
                <a:solidFill>
                  <a:schemeClr val="tx1"/>
                </a:solidFill>
                <a:latin typeface="+mn-lt"/>
              </a:rPr>
              <a:t>. </a:t>
            </a:r>
            <a:r>
              <a:rPr lang="cs-CZ" sz="1800" dirty="0">
                <a:solidFill>
                  <a:schemeClr val="tx1"/>
                </a:solidFill>
                <a:latin typeface="+mn-lt"/>
              </a:rPr>
              <a:t>AMP, NMP, PA, VO; </a:t>
            </a:r>
            <a:r>
              <a:rPr lang="cs-CZ" sz="1800" dirty="0" err="1">
                <a:solidFill>
                  <a:schemeClr val="tx1"/>
                </a:solidFill>
                <a:latin typeface="+mn-lt"/>
              </a:rPr>
              <a:t>nMgr</a:t>
            </a:r>
            <a:r>
              <a:rPr lang="cs-CZ" sz="1800" dirty="0">
                <a:solidFill>
                  <a:schemeClr val="tx1"/>
                </a:solidFill>
                <a:latin typeface="+mn-lt"/>
              </a:rPr>
              <a:t>. Předškolní pedagogika; DSP </a:t>
            </a:r>
            <a:r>
              <a:rPr lang="cs-CZ" sz="1800" dirty="0" smtClean="0">
                <a:solidFill>
                  <a:schemeClr val="tx1"/>
                </a:solidFill>
                <a:latin typeface="+mn-lt"/>
              </a:rPr>
              <a:t>Pedagogika)</a:t>
            </a:r>
            <a:endParaRPr lang="cs-CZ" sz="1800" dirty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1800" dirty="0" smtClean="0">
                <a:solidFill>
                  <a:schemeClr val="tx1"/>
                </a:solidFill>
                <a:latin typeface="+mn-lt"/>
              </a:rPr>
              <a:t>SD </a:t>
            </a:r>
            <a:r>
              <a:rPr lang="cs-CZ" sz="1800" dirty="0">
                <a:solidFill>
                  <a:schemeClr val="tx1"/>
                </a:solidFill>
                <a:latin typeface="+mn-lt"/>
              </a:rPr>
              <a:t>k PŘ zahájenému na žádost uchazeče, kterému byla poskytnuta dočasná ochrana.. (uchazeči UA) </a:t>
            </a:r>
            <a:endParaRPr lang="cs-CZ" sz="18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cs-CZ" sz="1800" dirty="0">
                <a:solidFill>
                  <a:schemeClr val="tx1"/>
                </a:solidFill>
                <a:latin typeface="+mn-lt"/>
              </a:rPr>
              <a:t>	</a:t>
            </a:r>
            <a:r>
              <a:rPr lang="cs-CZ" sz="1800" dirty="0" smtClean="0">
                <a:solidFill>
                  <a:schemeClr val="tx1"/>
                </a:solidFill>
                <a:latin typeface="+mn-lt"/>
              </a:rPr>
              <a:t>(</a:t>
            </a:r>
            <a:r>
              <a:rPr lang="cs-CZ" sz="1800" dirty="0">
                <a:solidFill>
                  <a:schemeClr val="tx1"/>
                </a:solidFill>
                <a:latin typeface="+mn-lt"/>
              </a:rPr>
              <a:t>2 zájemkyně, AMP</a:t>
            </a:r>
            <a:r>
              <a:rPr lang="cs-CZ" sz="1800" dirty="0" smtClean="0">
                <a:solidFill>
                  <a:schemeClr val="tx1"/>
                </a:solidFill>
                <a:latin typeface="+mn-lt"/>
              </a:rPr>
              <a:t>)</a:t>
            </a:r>
          </a:p>
          <a:p>
            <a:pPr marL="285744" indent="-285744">
              <a:buBlip>
                <a:blip r:embed="rId2"/>
              </a:buBlip>
            </a:pPr>
            <a:r>
              <a:rPr lang="cs-CZ" sz="1800" dirty="0" smtClean="0">
                <a:solidFill>
                  <a:schemeClr val="tx1"/>
                </a:solidFill>
                <a:latin typeface="+mn-lt"/>
              </a:rPr>
              <a:t>PD Organizace a průběh rigorózního řízení</a:t>
            </a:r>
            <a:endParaRPr lang="cs-CZ" sz="18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1800" dirty="0" smtClean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1800" dirty="0" smtClean="0">
                <a:solidFill>
                  <a:schemeClr val="tx1"/>
                </a:solidFill>
                <a:latin typeface="+mn-lt"/>
              </a:rPr>
              <a:t>Hodnocení kvality závěrečných kvalifikačních prací za 2020/2021</a:t>
            </a:r>
            <a:endParaRPr lang="cs-CZ" sz="1800" dirty="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2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</a:rPr>
              <a:t>Hodnocení kvality výuky studenty (za ZS, za LS 2021/2022) (školení k obsluze techniky pro AP)</a:t>
            </a:r>
          </a:p>
          <a:p>
            <a:pPr marL="285744" indent="-285744">
              <a:buBlip>
                <a:blip r:embed="rId2"/>
              </a:buBlip>
            </a:pPr>
            <a:r>
              <a:rPr lang="cs-CZ" sz="1800" dirty="0" smtClean="0">
                <a:solidFill>
                  <a:schemeClr val="tx1"/>
                </a:solidFill>
                <a:latin typeface="+mn-lt"/>
              </a:rPr>
              <a:t>QRAM </a:t>
            </a:r>
            <a:r>
              <a:rPr lang="cs-CZ" sz="1800" dirty="0">
                <a:solidFill>
                  <a:schemeClr val="tx1"/>
                </a:solidFill>
                <a:latin typeface="+mn-lt"/>
              </a:rPr>
              <a:t>studijních programů, QRAM předmětů (výstupy učení – znalosti/dovednosti; duben </a:t>
            </a:r>
            <a:r>
              <a:rPr lang="cs-CZ" sz="1800" dirty="0" smtClean="0">
                <a:solidFill>
                  <a:schemeClr val="tx1"/>
                </a:solidFill>
                <a:latin typeface="+mn-lt"/>
              </a:rPr>
              <a:t>2022; </a:t>
            </a:r>
            <a:r>
              <a:rPr lang="cs-CZ" sz="1800" dirty="0">
                <a:solidFill>
                  <a:schemeClr val="tx1"/>
                </a:solidFill>
                <a:latin typeface="+mn-lt"/>
              </a:rPr>
              <a:t>ZS 2022/2023)</a:t>
            </a:r>
          </a:p>
          <a:p>
            <a:pPr marL="0" indent="0">
              <a:buNone/>
            </a:pPr>
            <a:endParaRPr lang="cs-CZ" sz="2000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cs-CZ" sz="20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cs-CZ" sz="2000" dirty="0" smtClean="0">
                <a:solidFill>
                  <a:schemeClr val="tx1"/>
                </a:solidFill>
                <a:latin typeface="+mn-lt"/>
              </a:rPr>
            </a:br>
            <a:endParaRPr lang="cs-CZ" sz="2000" b="1" dirty="0">
              <a:solidFill>
                <a:srgbClr val="C05728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457200" y="1092199"/>
            <a:ext cx="12326112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3600" b="1" dirty="0" smtClean="0">
                <a:solidFill>
                  <a:srgbClr val="C05728"/>
                </a:solidFill>
                <a:latin typeface="+mn-lt"/>
              </a:rPr>
              <a:t>Co máme za sebou</a:t>
            </a:r>
            <a:endParaRPr lang="cs-CZ" sz="3600" b="1" dirty="0">
              <a:solidFill>
                <a:srgbClr val="C0572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3544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2286004"/>
            <a:ext cx="11297653" cy="43891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-677333" y="1092199"/>
            <a:ext cx="11933597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3600" b="1" dirty="0" smtClean="0">
                <a:solidFill>
                  <a:srgbClr val="C05728"/>
                </a:solidFill>
                <a:latin typeface="+mn-lt"/>
              </a:rPr>
              <a:t>Hodnocení kvality výuky studenty LS vs. ZS 21/22</a:t>
            </a:r>
            <a:endParaRPr lang="cs-CZ" sz="3600" b="1" dirty="0">
              <a:solidFill>
                <a:srgbClr val="C05728"/>
              </a:solidFill>
              <a:latin typeface="+mn-lt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310802"/>
              </p:ext>
            </p:extLst>
          </p:nvPr>
        </p:nvGraphicFramePr>
        <p:xfrm>
          <a:off x="1219200" y="2285999"/>
          <a:ext cx="9788010" cy="432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72485">
                  <a:extLst>
                    <a:ext uri="{9D8B030D-6E8A-4147-A177-3AD203B41FA5}">
                      <a16:colId xmlns:a16="http://schemas.microsoft.com/office/drawing/2014/main" val="893660486"/>
                    </a:ext>
                  </a:extLst>
                </a:gridCol>
                <a:gridCol w="1815093">
                  <a:extLst>
                    <a:ext uri="{9D8B030D-6E8A-4147-A177-3AD203B41FA5}">
                      <a16:colId xmlns:a16="http://schemas.microsoft.com/office/drawing/2014/main" val="756569523"/>
                    </a:ext>
                  </a:extLst>
                </a:gridCol>
                <a:gridCol w="1700432">
                  <a:extLst>
                    <a:ext uri="{9D8B030D-6E8A-4147-A177-3AD203B41FA5}">
                      <a16:colId xmlns:a16="http://schemas.microsoft.com/office/drawing/2014/main" val="117492776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spc="0" baseline="0" dirty="0">
                          <a:effectLst/>
                        </a:rPr>
                        <a:t> </a:t>
                      </a:r>
                      <a:endParaRPr lang="cs-CZ" sz="1000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spc="0" baseline="0" dirty="0">
                          <a:solidFill>
                            <a:schemeClr val="tx1"/>
                          </a:solidFill>
                          <a:effectLst/>
                        </a:rPr>
                        <a:t>LS 21/22</a:t>
                      </a:r>
                      <a:endParaRPr lang="cs-CZ" sz="12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spc="0" baseline="0" dirty="0">
                          <a:solidFill>
                            <a:schemeClr val="tx1"/>
                          </a:solidFill>
                          <a:effectLst/>
                        </a:rPr>
                        <a:t>(ZS 21/22)</a:t>
                      </a:r>
                      <a:endParaRPr lang="cs-CZ" sz="12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8937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 smtClean="0">
                          <a:solidFill>
                            <a:srgbClr val="C00000"/>
                          </a:solidFill>
                          <a:effectLst/>
                        </a:rPr>
                        <a:t>JAK CELKOVĚ HODNOTÍTE VYUČUJÍCÍHO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>
                          <a:solidFill>
                            <a:srgbClr val="C00000"/>
                          </a:solidFill>
                          <a:effectLst/>
                        </a:rPr>
                        <a:t>4,46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>
                          <a:solidFill>
                            <a:srgbClr val="C00000"/>
                          </a:solidFill>
                          <a:effectLst/>
                        </a:rPr>
                        <a:t>4,46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554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Byl vyučující na výuku připraven?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3,76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4,23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27046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Vyvolával vyučující u studentů zájem o učivo a o samotný předmět?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rgbClr val="0070C0"/>
                          </a:solidFill>
                          <a:effectLst/>
                        </a:rPr>
                        <a:t>2,79</a:t>
                      </a:r>
                      <a:endParaRPr lang="cs-CZ" sz="1000" b="1" spc="0" baseline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3,38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95805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Umožňoval vyučující studentům vyjadřovat jejich názory a diskutovat?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3,9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4,15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11599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Kolika přednášek jste se zúčastnil?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-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 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4286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 smtClean="0">
                          <a:solidFill>
                            <a:srgbClr val="C00000"/>
                          </a:solidFill>
                          <a:effectLst/>
                        </a:rPr>
                        <a:t>JAK CELKOVĚ HODNOTÍTE PŘEDNÁŠKY?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>
                          <a:solidFill>
                            <a:srgbClr val="C00000"/>
                          </a:solidFill>
                          <a:effectLst/>
                        </a:rPr>
                        <a:t>4,27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>
                          <a:solidFill>
                            <a:srgbClr val="C00000"/>
                          </a:solidFill>
                          <a:effectLst/>
                        </a:rPr>
                        <a:t>4,32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2657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Přednášky byly zajímavé, srozumitelné a byly pro mne přínosem.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rgbClr val="0070C0"/>
                          </a:solidFill>
                          <a:effectLst/>
                        </a:rPr>
                        <a:t>2,77</a:t>
                      </a:r>
                      <a:endParaRPr lang="cs-CZ" sz="1000" b="1" spc="0" baseline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3,31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0548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Vyučující studentům doporučil/ a poskytl vhodné studijní materiály.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3,46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3,84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00257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Předmět měl jasnou a ucelenou koncepci přednášek.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3,23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3,66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52917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Předmět mě obohatil o nové znalosti, dovednosti, postoje.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3,08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3,54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0226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 smtClean="0">
                          <a:solidFill>
                            <a:srgbClr val="C00000"/>
                          </a:solidFill>
                          <a:effectLst/>
                        </a:rPr>
                        <a:t>JAK CELKOVĚ HODNOTÍTE SEMINÁŘE?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>
                          <a:solidFill>
                            <a:srgbClr val="C00000"/>
                          </a:solidFill>
                          <a:effectLst/>
                        </a:rPr>
                        <a:t>4,45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>
                          <a:solidFill>
                            <a:srgbClr val="C00000"/>
                          </a:solidFill>
                          <a:effectLst/>
                        </a:rPr>
                        <a:t>4,39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4469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Seminář byl kvalitně vyučován.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3,03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3,68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8669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Dovednosti a znalosti, které jsem si na semináři osvojil, jsou pro mne užitečné.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rgbClr val="0070C0"/>
                          </a:solidFill>
                          <a:effectLst/>
                        </a:rPr>
                        <a:t>2,91</a:t>
                      </a:r>
                      <a:endParaRPr lang="cs-CZ" sz="1000" b="1" spc="0" baseline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3,54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91318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Požadavky pro úspěšné splnění semináře byly jasně definovány.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3,82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4,06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6881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 smtClean="0">
                          <a:solidFill>
                            <a:srgbClr val="C00000"/>
                          </a:solidFill>
                          <a:effectLst/>
                        </a:rPr>
                        <a:t>JAK CELKOVĚ HODNOTÍTE CVIČENÍ?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>
                          <a:solidFill>
                            <a:srgbClr val="C00000"/>
                          </a:solidFill>
                          <a:effectLst/>
                        </a:rPr>
                        <a:t>4,51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>
                          <a:solidFill>
                            <a:srgbClr val="C00000"/>
                          </a:solidFill>
                          <a:effectLst/>
                        </a:rPr>
                        <a:t>4,59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17976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Cvičení bylo kvalitně vyučováno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3,24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3,72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2971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Dovednosti a znalosti, které jsem si na cvičení osvojil, jsou pro mne užitečné.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rgbClr val="0070C0"/>
                          </a:solidFill>
                          <a:effectLst/>
                        </a:rPr>
                        <a:t>2,95</a:t>
                      </a:r>
                      <a:endParaRPr lang="cs-CZ" sz="1000" b="1" spc="0" baseline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3,66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3509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solidFill>
                            <a:schemeClr val="tx1"/>
                          </a:solidFill>
                          <a:effectLst/>
                        </a:rPr>
                        <a:t>Požadavky pro úspěšné splnění cvičení byly jasně definovány.</a:t>
                      </a:r>
                      <a:endParaRPr lang="cs-CZ" sz="1000" b="1" spc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3,88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b="1" spc="0" baseline="0" dirty="0">
                          <a:effectLst/>
                        </a:rPr>
                        <a:t>4,1</a:t>
                      </a:r>
                      <a:endParaRPr lang="cs-CZ" sz="1000" b="1" spc="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5812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 smtClean="0">
                          <a:solidFill>
                            <a:srgbClr val="C00000"/>
                          </a:solidFill>
                          <a:effectLst/>
                        </a:rPr>
                        <a:t>SOUHRN VŠECH TVRZENÍ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>
                          <a:solidFill>
                            <a:srgbClr val="C00000"/>
                          </a:solidFill>
                          <a:effectLst/>
                        </a:rPr>
                        <a:t>4,08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b="1" spc="0" baseline="0" dirty="0">
                          <a:solidFill>
                            <a:srgbClr val="C00000"/>
                          </a:solidFill>
                          <a:effectLst/>
                        </a:rPr>
                        <a:t>3,99</a:t>
                      </a:r>
                      <a:endParaRPr lang="cs-CZ" sz="1050" b="1" spc="0" baseline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59" marR="4915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815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543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1654</TotalTime>
  <Words>1310</Words>
  <Application>Microsoft Office PowerPoint</Application>
  <PresentationFormat>Širokoúhlá obrazovka</PresentationFormat>
  <Paragraphs>388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21" baseType="lpstr">
      <vt:lpstr>Arial</vt:lpstr>
      <vt:lpstr>Berlin CE</vt:lpstr>
      <vt:lpstr>Calibri</vt:lpstr>
      <vt:lpstr>Courier New</vt:lpstr>
      <vt:lpstr>Source Sans Pro Semibold</vt:lpstr>
      <vt:lpstr>Times New Roman</vt:lpstr>
      <vt:lpstr>UTB Berlin</vt:lpstr>
      <vt:lpstr>Verdana</vt:lpstr>
      <vt:lpstr>Motiv Office</vt:lpstr>
      <vt:lpstr>Studium na FHS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Kolek</dc:creator>
  <cp:lastModifiedBy>Lenka Drábková</cp:lastModifiedBy>
  <cp:revision>245</cp:revision>
  <cp:lastPrinted>2022-09-08T12:33:22Z</cp:lastPrinted>
  <dcterms:created xsi:type="dcterms:W3CDTF">2020-09-09T06:20:52Z</dcterms:created>
  <dcterms:modified xsi:type="dcterms:W3CDTF">2022-09-08T12:45:48Z</dcterms:modified>
</cp:coreProperties>
</file>