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2" r:id="rId3"/>
    <p:sldId id="273" r:id="rId4"/>
    <p:sldId id="274" r:id="rId5"/>
    <p:sldId id="275" r:id="rId6"/>
    <p:sldId id="277" r:id="rId7"/>
    <p:sldId id="278" r:id="rId8"/>
    <p:sldId id="279" r:id="rId9"/>
    <p:sldId id="280" r:id="rId10"/>
    <p:sldId id="281" r:id="rId11"/>
    <p:sldId id="282" r:id="rId12"/>
    <p:sldId id="268" r:id="rId13"/>
    <p:sldId id="269" r:id="rId14"/>
    <p:sldId id="284" r:id="rId1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288" autoAdjust="0"/>
    <p:restoredTop sz="94646" autoAdjust="0"/>
  </p:normalViewPr>
  <p:slideViewPr>
    <p:cSldViewPr snapToGrid="0">
      <p:cViewPr varScale="1">
        <p:scale>
          <a:sx n="65" d="100"/>
          <a:sy n="65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A3865-2C97-44FB-B968-8F4E542DC8FB}" type="datetimeFigureOut">
              <a:rPr lang="cs-CZ" smtClean="0"/>
              <a:t>29.03.2023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EF8B3-33EB-422F-98DC-841C4B97FCF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3848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A3865-2C97-44FB-B968-8F4E542DC8FB}" type="datetimeFigureOut">
              <a:rPr lang="cs-CZ" smtClean="0"/>
              <a:t>29.03.2023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EF8B3-33EB-422F-98DC-841C4B97FCF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5426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A3865-2C97-44FB-B968-8F4E542DC8FB}" type="datetimeFigureOut">
              <a:rPr lang="cs-CZ" smtClean="0"/>
              <a:t>29.03.2023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EF8B3-33EB-422F-98DC-841C4B97FCF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6589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A3865-2C97-44FB-B968-8F4E542DC8FB}" type="datetimeFigureOut">
              <a:rPr lang="cs-CZ" smtClean="0"/>
              <a:t>29.03.2023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EF8B3-33EB-422F-98DC-841C4B97FCF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7012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A3865-2C97-44FB-B968-8F4E542DC8FB}" type="datetimeFigureOut">
              <a:rPr lang="cs-CZ" smtClean="0"/>
              <a:t>29.03.2023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EF8B3-33EB-422F-98DC-841C4B97FCF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824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A3865-2C97-44FB-B968-8F4E542DC8FB}" type="datetimeFigureOut">
              <a:rPr lang="cs-CZ" smtClean="0"/>
              <a:t>29.03.2023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EF8B3-33EB-422F-98DC-841C4B97FCF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5859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A3865-2C97-44FB-B968-8F4E542DC8FB}" type="datetimeFigureOut">
              <a:rPr lang="cs-CZ" smtClean="0"/>
              <a:t>29.03.2023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EF8B3-33EB-422F-98DC-841C4B97FCF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4395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A3865-2C97-44FB-B968-8F4E542DC8FB}" type="datetimeFigureOut">
              <a:rPr lang="cs-CZ" smtClean="0"/>
              <a:t>29.03.2023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EF8B3-33EB-422F-98DC-841C4B97FCF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2957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A3865-2C97-44FB-B968-8F4E542DC8FB}" type="datetimeFigureOut">
              <a:rPr lang="cs-CZ" smtClean="0"/>
              <a:t>29.03.2023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EF8B3-33EB-422F-98DC-841C4B97FCF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0115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A3865-2C97-44FB-B968-8F4E542DC8FB}" type="datetimeFigureOut">
              <a:rPr lang="cs-CZ" smtClean="0"/>
              <a:t>29.03.2023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EF8B3-33EB-422F-98DC-841C4B97FCF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746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A3865-2C97-44FB-B968-8F4E542DC8FB}" type="datetimeFigureOut">
              <a:rPr lang="cs-CZ" smtClean="0"/>
              <a:t>29.03.2023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EF8B3-33EB-422F-98DC-841C4B97FCF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6199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A3865-2C97-44FB-B968-8F4E542DC8FB}" type="datetimeFigureOut">
              <a:rPr lang="cs-CZ" smtClean="0"/>
              <a:t>29.03.2023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EF8B3-33EB-422F-98DC-841C4B97FCF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548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vidim-pry.com/iil/wvakOWsvZIMw5pGc4sGMowHaGF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vidim-pry.com/iil/wvakOWsvZIMw5pGc4sGMowHaGF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214438"/>
            <a:ext cx="9144000" cy="2387600"/>
          </a:xfrm>
        </p:spPr>
        <p:txBody>
          <a:bodyPr>
            <a:normAutofit/>
          </a:bodyPr>
          <a:lstStyle/>
          <a:p>
            <a:r>
              <a:rPr lang="cs-CZ" sz="4400" b="1" smtClean="0"/>
              <a:t>STYLY VEDENÍ LIDÍ</a:t>
            </a: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000" dirty="0" smtClean="0"/>
              <a:t>LEADERSHIP V MATEŘSKÉ ŠKOLE </a:t>
            </a:r>
            <a:endParaRPr lang="cs-CZ" sz="4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PhDr. Barbora Petrů Puhrová, Ph.D.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25584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Vedení spoluprací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90689"/>
            <a:ext cx="10680510" cy="5024010"/>
          </a:xfrm>
        </p:spPr>
        <p:txBody>
          <a:bodyPr>
            <a:normAutofit fontScale="77500" lnSpcReduction="20000"/>
          </a:bodyPr>
          <a:lstStyle/>
          <a:p>
            <a:r>
              <a:rPr lang="cs-CZ" dirty="0" smtClean="0"/>
              <a:t>participativní styl - vede k účasti na řízení</a:t>
            </a:r>
          </a:p>
          <a:p>
            <a:r>
              <a:rPr lang="cs-CZ" dirty="0" smtClean="0"/>
              <a:t>důležité jsou podmínky k práci, vzbuzení zájmu, poznání jednotlivce a jeho schopností</a:t>
            </a:r>
          </a:p>
          <a:p>
            <a:r>
              <a:rPr lang="cs-CZ" dirty="0" smtClean="0"/>
              <a:t>cílevědomá práce  - formulace dlouhodobých a jasných cílů</a:t>
            </a:r>
          </a:p>
          <a:p>
            <a:r>
              <a:rPr lang="cs-CZ" dirty="0" smtClean="0"/>
              <a:t>práce s informacemi</a:t>
            </a:r>
          </a:p>
          <a:p>
            <a:r>
              <a:rPr lang="cs-CZ" dirty="0" smtClean="0"/>
              <a:t>podmínky k práci - pracovní motivace </a:t>
            </a:r>
          </a:p>
          <a:p>
            <a:pPr marL="0" indent="0">
              <a:buNone/>
            </a:pPr>
            <a:r>
              <a:rPr lang="cs-CZ" dirty="0" smtClean="0"/>
              <a:t>+ uspořádání organizace</a:t>
            </a:r>
          </a:p>
          <a:p>
            <a:pPr marL="0" indent="0">
              <a:buNone/>
            </a:pPr>
            <a:r>
              <a:rPr lang="cs-CZ" dirty="0" smtClean="0"/>
              <a:t>+ bezpečnost při práci</a:t>
            </a:r>
          </a:p>
          <a:p>
            <a:pPr marL="0" indent="0">
              <a:buNone/>
            </a:pPr>
            <a:r>
              <a:rPr lang="cs-CZ" dirty="0" smtClean="0"/>
              <a:t>+ péče o zaměstnance</a:t>
            </a:r>
          </a:p>
          <a:p>
            <a:pPr marL="0" indent="0">
              <a:buNone/>
            </a:pPr>
            <a:r>
              <a:rPr lang="cs-CZ" dirty="0" smtClean="0"/>
              <a:t>+ pocit bezpečí a jistoty v práci</a:t>
            </a:r>
          </a:p>
          <a:p>
            <a:pPr marL="0" indent="0">
              <a:buNone/>
            </a:pPr>
            <a:r>
              <a:rPr lang="cs-CZ" dirty="0" smtClean="0"/>
              <a:t>+ potřeba přijetí v kolektivu</a:t>
            </a:r>
          </a:p>
          <a:p>
            <a:pPr marL="0" indent="0">
              <a:buNone/>
            </a:pPr>
            <a:r>
              <a:rPr lang="cs-CZ" dirty="0" smtClean="0"/>
              <a:t>+ spokojenost se sebou a vlastního ohodnocení, možnost uplatnit se</a:t>
            </a:r>
          </a:p>
          <a:p>
            <a:r>
              <a:rPr lang="cs-CZ" dirty="0" smtClean="0"/>
              <a:t>iniciativa - radit se se zaměstnanci, zabývat se jejich názory, náměty, přijímat konstruktivní kritiku, podporovat snahu a zájem ostatních </a:t>
            </a:r>
          </a:p>
          <a:p>
            <a:r>
              <a:rPr lang="cs-CZ" dirty="0" smtClean="0"/>
              <a:t>Delegování – samostatná prezentace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0955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Vedení </a:t>
            </a:r>
            <a:r>
              <a:rPr lang="cs-CZ" dirty="0"/>
              <a:t>zaměřené na jednání 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87355"/>
            <a:ext cx="10515600" cy="550004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cs-CZ" sz="3300" dirty="0" smtClean="0"/>
              <a:t>Potřeba dokončit úkol – úkolové funkce</a:t>
            </a:r>
          </a:p>
          <a:p>
            <a:pPr marL="0" indent="0">
              <a:buNone/>
            </a:pPr>
            <a:r>
              <a:rPr lang="cs-CZ" sz="3300" dirty="0" smtClean="0"/>
              <a:t>Potřeba udržení týmu – týmové funkce </a:t>
            </a:r>
          </a:p>
          <a:p>
            <a:pPr marL="0" indent="0">
              <a:buNone/>
            </a:pPr>
            <a:r>
              <a:rPr lang="cs-CZ" sz="3300" dirty="0" smtClean="0"/>
              <a:t>Individuální potřeby členů – individuální funkce</a:t>
            </a:r>
          </a:p>
          <a:p>
            <a:pPr marL="0" indent="0">
              <a:buNone/>
            </a:pPr>
            <a:endParaRPr lang="cs-CZ" sz="3300" dirty="0" smtClean="0"/>
          </a:p>
          <a:p>
            <a:r>
              <a:rPr lang="cs-CZ" sz="3300" dirty="0"/>
              <a:t>PODNĚCOVÁNÍ</a:t>
            </a:r>
          </a:p>
          <a:p>
            <a:pPr>
              <a:buFontTx/>
              <a:buChar char="-"/>
            </a:pPr>
            <a:r>
              <a:rPr lang="cs-CZ" sz="3300" dirty="0"/>
              <a:t>udržování činnosti skupiny/týmu, poukázání na další postupy, kroky, návrhy cesty i řešení, vyjasnění, motivace, </a:t>
            </a:r>
            <a:r>
              <a:rPr lang="cs-CZ" sz="3300" dirty="0" err="1"/>
              <a:t>koučink</a:t>
            </a:r>
            <a:endParaRPr lang="cs-CZ" sz="3300" dirty="0"/>
          </a:p>
          <a:p>
            <a:pPr>
              <a:buFontTx/>
              <a:buChar char="-"/>
            </a:pPr>
            <a:endParaRPr lang="cs-CZ" sz="3300" dirty="0"/>
          </a:p>
          <a:p>
            <a:r>
              <a:rPr lang="cs-CZ" sz="3300" dirty="0"/>
              <a:t>REGULOVÁNÍ</a:t>
            </a:r>
          </a:p>
          <a:p>
            <a:pPr>
              <a:buFontTx/>
              <a:buChar char="-"/>
            </a:pPr>
            <a:r>
              <a:rPr lang="cs-CZ" sz="3300" dirty="0"/>
              <a:t>ovlivňování směru a tempa práce skupiny (čas, cíl, shrnutí dosavadního stavu, delegování úkolu)</a:t>
            </a:r>
          </a:p>
          <a:p>
            <a:pPr>
              <a:buFontTx/>
              <a:buChar char="-"/>
            </a:pPr>
            <a:endParaRPr lang="cs-CZ" sz="3300" dirty="0"/>
          </a:p>
          <a:p>
            <a:r>
              <a:rPr lang="cs-CZ" sz="3300" dirty="0"/>
              <a:t>INFORMOVÁNÍ</a:t>
            </a:r>
          </a:p>
          <a:p>
            <a:pPr>
              <a:buFontTx/>
              <a:buChar char="-"/>
            </a:pPr>
            <a:r>
              <a:rPr lang="cs-CZ" sz="3300" dirty="0"/>
              <a:t>informaci i názory, definování věcí a úkolů, informační postupy - řízení informací! </a:t>
            </a:r>
          </a:p>
          <a:p>
            <a:pPr>
              <a:buFontTx/>
              <a:buChar char="-"/>
            </a:pPr>
            <a:endParaRPr lang="cs-CZ" sz="3300" dirty="0"/>
          </a:p>
          <a:p>
            <a:r>
              <a:rPr lang="cs-CZ" sz="3300" dirty="0"/>
              <a:t>PODPORA</a:t>
            </a:r>
          </a:p>
          <a:p>
            <a:pPr marL="0" indent="0">
              <a:buNone/>
            </a:pPr>
            <a:r>
              <a:rPr lang="cs-CZ" sz="3300" dirty="0"/>
              <a:t>- podpora klimatu, možnost přispívat k práci na úkolu, odstraňování   </a:t>
            </a:r>
            <a:br>
              <a:rPr lang="cs-CZ" sz="3300" dirty="0"/>
            </a:br>
            <a:r>
              <a:rPr lang="cs-CZ" sz="3300" dirty="0"/>
              <a:t>   napětí, povzbuzování, motivace</a:t>
            </a:r>
          </a:p>
          <a:p>
            <a:pPr marL="0" indent="0">
              <a:buNone/>
            </a:pPr>
            <a:endParaRPr lang="cs-CZ" sz="3300" dirty="0"/>
          </a:p>
          <a:p>
            <a:r>
              <a:rPr lang="cs-CZ" sz="3300" dirty="0"/>
              <a:t>HODNOCENÍ</a:t>
            </a:r>
          </a:p>
          <a:p>
            <a:pPr marL="0" indent="0">
              <a:buNone/>
            </a:pPr>
            <a:r>
              <a:rPr lang="cs-CZ" sz="3300" dirty="0"/>
              <a:t>- pomoc při hodnocení skupině, pravidelné hodnocení členů skupiny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7856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použité literatury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Miča</a:t>
            </a:r>
            <a:r>
              <a:rPr lang="cs-CZ" dirty="0"/>
              <a:t>, P. (2009). </a:t>
            </a:r>
            <a:r>
              <a:rPr lang="cs-CZ" i="1" dirty="0"/>
              <a:t>Kultura školy, Personální řízení</a:t>
            </a:r>
            <a:r>
              <a:rPr lang="cs-CZ" dirty="0"/>
              <a:t>. Zlín: NIDV. </a:t>
            </a:r>
          </a:p>
          <a:p>
            <a:r>
              <a:rPr lang="en-US" dirty="0" smtClean="0"/>
              <a:t>Hersey</a:t>
            </a:r>
            <a:r>
              <a:rPr lang="en-US" dirty="0"/>
              <a:t>, P. and Blanchard, K.H. (1977). </a:t>
            </a:r>
            <a:r>
              <a:rPr lang="en-US" i="1" dirty="0"/>
              <a:t>Management of Organizational Behavior: Utilizing Human Resources</a:t>
            </a:r>
            <a:r>
              <a:rPr lang="en-US" dirty="0"/>
              <a:t>. New Jersey/Prentice Hall</a:t>
            </a:r>
            <a:endParaRPr lang="cs-CZ" dirty="0"/>
          </a:p>
          <a:p>
            <a:r>
              <a:rPr lang="cs-CZ" dirty="0" err="1" smtClean="0"/>
              <a:t>Owen</a:t>
            </a:r>
            <a:r>
              <a:rPr lang="cs-CZ" dirty="0"/>
              <a:t>, 2006, </a:t>
            </a:r>
            <a:r>
              <a:rPr lang="cs-CZ" i="1" dirty="0"/>
              <a:t>Jak se stát úspěšným vůdcem</a:t>
            </a:r>
            <a:r>
              <a:rPr lang="cs-CZ" dirty="0"/>
              <a:t>, in Kratochvíl, O. (2009). </a:t>
            </a:r>
            <a:r>
              <a:rPr lang="cs-CZ" i="1" dirty="0" err="1"/>
              <a:t>Leadership</a:t>
            </a:r>
            <a:r>
              <a:rPr lang="cs-CZ" dirty="0"/>
              <a:t>. Kunovice: EPI. </a:t>
            </a:r>
            <a:endParaRPr lang="cs-CZ" dirty="0" smtClean="0"/>
          </a:p>
          <a:p>
            <a:r>
              <a:rPr lang="cs-CZ" dirty="0" smtClean="0">
                <a:hlinkClick r:id="rId2"/>
              </a:rPr>
              <a:t>wvakOWsvZIMw5pGc4sGMowHaGF.jpg </a:t>
            </a:r>
            <a:r>
              <a:rPr lang="cs-CZ" dirty="0">
                <a:hlinkClick r:id="rId2"/>
              </a:rPr>
              <a:t>(474×389) (vidim-pry.com</a:t>
            </a:r>
            <a:r>
              <a:rPr lang="cs-CZ" dirty="0" smtClean="0">
                <a:hlinkClick r:id="rId2"/>
              </a:rPr>
              <a:t>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46433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Kontrolní otázky/úkoly/náměty a odkazy 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i="1" dirty="0" smtClean="0"/>
              <a:t>Prostudujte přístup k rozvoji ve vedení lidí viz </a:t>
            </a:r>
            <a:r>
              <a:rPr lang="cs-CZ" i="1" dirty="0" err="1" smtClean="0"/>
              <a:t>slide</a:t>
            </a:r>
            <a:r>
              <a:rPr lang="cs-CZ" i="1" dirty="0" smtClean="0"/>
              <a:t> č. 8 a pojednejte o možnostech rozvoje pracovníků z pohledu začínajících učitelů</a:t>
            </a:r>
            <a:r>
              <a:rPr lang="cs-CZ" i="1" dirty="0" smtClean="0"/>
              <a:t>, učitelů expertů. </a:t>
            </a:r>
          </a:p>
          <a:p>
            <a:r>
              <a:rPr lang="cs-CZ" i="1" dirty="0" smtClean="0"/>
              <a:t>Pojednejte o výhodách/nevýhodách liberálního (benevolentního) stylu vedení. </a:t>
            </a:r>
          </a:p>
          <a:p>
            <a:r>
              <a:rPr lang="cs-CZ" i="1" dirty="0" smtClean="0"/>
              <a:t>Co je podstatou </a:t>
            </a:r>
            <a:r>
              <a:rPr lang="cs-CZ" i="1" smtClean="0"/>
              <a:t>přístupu spoluprací? </a:t>
            </a:r>
            <a:endParaRPr lang="cs-CZ" i="1" dirty="0" smtClean="0"/>
          </a:p>
          <a:p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val="34177336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214438"/>
            <a:ext cx="9144000" cy="2387600"/>
          </a:xfrm>
        </p:spPr>
        <p:txBody>
          <a:bodyPr>
            <a:normAutofit/>
          </a:bodyPr>
          <a:lstStyle/>
          <a:p>
            <a:r>
              <a:rPr lang="cs-CZ" sz="4400" b="1" smtClean="0"/>
              <a:t>STYLY VEDENÍ LIDÍ</a:t>
            </a: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000" dirty="0" smtClean="0"/>
              <a:t>LEADERSHIP V MATEŘSKÉ ŠKOLE </a:t>
            </a:r>
            <a:endParaRPr lang="cs-CZ" sz="4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PhDr. Barbora Petrů Puhrová, Ph.D.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8496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Pyramida kultury ve vztahu k vedení lidí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Vím, co chci? </a:t>
            </a:r>
          </a:p>
          <a:p>
            <a:r>
              <a:rPr lang="cs-CZ" dirty="0" smtClean="0"/>
              <a:t>Umím to vysvětlit?</a:t>
            </a:r>
          </a:p>
          <a:p>
            <a:r>
              <a:rPr lang="cs-CZ" dirty="0" smtClean="0"/>
              <a:t>Umím pro to získat lidi? </a:t>
            </a:r>
          </a:p>
          <a:p>
            <a:r>
              <a:rPr lang="cs-CZ" dirty="0" smtClean="0"/>
              <a:t>Umím využít jejich schopnosti?</a:t>
            </a:r>
          </a:p>
          <a:p>
            <a:r>
              <a:rPr lang="cs-CZ" dirty="0" smtClean="0"/>
              <a:t>Umím vědomě ovlivňovat jejich názory? </a:t>
            </a:r>
          </a:p>
          <a:p>
            <a:r>
              <a:rPr lang="cs-CZ" dirty="0" smtClean="0"/>
              <a:t>Umím řešit konflikty a zvládat konfliktní lidi?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6465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Vedení lidí - styly a přístupy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převládající přístup manažera k podřízeným</a:t>
            </a:r>
          </a:p>
          <a:p>
            <a:endParaRPr lang="cs-CZ" dirty="0"/>
          </a:p>
          <a:p>
            <a:pPr marL="514350" indent="-514350">
              <a:buAutoNum type="arabicPeriod"/>
            </a:pPr>
            <a:r>
              <a:rPr lang="cs-CZ" dirty="0" smtClean="0"/>
              <a:t>orientace na lidi - lidé v organizaci</a:t>
            </a:r>
          </a:p>
          <a:p>
            <a:pPr marL="514350" indent="-514350">
              <a:buAutoNum type="arabicPeriod"/>
            </a:pPr>
            <a:r>
              <a:rPr lang="cs-CZ" dirty="0" smtClean="0"/>
              <a:t>orientace na systém - zdokonalování řízení a jeho procesů</a:t>
            </a:r>
          </a:p>
          <a:p>
            <a:pPr marL="514350" indent="-514350">
              <a:buAutoNum type="arabicPeriod"/>
            </a:pPr>
            <a:r>
              <a:rPr lang="cs-CZ" dirty="0" smtClean="0"/>
              <a:t>orientace na výsledky - podnikání, výdělek, výsledky </a:t>
            </a:r>
          </a:p>
          <a:p>
            <a:pPr marL="514350" indent="-514350">
              <a:buAutoNum type="arabicPeriod"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5606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902959"/>
            <a:ext cx="10515600" cy="4351338"/>
          </a:xfrm>
        </p:spPr>
        <p:txBody>
          <a:bodyPr>
            <a:normAutofit/>
          </a:bodyPr>
          <a:lstStyle/>
          <a:p>
            <a:r>
              <a:rPr lang="cs-CZ" dirty="0" smtClean="0"/>
              <a:t>vztahuje se k motivaci, mezilidskému chování a k procesu komunikace </a:t>
            </a:r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práce s jednotlivci nebo skupinou </a:t>
            </a:r>
          </a:p>
          <a:p>
            <a:r>
              <a:rPr lang="cs-CZ" dirty="0" smtClean="0"/>
              <a:t>poradenství </a:t>
            </a:r>
          </a:p>
          <a:p>
            <a:r>
              <a:rPr lang="cs-CZ" dirty="0" smtClean="0"/>
              <a:t>týmová práce (práce se a ve skupině)</a:t>
            </a:r>
          </a:p>
          <a:p>
            <a:r>
              <a:rPr lang="cs-CZ" dirty="0"/>
              <a:t>delegování </a:t>
            </a:r>
          </a:p>
          <a:p>
            <a:r>
              <a:rPr lang="cs-CZ" dirty="0" smtClean="0"/>
              <a:t>pracovní porady </a:t>
            </a:r>
          </a:p>
        </p:txBody>
      </p:sp>
    </p:spTree>
    <p:extLst>
      <p:ext uri="{BB962C8B-B14F-4D97-AF65-F5344CB8AC3E}">
        <p14:creationId xmlns:p14="http://schemas.microsoft.com/office/powerpoint/2010/main" val="162924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to znamená být dobrým lídrem?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86750"/>
          </a:xfrm>
        </p:spPr>
        <p:txBody>
          <a:bodyPr>
            <a:normAutofit fontScale="77500" lnSpcReduction="20000"/>
          </a:bodyPr>
          <a:lstStyle/>
          <a:p>
            <a:r>
              <a:rPr lang="cs-CZ" dirty="0" smtClean="0"/>
              <a:t>vybudovat </a:t>
            </a:r>
            <a:r>
              <a:rPr lang="cs-CZ" dirty="0"/>
              <a:t>si jako osobnost tři okruhy dovedností</a:t>
            </a:r>
            <a:r>
              <a:rPr lang="cs-CZ" dirty="0" smtClean="0"/>
              <a:t>: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i="1" dirty="0" smtClean="0"/>
              <a:t>lidské </a:t>
            </a:r>
            <a:r>
              <a:rPr lang="cs-CZ" i="1" dirty="0"/>
              <a:t>dovednosti </a:t>
            </a:r>
            <a:r>
              <a:rPr lang="cs-CZ" dirty="0"/>
              <a:t>- obecné dovednosti důležité pro vedení lidí, motivaci</a:t>
            </a:r>
            <a:r>
              <a:rPr lang="cs-CZ" dirty="0" smtClean="0"/>
              <a:t>, </a:t>
            </a:r>
            <a:r>
              <a:rPr lang="pl-PL" dirty="0" smtClean="0"/>
              <a:t>komunikaci</a:t>
            </a:r>
            <a:r>
              <a:rPr lang="pl-PL" dirty="0"/>
              <a:t>, spolupráci a vzájemné </a:t>
            </a:r>
            <a:r>
              <a:rPr lang="pl-PL" dirty="0" smtClean="0"/>
              <a:t>pochopení</a:t>
            </a:r>
          </a:p>
          <a:p>
            <a:pPr marL="0" indent="0">
              <a:buNone/>
            </a:pPr>
            <a:r>
              <a:rPr lang="cs-CZ" i="1" dirty="0" smtClean="0"/>
              <a:t>technické </a:t>
            </a:r>
            <a:r>
              <a:rPr lang="cs-CZ" i="1" dirty="0"/>
              <a:t>dovednosti </a:t>
            </a:r>
            <a:r>
              <a:rPr lang="cs-CZ" dirty="0"/>
              <a:t>- schopnosti využívat specifické vlastnosti, postupy, </a:t>
            </a:r>
            <a:r>
              <a:rPr lang="cs-CZ" dirty="0" smtClean="0"/>
              <a:t>znalosti, techniky</a:t>
            </a:r>
            <a:r>
              <a:rPr lang="cs-CZ" dirty="0"/>
              <a:t>, využívat specializované </a:t>
            </a:r>
            <a:r>
              <a:rPr lang="cs-CZ" dirty="0" smtClean="0"/>
              <a:t>pracovníky</a:t>
            </a:r>
          </a:p>
          <a:p>
            <a:pPr marL="0" indent="0">
              <a:buNone/>
            </a:pPr>
            <a:r>
              <a:rPr lang="cs-CZ" i="1" dirty="0" smtClean="0"/>
              <a:t>koncepční </a:t>
            </a:r>
            <a:r>
              <a:rPr lang="cs-CZ" i="1" dirty="0"/>
              <a:t>dovednosti </a:t>
            </a:r>
            <a:r>
              <a:rPr lang="cs-CZ" dirty="0"/>
              <a:t>- schopnost </a:t>
            </a:r>
            <a:r>
              <a:rPr lang="cs-CZ" dirty="0" smtClean="0"/>
              <a:t>vidět školu jako celek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/>
              <a:t>Schopnost motivovat jiné lidi.</a:t>
            </a:r>
          </a:p>
          <a:p>
            <a:r>
              <a:rPr lang="cs-CZ" dirty="0"/>
              <a:t>Mít vizi.</a:t>
            </a:r>
          </a:p>
          <a:p>
            <a:r>
              <a:rPr lang="cs-CZ" dirty="0"/>
              <a:t>Čestnost, upřímnost a poctivost.</a:t>
            </a:r>
          </a:p>
          <a:p>
            <a:r>
              <a:rPr lang="cs-CZ" dirty="0"/>
              <a:t>Rozhodnost.</a:t>
            </a:r>
          </a:p>
          <a:p>
            <a:r>
              <a:rPr lang="cs-CZ" dirty="0"/>
              <a:t>Schopnost zvládat krize.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364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" r="508" b="11119"/>
          <a:stretch/>
        </p:blipFill>
        <p:spPr>
          <a:xfrm>
            <a:off x="838201" y="383012"/>
            <a:ext cx="10462146" cy="5239866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1050878" y="5671596"/>
            <a:ext cx="10302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zdroj: </a:t>
            </a:r>
            <a:r>
              <a:rPr lang="cs-CZ" dirty="0" err="1"/>
              <a:t>Owen</a:t>
            </a:r>
            <a:r>
              <a:rPr lang="cs-CZ" dirty="0"/>
              <a:t>, 2006, </a:t>
            </a:r>
            <a:r>
              <a:rPr lang="cs-CZ" i="1" dirty="0"/>
              <a:t>Jak se stát úspěšným vůdcem</a:t>
            </a:r>
            <a:r>
              <a:rPr lang="cs-CZ" dirty="0"/>
              <a:t>, in Kratochvíl, O. (2009). </a:t>
            </a:r>
            <a:r>
              <a:rPr lang="cs-CZ" i="1" dirty="0"/>
              <a:t>Leadership</a:t>
            </a:r>
            <a:r>
              <a:rPr lang="cs-CZ" dirty="0"/>
              <a:t>. Kunovice: EPI.  </a:t>
            </a:r>
          </a:p>
        </p:txBody>
      </p:sp>
    </p:spTree>
    <p:extLst>
      <p:ext uri="{BB962C8B-B14F-4D97-AF65-F5344CB8AC3E}">
        <p14:creationId xmlns:p14="http://schemas.microsoft.com/office/powerpoint/2010/main" val="309695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958645"/>
            <a:ext cx="10515599" cy="5218318"/>
          </a:xfrm>
        </p:spPr>
        <p:txBody>
          <a:bodyPr>
            <a:normAutofit/>
          </a:bodyPr>
          <a:lstStyle/>
          <a:p>
            <a:r>
              <a:rPr lang="cs-CZ" b="1" dirty="0" smtClean="0"/>
              <a:t>Autoritativní </a:t>
            </a:r>
            <a:r>
              <a:rPr lang="cs-CZ" b="1" dirty="0"/>
              <a:t>styl</a:t>
            </a:r>
            <a:r>
              <a:rPr lang="cs-CZ" dirty="0"/>
              <a:t> – komunikace shora dolů, žádná zpětná vazba, využívání strachu z trestu, důraz na metodu „biče“, rozhoduje manažer</a:t>
            </a:r>
          </a:p>
          <a:p>
            <a:r>
              <a:rPr lang="cs-CZ" b="1" dirty="0"/>
              <a:t>Benevolentní autoritativní styl</a:t>
            </a:r>
            <a:r>
              <a:rPr lang="cs-CZ" dirty="0"/>
              <a:t> – komunikace shora dolů, malá zpětná vazba, využívání odměn, převaha metody „cukru“, rozhoduje manažer</a:t>
            </a:r>
          </a:p>
          <a:p>
            <a:r>
              <a:rPr lang="cs-CZ" b="1" dirty="0"/>
              <a:t>Konzultativní styl</a:t>
            </a:r>
            <a:r>
              <a:rPr lang="cs-CZ" dirty="0"/>
              <a:t> – obousměrná komunikace, intenzivní zpětná vazba, rozhodnutí dělá manažer po konzultaci</a:t>
            </a:r>
          </a:p>
          <a:p>
            <a:r>
              <a:rPr lang="cs-CZ" b="1" dirty="0"/>
              <a:t>Participativní styl</a:t>
            </a:r>
            <a:r>
              <a:rPr lang="cs-CZ" dirty="0"/>
              <a:t> – volná obousměrná komunikace, otevřenost ve zpětné vazbě, rozhodnutí jsou dělána skupinově</a:t>
            </a:r>
          </a:p>
          <a:p>
            <a:r>
              <a:rPr lang="cs-CZ" b="1" dirty="0" err="1" smtClean="0"/>
              <a:t>Leadership</a:t>
            </a:r>
            <a:r>
              <a:rPr lang="cs-CZ" dirty="0" smtClean="0"/>
              <a:t> (vůdcovství) – sdílení vize a dobrý pracovní tým </a:t>
            </a:r>
          </a:p>
        </p:txBody>
      </p:sp>
    </p:spTree>
    <p:extLst>
      <p:ext uri="{BB962C8B-B14F-4D97-AF65-F5344CB8AC3E}">
        <p14:creationId xmlns:p14="http://schemas.microsoft.com/office/powerpoint/2010/main" val="301700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Styly vedení </a:t>
            </a:r>
            <a:endParaRPr lang="cs-CZ" dirty="0"/>
          </a:p>
        </p:txBody>
      </p:sp>
      <p:pic>
        <p:nvPicPr>
          <p:cNvPr id="1028" name="Picture 4" descr="https://vidim-pry.com/iil/wvakOWsvZIMw5pGc4sGMowHaG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65779" y="1319567"/>
            <a:ext cx="7206018" cy="4816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délník 2"/>
          <p:cNvSpPr/>
          <p:nvPr/>
        </p:nvSpPr>
        <p:spPr>
          <a:xfrm>
            <a:off x="2790092" y="6136033"/>
            <a:ext cx="81153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dirty="0">
                <a:hlinkClick r:id="rId3"/>
              </a:rPr>
              <a:t>wvakOWsvZIMw5pGc4sGMowHaGF.jpg (474×389) (vidim-pry.com)</a:t>
            </a:r>
            <a:endParaRPr lang="cs-CZ" sz="1000" dirty="0"/>
          </a:p>
          <a:p>
            <a:r>
              <a:rPr lang="en-US" sz="1000" dirty="0"/>
              <a:t>Hersey, P. and Blanchard, K.H. (1977). </a:t>
            </a:r>
            <a:r>
              <a:rPr lang="en-US" sz="1000" i="1" dirty="0"/>
              <a:t>Management of Organizational Behavior: Utilizing Human Resources</a:t>
            </a:r>
            <a:r>
              <a:rPr lang="en-US" sz="1000" dirty="0"/>
              <a:t>. New Jersey/Prentice Hall.</a:t>
            </a:r>
          </a:p>
          <a:p>
            <a:endParaRPr lang="cs-CZ" sz="1000" dirty="0"/>
          </a:p>
        </p:txBody>
      </p:sp>
    </p:spTree>
    <p:extLst>
      <p:ext uri="{BB962C8B-B14F-4D97-AF65-F5344CB8AC3E}">
        <p14:creationId xmlns:p14="http://schemas.microsoft.com/office/powerpoint/2010/main" val="2097385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Vedení </a:t>
            </a:r>
            <a:r>
              <a:rPr lang="cs-CZ" dirty="0"/>
              <a:t>přikazováním 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řízení shora dolů, pořádek a kázeň</a:t>
            </a:r>
          </a:p>
          <a:p>
            <a:r>
              <a:rPr lang="cs-CZ" dirty="0" smtClean="0"/>
              <a:t>možno využít:</a:t>
            </a:r>
          </a:p>
          <a:p>
            <a:pPr marL="0" indent="0">
              <a:buNone/>
            </a:pPr>
            <a:r>
              <a:rPr lang="cs-CZ" dirty="0" smtClean="0"/>
              <a:t>- v krizových (kritických) situacích</a:t>
            </a:r>
          </a:p>
          <a:p>
            <a:pPr>
              <a:buFontTx/>
              <a:buChar char="-"/>
            </a:pPr>
            <a:r>
              <a:rPr lang="cs-CZ" dirty="0" smtClean="0"/>
              <a:t>řízení začínajících pracovníků </a:t>
            </a:r>
          </a:p>
          <a:p>
            <a:pPr marL="0" indent="0">
              <a:buNone/>
            </a:pPr>
            <a:endParaRPr lang="cs-CZ" dirty="0"/>
          </a:p>
          <a:p>
            <a:pPr>
              <a:buFontTx/>
              <a:buChar char="-"/>
            </a:pPr>
            <a:r>
              <a:rPr lang="cs-CZ" dirty="0" smtClean="0"/>
              <a:t>převládají formální vztahy</a:t>
            </a:r>
          </a:p>
          <a:p>
            <a:pPr>
              <a:buFontTx/>
              <a:buChar char="-"/>
            </a:pPr>
            <a:r>
              <a:rPr lang="cs-CZ" dirty="0" smtClean="0"/>
              <a:t>podceňování dobrých vlastností člověka</a:t>
            </a:r>
          </a:p>
          <a:p>
            <a:pPr>
              <a:buFontTx/>
              <a:buChar char="-"/>
            </a:pPr>
            <a:r>
              <a:rPr lang="cs-CZ" dirty="0" smtClean="0"/>
              <a:t>ztráta zájmu o práci </a:t>
            </a:r>
          </a:p>
          <a:p>
            <a:pPr>
              <a:buFontTx/>
              <a:buChar char="-"/>
            </a:pPr>
            <a:r>
              <a:rPr lang="cs-CZ" dirty="0" smtClean="0"/>
              <a:t>konflikty mezi vedením a pracovníky</a:t>
            </a:r>
          </a:p>
          <a:p>
            <a:pPr>
              <a:buFontTx/>
              <a:buChar char="-"/>
            </a:pPr>
            <a:r>
              <a:rPr lang="cs-CZ" dirty="0" smtClean="0"/>
              <a:t>náročná kontrola</a:t>
            </a:r>
          </a:p>
          <a:p>
            <a:pPr>
              <a:buFontTx/>
              <a:buChar char="-"/>
            </a:pPr>
            <a:r>
              <a:rPr lang="cs-CZ" dirty="0" smtClean="0"/>
              <a:t>lidé se „bojí“ cokoli udělat (hrozba porušení směrnice)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6625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635</Words>
  <Application>Microsoft Office PowerPoint</Application>
  <PresentationFormat>Širokoúhlá obrazovka</PresentationFormat>
  <Paragraphs>102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Motiv Office</vt:lpstr>
      <vt:lpstr>STYLY VEDENÍ LIDÍ  LEADERSHIP V MATEŘSKÉ ŠKOLE </vt:lpstr>
      <vt:lpstr>Pyramida kultury ve vztahu k vedení lidí  </vt:lpstr>
      <vt:lpstr>Vedení lidí - styly a přístupy </vt:lpstr>
      <vt:lpstr>Prezentace aplikace PowerPoint</vt:lpstr>
      <vt:lpstr>Co to znamená být dobrým lídrem? </vt:lpstr>
      <vt:lpstr>Prezentace aplikace PowerPoint</vt:lpstr>
      <vt:lpstr>Prezentace aplikace PowerPoint</vt:lpstr>
      <vt:lpstr>Styly vedení </vt:lpstr>
      <vt:lpstr>Vedení přikazováním  </vt:lpstr>
      <vt:lpstr>Vedení spoluprací </vt:lpstr>
      <vt:lpstr>Vedení zaměřené na jednání  </vt:lpstr>
      <vt:lpstr>Seznam použité literatury</vt:lpstr>
      <vt:lpstr>Kontrolní otázky/úkoly/náměty a odkazy </vt:lpstr>
      <vt:lpstr>STYLY VEDENÍ LIDÍ  LEADERSHIP V MATEŘSKÉ ŠKOLE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STYLY VEDENÍ LIDÍ  LEADERSHIP V MATEŘSKÉ ŠKOLE </dc:title>
  <dc:creator>Barbora Petrů Puhrová</dc:creator>
  <cp:lastModifiedBy>Barbora Petrů Puhrová</cp:lastModifiedBy>
  <cp:revision>8</cp:revision>
  <dcterms:created xsi:type="dcterms:W3CDTF">2023-03-23T12:32:46Z</dcterms:created>
  <dcterms:modified xsi:type="dcterms:W3CDTF">2023-03-29T19:47:16Z</dcterms:modified>
</cp:coreProperties>
</file>