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1" r:id="rId2"/>
    <p:sldId id="267" r:id="rId3"/>
    <p:sldId id="262" r:id="rId4"/>
    <p:sldId id="263" r:id="rId5"/>
    <p:sldId id="271" r:id="rId6"/>
    <p:sldId id="265" r:id="rId7"/>
    <p:sldId id="268" r:id="rId8"/>
    <p:sldId id="270" r:id="rId9"/>
    <p:sldId id="273" r:id="rId10"/>
    <p:sldId id="272" r:id="rId11"/>
    <p:sldId id="269" r:id="rId12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GLIlAtHzJEgc/WLlvzkJEw==" hashData="bqYUw5bTzHCPwoqAuw7L2QNa0/zyjbJujGDTlaAdmK4J1JRuVhxfRwJbCvze3olrd7HfNIjPwtmqv63red22Yg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37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941B83-24BF-4FA8-B214-B8F731974207}" type="datetimeFigureOut">
              <a:rPr lang="sk-SK" smtClean="0"/>
              <a:t>26. 1. 2022</a:t>
            </a:fld>
            <a:endParaRPr lang="sk-S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66DDD2-BB40-4EBC-B045-A45EE89064A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240636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66DDD2-BB40-4EBC-B045-A45EE89064A2}" type="slidenum">
              <a:rPr lang="sk-SK" smtClean="0"/>
              <a:t>5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887163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188F4D4-2468-4C07-A844-FEB2FFD5653C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524003" y="1122361"/>
            <a:ext cx="9144000" cy="2387598"/>
          </a:xfrm>
        </p:spPr>
        <p:txBody>
          <a:bodyPr anchor="b" anchorCtr="1"/>
          <a:lstStyle>
            <a:lvl1pPr algn="ctr">
              <a:defRPr sz="6000"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B4980F53-D5C6-4934-8782-EB67F980406C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524003" y="3602041"/>
            <a:ext cx="9144000" cy="1655758"/>
          </a:xfrm>
        </p:spPr>
        <p:txBody>
          <a:bodyPr anchorCtr="1"/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058E637-AC86-460F-92C3-D382B0B9CCFF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36F8E43-974B-4680-973F-744406CB9C4A}" type="datetime1">
              <a:rPr lang="cs-CZ"/>
              <a:pPr lvl="0"/>
              <a:t>26.01.2022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5E1CAA9-B85E-4FB7-B0CA-86BACDD1B468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0AC7CBC-701D-45A0-9E85-7E00E8A2E01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F6E8619-FEFC-42B9-8C76-CC6A4E7C2003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86736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A5A8116-00B9-4697-9AB9-ACD7291AE7DA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08A46245-97DE-4A03-B548-1EDFFEE729DA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B886D98-0570-4740-BDEA-4A29E43F347F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01BC4CA-932F-486D-93FD-B8EE7126D863}" type="datetime1">
              <a:rPr lang="cs-CZ"/>
              <a:pPr lvl="0"/>
              <a:t>26.01.2022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6CCA58C-F28D-4D63-B8A2-2E8B810D3002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B6187C6-67E1-4744-9874-1EFC27546CB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791811B-174B-4D9A-8664-F4146C7E6EAA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897077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1862EDDB-D00F-4A59-95F6-6E34445FD8CF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8724903" y="365129"/>
            <a:ext cx="2628899" cy="5811834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9562DF65-8AA1-466F-B90A-D39AD9E3B98D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838203" y="365129"/>
            <a:ext cx="7734296" cy="5811834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B85320A-B30B-4EFE-85C0-66EA8D02E817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27195FB-2B63-4ABC-BDF9-04F4700D5E41}" type="datetime1">
              <a:rPr lang="cs-CZ"/>
              <a:pPr lvl="0"/>
              <a:t>26.01.2022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CEE066D-527A-4806-9136-59191B61D08D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4E1B126-813F-4B1E-A8AA-8411ADA922A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B1D2961-2AD8-4590-BC5E-AA235F7FFD9B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19368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3C10D3E-4E61-475D-A019-0268940164CE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3CFFB63-1EE2-4690-B689-4B4054C7E0E6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523583F-78A0-431E-A688-F3B9508264C3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F206ABF-D06B-4F55-BA76-423FD8E24215}" type="datetime1">
              <a:rPr lang="cs-CZ"/>
              <a:pPr lvl="0"/>
              <a:t>26.01.2022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5701A96-F936-47DC-8061-464404F84676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5053DC9-F0DB-462C-B8BC-3022F739B21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997DE4E-76F9-4235-95F1-1D321CE3A701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6441579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B3A29C1-97E1-4BBB-B2EE-E20FB3CD1B9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1847" y="1709735"/>
            <a:ext cx="10515600" cy="2852735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BBB0A6EA-0393-459C-B22D-C7952EB7C5E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1847" y="4589465"/>
            <a:ext cx="10515600" cy="1500182"/>
          </a:xfrm>
        </p:spPr>
        <p:txBody>
          <a:bodyPr/>
          <a:lstStyle>
            <a:lvl1pPr marL="0" indent="0">
              <a:buNone/>
              <a:defRPr sz="2400">
                <a:solidFill>
                  <a:srgbClr val="898989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D090CEC-4F06-488E-BF3A-322CA235EE2D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8D1F95A-A446-4365-A49B-7EC002BE7524}" type="datetime1">
              <a:rPr lang="cs-CZ"/>
              <a:pPr lvl="0"/>
              <a:t>26.01.2022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F288850-B2D0-4A7D-B739-FDC300A47DC7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8602EBD-B045-4237-B63F-AFCAFD7EC4F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31E1BF9-2A7A-4D6E-9652-D1397D24582A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75256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F46BA00-0855-41CC-8278-D3A21875FE51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8BCC6BB-A1C5-4F0C-95BD-5A761EA7DEAA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3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40B54BC3-DCF5-4F39-8FBA-FBE6E6B6D56C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172200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F10DECA-E46E-4311-A0B6-4A6DECE76F0C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831B06E-37A1-4614-BE3D-EDB342F77F49}" type="datetime1">
              <a:rPr lang="cs-CZ"/>
              <a:pPr lvl="0"/>
              <a:t>26.01.2022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0D51A21D-23B0-4C78-87E7-469A8316EB3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503B205-8B51-4058-813C-E2EF947E5D2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FE0E2E2-BBF6-45DB-8DA9-DAE5FE0350A1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55231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D9D28D3-2355-4BF9-A4E5-D6FA9598DC8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365129"/>
            <a:ext cx="10515600" cy="132555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E63E483C-DF31-46DE-9D46-820B2297990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9784" y="1681160"/>
            <a:ext cx="5157782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231E87D6-4477-431A-B2E5-F502DE8379D1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839784" y="2505071"/>
            <a:ext cx="5157782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2CD76E18-7A91-4197-B0B3-147967E4C42D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6172200" y="1681160"/>
            <a:ext cx="5183184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F0B4B978-7F0A-4633-AED4-46C7E46414D1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6172200" y="2505071"/>
            <a:ext cx="5183184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9EBBDDE4-3BE0-4F97-A7D4-2682A37D1830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EB2E585-A943-41B3-8F3F-13A73087989B}" type="datetime1">
              <a:rPr lang="cs-CZ"/>
              <a:pPr lvl="0"/>
              <a:t>26.01.2022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5FF3BDA2-97D9-49C6-86E0-C1C357BC550D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9B730017-ECAD-4A0F-BCD1-F10942238EE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40A857D-A494-4A08-AD90-41259F46DFC4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807505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B292272-A754-4878-9906-FB7FC92FD7F4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AF6481CB-7C6B-41F8-968B-E2D2D1B3FAB5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EC12C76-ED87-40CA-90D0-3B9C4AED1520}" type="datetime1">
              <a:rPr lang="cs-CZ"/>
              <a:pPr lvl="0"/>
              <a:t>26.01.2022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1B3AFD68-7E26-474E-A299-7D8340737E96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98D953AC-D55D-479B-A194-A79900A0213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5B4CA47-01BF-4F7D-AC03-562D84C5FF41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8142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A7BA1205-BA10-49CF-9527-A40CBA35DDAD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3C6A08C-7C37-4ADB-9716-6E1FDAFD450F}" type="datetime1">
              <a:rPr lang="cs-CZ"/>
              <a:pPr lvl="0"/>
              <a:t>26.01.2022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43466B01-38A8-4C30-A0F3-A972C784F462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C724ED8-3C14-48EF-BFB7-87A3EA77112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5966F25-6C4F-41AB-9790-54CF131D30ED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43090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4517C69-1B89-4B86-BD1A-A00CAD5F259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FD50BF7-9395-4E18-A5BB-111537F76585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BA7CE2FF-07F6-45F8-8685-5C4B0EC3DC2E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A5021EDA-94A6-4956-8AF1-AD6EF4969CDF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2335759-D5CB-4569-B4E1-0C49AF50AF81}" type="datetime1">
              <a:rPr lang="cs-CZ"/>
              <a:pPr lvl="0"/>
              <a:t>26.01.2022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9DA92C8-7535-4420-A9D2-565DB76E81F0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63BDB20E-41E8-48AD-857A-6E77E730F8A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905E7AB-A38A-44AF-92FD-6D7FB69C7148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55684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B92D6AA-3858-4140-80CF-47A00ABB1FE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symbol pro obrázek 2">
            <a:extLst>
              <a:ext uri="{FF2B5EF4-FFF2-40B4-BE49-F238E27FC236}">
                <a16:creationId xmlns:a16="http://schemas.microsoft.com/office/drawing/2014/main" id="{8FE6D7E3-71C2-48DE-805D-A1439811B81D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pPr lvl="0"/>
            <a:r>
              <a:rPr lang="cs-CZ"/>
              <a:t>Kliknutím na ikonu přidáte obrázek.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C37D0C91-2A73-4EC9-8880-F371716C9C36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B02CCD6-9F2E-4F2C-9153-04DB216E739A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FC523B2-E622-4A5E-A44E-9CA77231AD7D}" type="datetime1">
              <a:rPr lang="cs-CZ"/>
              <a:pPr lvl="0"/>
              <a:t>26.01.2022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83946C4-9CFF-460C-969D-AA36778DC513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7F82724-CD59-4E4C-8CE1-D186663B6F7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7CB1506-E573-47BB-A80E-E931DBA7CAE4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3972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>
            <a:extLst>
              <a:ext uri="{FF2B5EF4-FFF2-40B4-BE49-F238E27FC236}">
                <a16:creationId xmlns:a16="http://schemas.microsoft.com/office/drawing/2014/main" id="{2EB27FE0-886D-4108-83BE-D96EA154AF3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13255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FAE15CA3-7771-4555-8B02-26BBD61AB4F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3" y="1825627"/>
            <a:ext cx="10515600" cy="435133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9B9D27A-F35E-4B10-AB85-EB1FFBDBEF11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8382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A58ED7C1-1683-441B-92B4-B4D886E3AE13}" type="datetime1">
              <a:rPr lang="cs-CZ"/>
              <a:pPr lvl="0"/>
              <a:t>26.01.2022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1922A0A-F8DE-4842-A0F7-54E60D2D95E7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DB0CD94-C18C-45DA-BAAB-86885B1CDDB0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590F0AA4-DA6A-458A-AA5C-8DF64F3B7C80}" type="slidenum"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cs-CZ" sz="4400" b="0" i="0" u="none" strike="noStrike" kern="1200" cap="none" spc="0" baseline="0">
          <a:solidFill>
            <a:srgbClr val="000000"/>
          </a:solidFill>
          <a:uFillTx/>
          <a:latin typeface="Calibri Light"/>
        </a:defRPr>
      </a:lvl1pPr>
    </p:titleStyle>
    <p:bodyStyle>
      <a:lvl1pPr marL="228600" marR="0" lvl="0" indent="-228600" algn="l" defTabSz="914400" rtl="0" fontAlgn="auto" hangingPunct="1">
        <a:lnSpc>
          <a:spcPct val="90000"/>
        </a:lnSpc>
        <a:spcBef>
          <a:spcPts val="1000"/>
        </a:spcBef>
        <a:spcAft>
          <a:spcPts val="0"/>
        </a:spcAft>
        <a:buSzPct val="100000"/>
        <a:buFont typeface="Arial" pitchFamily="34"/>
        <a:buChar char="•"/>
        <a:tabLst/>
        <a:defRPr lang="cs-CZ" sz="28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cs-CZ" sz="24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cs-CZ" sz="20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cs-CZ" sz="18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cs-CZ" sz="18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cz.vector.me/browse/129128/green_apple_fruit_tree_cartoon_cherry_trees_plant" TargetMode="External"/><Relationship Id="rId7" Type="http://schemas.openxmlformats.org/officeDocument/2006/relationships/hyperlink" Target="https://turbo.cdv.tul.cz/pluginfile.php/11496/mod_book/chapter/6424/PC1_text/DUpodklady/domecek.jpg" TargetMode="External"/><Relationship Id="rId2" Type="http://schemas.openxmlformats.org/officeDocument/2006/relationships/hyperlink" Target="https://www.msovcihajek.cz/aktualne/attachment/penize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ripravy.estranky.cz/img/picture/876/Jablko.jpg" TargetMode="External"/><Relationship Id="rId5" Type="http://schemas.openxmlformats.org/officeDocument/2006/relationships/hyperlink" Target="https://www.postavy.cz/foto/tatka-smoula-foto.jpg" TargetMode="External"/><Relationship Id="rId4" Type="http://schemas.openxmlformats.org/officeDocument/2006/relationships/hyperlink" Target="https://www.bambulin.cz/samolepici-dekorace-domecky#&amp;gid=1&amp;pid=2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png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">
    <p:bg>
      <p:bgPr>
        <a:gradFill>
          <a:gsLst>
            <a:gs pos="0">
              <a:srgbClr val="FFFF00"/>
            </a:gs>
            <a:gs pos="100000">
              <a:srgbClr val="B5D2EC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DA84FBF7">
            <a:hlinkClick r:id="" action="ppaction://media"/>
            <a:extLst>
              <a:ext uri="{FF2B5EF4-FFF2-40B4-BE49-F238E27FC236}">
                <a16:creationId xmlns:a16="http://schemas.microsoft.com/office/drawing/2014/main" id="{1854EAB7-3180-4834-96CD-8E1C7A876E5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330024" y="5509654"/>
            <a:ext cx="609600" cy="6096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51FA316F-1B42-4B83-8956-9A8C388004B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1348346"/>
            <a:ext cx="10515600" cy="1325559"/>
          </a:xfrm>
        </p:spPr>
        <p:txBody>
          <a:bodyPr anchorCtr="1">
            <a:normAutofit/>
          </a:bodyPr>
          <a:lstStyle/>
          <a:p>
            <a:pPr lvl="0" algn="ctr"/>
            <a:r>
              <a:rPr lang="cs-CZ" sz="6000" b="1" dirty="0"/>
              <a:t>Sčítání a odečítání do 20</a:t>
            </a:r>
          </a:p>
        </p:txBody>
      </p:sp>
      <p:pic>
        <p:nvPicPr>
          <p:cNvPr id="5" name="Picture 4" descr="Plus and minus sign set. Vector Plus and minus sign set. Vector illustration subtraction stock illustrations">
            <a:extLst>
              <a:ext uri="{FF2B5EF4-FFF2-40B4-BE49-F238E27FC236}">
                <a16:creationId xmlns:a16="http://schemas.microsoft.com/office/drawing/2014/main" id="{1424EB27-D6A4-44B2-91C7-D888DF2B0BE7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3943898" y="2744644"/>
            <a:ext cx="4304208" cy="2651449"/>
          </a:xfrm>
          <a:prstGeom prst="rect">
            <a:avLst/>
          </a:prstGeom>
          <a:noFill/>
          <a:ln w="38103" cap="sq">
            <a:solidFill>
              <a:srgbClr val="000000"/>
            </a:solidFill>
            <a:prstDash val="solid"/>
            <a:miter/>
          </a:ln>
          <a:effectLst>
            <a:outerShdw dist="38096" dir="2700000" algn="tl">
              <a:srgbClr val="000000">
                <a:alpha val="43000"/>
              </a:srgbClr>
            </a:outerShdw>
          </a:effectLst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02829529-AE31-414D-86A7-793E9A9B9884}"/>
              </a:ext>
            </a:extLst>
          </p:cNvPr>
          <p:cNvSpPr txBox="1"/>
          <p:nvPr/>
        </p:nvSpPr>
        <p:spPr>
          <a:xfrm>
            <a:off x="10454939" y="6101684"/>
            <a:ext cx="14319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Daniel Patera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34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100000">
              <a:srgbClr val="B5D2EC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FBCBE52-916C-4604-8B1C-90BD89151E8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1259092"/>
            <a:ext cx="10515600" cy="1325559"/>
          </a:xfrm>
        </p:spPr>
        <p:txBody>
          <a:bodyPr/>
          <a:lstStyle/>
          <a:p>
            <a:pPr lvl="0"/>
            <a:r>
              <a:rPr lang="cs-CZ" dirty="0"/>
              <a:t>Citace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1766DE1-DFC3-4E5C-BDD6-934AD6CB0966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197" y="2575729"/>
            <a:ext cx="10515600" cy="3473961"/>
          </a:xfrm>
        </p:spPr>
        <p:txBody>
          <a:bodyPr/>
          <a:lstStyle/>
          <a:p>
            <a:pPr lvl="0"/>
            <a:r>
              <a:rPr lang="cs-CZ" dirty="0"/>
              <a:t>Matematika.cz. (2014). </a:t>
            </a:r>
            <a:r>
              <a:rPr lang="cs-CZ" i="1" dirty="0"/>
              <a:t>Sčítání a odečítání. </a:t>
            </a:r>
            <a:r>
              <a:rPr lang="cs-CZ" dirty="0"/>
              <a:t>Dostupné z:</a:t>
            </a:r>
            <a:r>
              <a:rPr lang="cs-CZ" i="1" dirty="0"/>
              <a:t> </a:t>
            </a:r>
            <a:r>
              <a:rPr lang="cs-CZ" dirty="0"/>
              <a:t>https://matematika.cz/scitani-odecitani</a:t>
            </a:r>
          </a:p>
        </p:txBody>
      </p:sp>
    </p:spTree>
    <p:extLst>
      <p:ext uri="{BB962C8B-B14F-4D97-AF65-F5344CB8AC3E}">
        <p14:creationId xmlns:p14="http://schemas.microsoft.com/office/powerpoint/2010/main" val="5354611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4">
    <p:bg>
      <p:bgPr>
        <a:gradFill>
          <a:gsLst>
            <a:gs pos="0">
              <a:srgbClr val="FFFF00"/>
            </a:gs>
            <a:gs pos="100000">
              <a:srgbClr val="B5D2EC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5A6B0E1-DC09-40C0-8D7E-9CB8B782886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903258"/>
            <a:ext cx="10515600" cy="1325559"/>
          </a:xfrm>
        </p:spPr>
        <p:txBody>
          <a:bodyPr/>
          <a:lstStyle/>
          <a:p>
            <a:r>
              <a:rPr lang="cs-CZ" dirty="0"/>
              <a:t>Obrázky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80693D3-A753-4D0D-8258-565688AD841F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0" y="1892968"/>
            <a:ext cx="11353800" cy="4325627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cs-CZ" dirty="0"/>
              <a:t>Peníze, dostupné z: </a:t>
            </a:r>
            <a:r>
              <a:rPr lang="cs-CZ" dirty="0">
                <a:hlinkClick r:id="rId2"/>
              </a:rPr>
              <a:t>https://www.msovcihajek.cz/aktualne/attachment/penize/</a:t>
            </a:r>
            <a:endParaRPr lang="cs-CZ" dirty="0"/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Stromy, dostupné z: </a:t>
            </a:r>
            <a:r>
              <a:rPr lang="cs-CZ" dirty="0">
                <a:hlinkClick r:id="rId3"/>
              </a:rPr>
              <a:t>https://cz.vector.me/browse/129128/green_apple_fruit_tree_cartoon_cherry_trees_plant</a:t>
            </a:r>
            <a:endParaRPr lang="cs-CZ" dirty="0"/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Domy, dostupné z:</a:t>
            </a:r>
            <a:r>
              <a:rPr lang="cs-CZ" dirty="0">
                <a:hlinkClick r:id="rId4"/>
              </a:rPr>
              <a:t>https://www.bambulin.cz/samolepici-dekorace-domecky#&amp;gid=1&amp;pid=2</a:t>
            </a:r>
            <a:r>
              <a:rPr lang="cs-CZ" dirty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err="1"/>
              <a:t>Tatka</a:t>
            </a:r>
            <a:r>
              <a:rPr lang="cs-CZ" dirty="0"/>
              <a:t> </a:t>
            </a:r>
            <a:r>
              <a:rPr lang="cs-CZ" dirty="0" err="1"/>
              <a:t>šmoula</a:t>
            </a:r>
            <a:r>
              <a:rPr lang="cs-CZ" dirty="0"/>
              <a:t>, dostupné z: </a:t>
            </a:r>
            <a:r>
              <a:rPr lang="cs-CZ" dirty="0">
                <a:hlinkClick r:id="rId5"/>
              </a:rPr>
              <a:t>https://www.postavy.cz/foto/tatka-smoula-foto.jpg</a:t>
            </a:r>
            <a:endParaRPr lang="cs-CZ" dirty="0"/>
          </a:p>
          <a:p>
            <a:pPr marL="514350" indent="-514350">
              <a:buFont typeface="+mj-lt"/>
              <a:buAutoNum type="arabicPeriod"/>
            </a:pPr>
            <a:r>
              <a:rPr lang="cs-CZ" dirty="0" err="1"/>
              <a:t>Jabličko</a:t>
            </a:r>
            <a:r>
              <a:rPr lang="cs-CZ" dirty="0"/>
              <a:t>, dostupné z:</a:t>
            </a:r>
            <a:r>
              <a:rPr lang="cs-CZ" dirty="0">
                <a:hlinkClick r:id="rId6"/>
              </a:rPr>
              <a:t>https://pripravy.estranky.cz/img/picture/876/Jablko.jpg</a:t>
            </a:r>
            <a:endParaRPr lang="cs-CZ" dirty="0"/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Domeček a stromeček, dostupné z : </a:t>
            </a:r>
            <a:r>
              <a:rPr lang="cs-CZ" dirty="0">
                <a:hlinkClick r:id="rId7"/>
              </a:rPr>
              <a:t>https://turbo.cdv.tul.cz/pluginfile.php/11496/mod_book/chapter/6424/PC1_text/DUpodklady/domecek.jpg</a:t>
            </a:r>
            <a:endParaRPr lang="cs-CZ" dirty="0"/>
          </a:p>
          <a:p>
            <a:pPr marL="514350" indent="-514350">
              <a:buFont typeface="+mj-lt"/>
              <a:buAutoNum type="arabicPeriod"/>
            </a:pPr>
            <a:endParaRPr lang="cs-CZ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2">
    <p:bg>
      <p:bgPr>
        <a:gradFill>
          <a:gsLst>
            <a:gs pos="0">
              <a:srgbClr val="FFFF00"/>
            </a:gs>
            <a:gs pos="100000">
              <a:srgbClr val="B5D2EC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1D84879-F7BE-4401-8D76-C85B58F3921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1147280"/>
            <a:ext cx="10515600" cy="1325559"/>
          </a:xfrm>
        </p:spPr>
        <p:txBody>
          <a:bodyPr/>
          <a:lstStyle/>
          <a:p>
            <a:pPr lvl="0"/>
            <a:r>
              <a:rPr lang="cs-CZ" b="1" dirty="0"/>
              <a:t>Co je to sčítání a odečítání ?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F7C3E81-A0A8-4DDC-BE1D-D3D455141325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3" y="2424897"/>
            <a:ext cx="10515600" cy="3463610"/>
          </a:xfrm>
        </p:spPr>
        <p:txBody>
          <a:bodyPr/>
          <a:lstStyle/>
          <a:p>
            <a:pPr marL="0" lvl="0" indent="0">
              <a:buNone/>
            </a:pPr>
            <a:r>
              <a:rPr lang="cs-CZ" sz="2400" dirty="0"/>
              <a:t>Sčítání a stejně i odečítání jsou úplně nejzákladnější matematické operace, které využíváme i v běžném životě.</a:t>
            </a:r>
          </a:p>
          <a:p>
            <a:pPr marL="0" lvl="0" indent="0">
              <a:buNone/>
            </a:pPr>
            <a:endParaRPr lang="cs-CZ" sz="2400" dirty="0"/>
          </a:p>
          <a:p>
            <a:pPr marL="0" lvl="0" indent="0">
              <a:buNone/>
            </a:pPr>
            <a:r>
              <a:rPr lang="cs-CZ" sz="2400" dirty="0"/>
              <a:t>Sčítat i odečítat můžeme různé objekty, věci nebo číslice.</a:t>
            </a:r>
          </a:p>
          <a:p>
            <a:pPr marL="0" lvl="0" indent="0">
              <a:buNone/>
            </a:pPr>
            <a:endParaRPr lang="cs-CZ" sz="2400" dirty="0"/>
          </a:p>
          <a:p>
            <a:pPr marL="0" lvl="0" indent="0">
              <a:buNone/>
            </a:pPr>
            <a:endParaRPr lang="cs-CZ" sz="2400" dirty="0"/>
          </a:p>
          <a:p>
            <a:pPr marL="0" lvl="0" indent="0">
              <a:buNone/>
            </a:pPr>
            <a:endParaRPr lang="cs-CZ" sz="2400" dirty="0"/>
          </a:p>
          <a:p>
            <a:pPr marL="0" lvl="0" indent="0">
              <a:buNone/>
            </a:pPr>
            <a:endParaRPr lang="cs-CZ" sz="2200" dirty="0">
              <a:latin typeface="Source Sans Pro Semibold" pitchFamily="34"/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07FAE288-959B-4D84-BF8F-36245788BF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7" y="4598739"/>
            <a:ext cx="2008053" cy="165106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Zelená Apple ovocný strom kreslený třešňové stromy rostliny volný vektor">
            <a:extLst>
              <a:ext uri="{FF2B5EF4-FFF2-40B4-BE49-F238E27FC236}">
                <a16:creationId xmlns:a16="http://schemas.microsoft.com/office/drawing/2014/main" id="{5BCBDACC-027E-4400-8ADF-3054286DF6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5810" y="4598739"/>
            <a:ext cx="1654159" cy="16308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5B7BBB2E-4045-4DAD-9BB8-EAD4FE16C0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9211" y="4817053"/>
            <a:ext cx="3810000" cy="12144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DE6787A2">
            <a:hlinkClick r:id="" action="ppaction://media"/>
            <a:extLst>
              <a:ext uri="{FF2B5EF4-FFF2-40B4-BE49-F238E27FC236}">
                <a16:creationId xmlns:a16="http://schemas.microsoft.com/office/drawing/2014/main" id="{C0720630-4653-41A9-BDEB-B5759E225C6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13349" y="359893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18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">
    <p:bg>
      <p:bgPr>
        <a:gradFill>
          <a:gsLst>
            <a:gs pos="0">
              <a:srgbClr val="FFFF00"/>
            </a:gs>
            <a:gs pos="100000">
              <a:srgbClr val="B5D2EC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1A2BFD3-5C81-42E2-A3BC-59D8D7A1915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16259" y="180676"/>
            <a:ext cx="10515600" cy="1325559"/>
          </a:xfrm>
        </p:spPr>
        <p:txBody>
          <a:bodyPr/>
          <a:lstStyle/>
          <a:p>
            <a:pPr lvl="0"/>
            <a:r>
              <a:rPr lang="cs-CZ" b="1"/>
              <a:t>Sčítání</a:t>
            </a:r>
          </a:p>
        </p:txBody>
      </p:sp>
      <p:sp>
        <p:nvSpPr>
          <p:cNvPr id="5" name="Zástupný obsah 8">
            <a:extLst>
              <a:ext uri="{FF2B5EF4-FFF2-40B4-BE49-F238E27FC236}">
                <a16:creationId xmlns:a16="http://schemas.microsoft.com/office/drawing/2014/main" id="{1CA96D4F-6364-4586-89C0-4E8244FA3440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78402" y="1478017"/>
            <a:ext cx="10515600" cy="3503048"/>
          </a:xfrm>
        </p:spPr>
        <p:txBody>
          <a:bodyPr/>
          <a:lstStyle/>
          <a:p>
            <a:pPr marL="0" lvl="0" indent="0">
              <a:buNone/>
            </a:pPr>
            <a:r>
              <a:rPr lang="cs-CZ" sz="2400"/>
              <a:t>Znaménkem sčítání je </a:t>
            </a:r>
            <a:r>
              <a:rPr lang="cs-CZ" sz="2400" b="1">
                <a:solidFill>
                  <a:srgbClr val="7030A0"/>
                </a:solidFill>
              </a:rPr>
              <a:t>plus</a:t>
            </a:r>
          </a:p>
          <a:p>
            <a:pPr marL="0" lvl="0" indent="0">
              <a:buNone/>
            </a:pPr>
            <a:endParaRPr lang="cs-CZ" sz="2400"/>
          </a:p>
          <a:p>
            <a:pPr marL="0" lvl="0" indent="0">
              <a:buNone/>
            </a:pPr>
            <a:r>
              <a:rPr lang="cs-CZ" sz="2400"/>
              <a:t>Při sčítání se sčítané věci jmenují sčítance a výsledek se jmenuje součet</a:t>
            </a:r>
          </a:p>
          <a:p>
            <a:pPr marL="0" lvl="0" indent="0">
              <a:buNone/>
            </a:pPr>
            <a:endParaRPr lang="cs-CZ" sz="2400"/>
          </a:p>
          <a:p>
            <a:pPr marL="0" lvl="0" indent="0">
              <a:buNone/>
            </a:pPr>
            <a:r>
              <a:rPr lang="cs-CZ" sz="2400"/>
              <a:t>Při sčítání můžeme zaměnit pořadí sčítanců a výsledek se nezmění.  </a:t>
            </a:r>
          </a:p>
        </p:txBody>
      </p:sp>
      <p:sp>
        <p:nvSpPr>
          <p:cNvPr id="6" name="TextovéPole 11">
            <a:extLst>
              <a:ext uri="{FF2B5EF4-FFF2-40B4-BE49-F238E27FC236}">
                <a16:creationId xmlns:a16="http://schemas.microsoft.com/office/drawing/2014/main" id="{B4C1D116-BCA0-456B-9A89-A1EC97BE6BC6}"/>
              </a:ext>
            </a:extLst>
          </p:cNvPr>
          <p:cNvSpPr txBox="1"/>
          <p:nvPr/>
        </p:nvSpPr>
        <p:spPr>
          <a:xfrm>
            <a:off x="4515736" y="4872490"/>
            <a:ext cx="538618" cy="70788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40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2</a:t>
            </a:r>
          </a:p>
        </p:txBody>
      </p:sp>
      <p:sp>
        <p:nvSpPr>
          <p:cNvPr id="7" name="TextovéPole 12">
            <a:extLst>
              <a:ext uri="{FF2B5EF4-FFF2-40B4-BE49-F238E27FC236}">
                <a16:creationId xmlns:a16="http://schemas.microsoft.com/office/drawing/2014/main" id="{99111137-1391-48DC-8AAE-CC1DAEFECD86}"/>
              </a:ext>
            </a:extLst>
          </p:cNvPr>
          <p:cNvSpPr txBox="1"/>
          <p:nvPr/>
        </p:nvSpPr>
        <p:spPr>
          <a:xfrm>
            <a:off x="5766672" y="4872490"/>
            <a:ext cx="538618" cy="70788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40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5</a:t>
            </a:r>
          </a:p>
        </p:txBody>
      </p:sp>
      <p:cxnSp>
        <p:nvCxnSpPr>
          <p:cNvPr id="8" name="Přímá spojnice se šipkou 16">
            <a:extLst>
              <a:ext uri="{FF2B5EF4-FFF2-40B4-BE49-F238E27FC236}">
                <a16:creationId xmlns:a16="http://schemas.microsoft.com/office/drawing/2014/main" id="{47580AD1-F59E-4107-84D6-8069E7221AF0}"/>
              </a:ext>
            </a:extLst>
          </p:cNvPr>
          <p:cNvCxnSpPr/>
          <p:nvPr/>
        </p:nvCxnSpPr>
        <p:spPr>
          <a:xfrm flipV="1">
            <a:off x="3847017" y="5515377"/>
            <a:ext cx="682106" cy="507766"/>
          </a:xfrm>
          <a:prstGeom prst="straightConnector1">
            <a:avLst/>
          </a:prstGeom>
          <a:noFill/>
          <a:ln w="19046" cap="flat">
            <a:solidFill>
              <a:srgbClr val="70AD47"/>
            </a:solidFill>
            <a:prstDash val="solid"/>
            <a:miter/>
            <a:tailEnd type="arrow"/>
          </a:ln>
        </p:spPr>
      </p:cxnSp>
      <p:sp>
        <p:nvSpPr>
          <p:cNvPr id="9" name="TextovéPole 19">
            <a:extLst>
              <a:ext uri="{FF2B5EF4-FFF2-40B4-BE49-F238E27FC236}">
                <a16:creationId xmlns:a16="http://schemas.microsoft.com/office/drawing/2014/main" id="{2383E3D8-527D-4A3C-9071-77321764184C}"/>
              </a:ext>
            </a:extLst>
          </p:cNvPr>
          <p:cNvSpPr txBox="1"/>
          <p:nvPr/>
        </p:nvSpPr>
        <p:spPr>
          <a:xfrm>
            <a:off x="1894005" y="5634103"/>
            <a:ext cx="1953012" cy="70788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4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sčítanec</a:t>
            </a:r>
          </a:p>
        </p:txBody>
      </p:sp>
      <p:sp>
        <p:nvSpPr>
          <p:cNvPr id="10" name="TextovéPole 20">
            <a:extLst>
              <a:ext uri="{FF2B5EF4-FFF2-40B4-BE49-F238E27FC236}">
                <a16:creationId xmlns:a16="http://schemas.microsoft.com/office/drawing/2014/main" id="{680497FE-75EA-4800-A4DC-372BF8B64D0E}"/>
              </a:ext>
            </a:extLst>
          </p:cNvPr>
          <p:cNvSpPr txBox="1"/>
          <p:nvPr/>
        </p:nvSpPr>
        <p:spPr>
          <a:xfrm>
            <a:off x="6758851" y="5693813"/>
            <a:ext cx="1953012" cy="70788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4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sčítanec</a:t>
            </a:r>
          </a:p>
        </p:txBody>
      </p:sp>
      <p:cxnSp>
        <p:nvCxnSpPr>
          <p:cNvPr id="11" name="Přímá spojnice se šipkou 21">
            <a:extLst>
              <a:ext uri="{FF2B5EF4-FFF2-40B4-BE49-F238E27FC236}">
                <a16:creationId xmlns:a16="http://schemas.microsoft.com/office/drawing/2014/main" id="{7F64EAED-0AB0-4F33-8D6C-37FBF5769C89}"/>
              </a:ext>
            </a:extLst>
          </p:cNvPr>
          <p:cNvCxnSpPr/>
          <p:nvPr/>
        </p:nvCxnSpPr>
        <p:spPr>
          <a:xfrm flipH="1" flipV="1">
            <a:off x="6104817" y="5500957"/>
            <a:ext cx="640528" cy="488902"/>
          </a:xfrm>
          <a:prstGeom prst="straightConnector1">
            <a:avLst/>
          </a:prstGeom>
          <a:noFill/>
          <a:ln w="19046" cap="flat">
            <a:solidFill>
              <a:srgbClr val="70AD47"/>
            </a:solidFill>
            <a:prstDash val="solid"/>
            <a:miter/>
            <a:tailEnd type="arrow"/>
          </a:ln>
        </p:spPr>
      </p:cxnSp>
      <p:sp>
        <p:nvSpPr>
          <p:cNvPr id="12" name="TextovéPole 25">
            <a:extLst>
              <a:ext uri="{FF2B5EF4-FFF2-40B4-BE49-F238E27FC236}">
                <a16:creationId xmlns:a16="http://schemas.microsoft.com/office/drawing/2014/main" id="{E30D63D8-EF15-46B1-B99A-41E990807C70}"/>
              </a:ext>
            </a:extLst>
          </p:cNvPr>
          <p:cNvSpPr txBox="1"/>
          <p:nvPr/>
        </p:nvSpPr>
        <p:spPr>
          <a:xfrm>
            <a:off x="6197903" y="4884011"/>
            <a:ext cx="538618" cy="70788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40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=</a:t>
            </a:r>
          </a:p>
        </p:txBody>
      </p:sp>
      <p:sp>
        <p:nvSpPr>
          <p:cNvPr id="13" name="TextovéPole 29">
            <a:extLst>
              <a:ext uri="{FF2B5EF4-FFF2-40B4-BE49-F238E27FC236}">
                <a16:creationId xmlns:a16="http://schemas.microsoft.com/office/drawing/2014/main" id="{015FE029-428D-4C39-8F49-B5EA81999860}"/>
              </a:ext>
            </a:extLst>
          </p:cNvPr>
          <p:cNvSpPr txBox="1"/>
          <p:nvPr/>
        </p:nvSpPr>
        <p:spPr>
          <a:xfrm>
            <a:off x="6646791" y="4875736"/>
            <a:ext cx="499673" cy="70788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4000" b="1" i="0" u="none" strike="noStrike" kern="1200" cap="none" spc="0" baseline="0">
                <a:solidFill>
                  <a:srgbClr val="FF0000"/>
                </a:solidFill>
                <a:uFillTx/>
                <a:latin typeface="Calibri"/>
              </a:rPr>
              <a:t>7</a:t>
            </a:r>
          </a:p>
        </p:txBody>
      </p:sp>
      <p:cxnSp>
        <p:nvCxnSpPr>
          <p:cNvPr id="14" name="Přímá spojnice se šipkou 30">
            <a:extLst>
              <a:ext uri="{FF2B5EF4-FFF2-40B4-BE49-F238E27FC236}">
                <a16:creationId xmlns:a16="http://schemas.microsoft.com/office/drawing/2014/main" id="{54E6C2F0-89A5-42FC-85AD-0535AC3C92D4}"/>
              </a:ext>
            </a:extLst>
          </p:cNvPr>
          <p:cNvCxnSpPr/>
          <p:nvPr/>
        </p:nvCxnSpPr>
        <p:spPr>
          <a:xfrm flipH="1">
            <a:off x="7137641" y="4540197"/>
            <a:ext cx="891778" cy="445239"/>
          </a:xfrm>
          <a:prstGeom prst="straightConnector1">
            <a:avLst/>
          </a:prstGeom>
          <a:noFill/>
          <a:ln w="19046" cap="flat">
            <a:solidFill>
              <a:srgbClr val="70AD47"/>
            </a:solidFill>
            <a:prstDash val="solid"/>
            <a:miter/>
            <a:tailEnd type="arrow"/>
          </a:ln>
        </p:spPr>
      </p:cxnSp>
      <p:sp>
        <p:nvSpPr>
          <p:cNvPr id="15" name="TextovéPole 32">
            <a:extLst>
              <a:ext uri="{FF2B5EF4-FFF2-40B4-BE49-F238E27FC236}">
                <a16:creationId xmlns:a16="http://schemas.microsoft.com/office/drawing/2014/main" id="{1E668C2C-E931-4012-A6FE-D1A7AA1B9A82}"/>
              </a:ext>
            </a:extLst>
          </p:cNvPr>
          <p:cNvSpPr txBox="1"/>
          <p:nvPr/>
        </p:nvSpPr>
        <p:spPr>
          <a:xfrm>
            <a:off x="8029419" y="4055537"/>
            <a:ext cx="1953012" cy="70788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4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součet</a:t>
            </a:r>
          </a:p>
        </p:txBody>
      </p:sp>
      <p:sp>
        <p:nvSpPr>
          <p:cNvPr id="16" name="TextovéPole 33">
            <a:extLst>
              <a:ext uri="{FF2B5EF4-FFF2-40B4-BE49-F238E27FC236}">
                <a16:creationId xmlns:a16="http://schemas.microsoft.com/office/drawing/2014/main" id="{652DAD3E-F760-4940-B39D-291427F90A90}"/>
              </a:ext>
            </a:extLst>
          </p:cNvPr>
          <p:cNvSpPr txBox="1"/>
          <p:nvPr/>
        </p:nvSpPr>
        <p:spPr>
          <a:xfrm>
            <a:off x="5136788" y="4866784"/>
            <a:ext cx="538618" cy="70788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4000" b="1" i="0" u="none" strike="noStrike" kern="1200" cap="none" spc="0" baseline="0">
                <a:solidFill>
                  <a:srgbClr val="7030A0"/>
                </a:solidFill>
                <a:uFillTx/>
                <a:latin typeface="Calibri"/>
              </a:rPr>
              <a:t>+</a:t>
            </a:r>
          </a:p>
        </p:txBody>
      </p:sp>
      <p:sp>
        <p:nvSpPr>
          <p:cNvPr id="17" name="TextovéPole 34">
            <a:extLst>
              <a:ext uri="{FF2B5EF4-FFF2-40B4-BE49-F238E27FC236}">
                <a16:creationId xmlns:a16="http://schemas.microsoft.com/office/drawing/2014/main" id="{9E0ED552-AE94-4345-9B91-37C5975A383F}"/>
              </a:ext>
            </a:extLst>
          </p:cNvPr>
          <p:cNvSpPr txBox="1"/>
          <p:nvPr/>
        </p:nvSpPr>
        <p:spPr>
          <a:xfrm>
            <a:off x="4556043" y="740234"/>
            <a:ext cx="1548774" cy="186204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1500" b="1" i="0" u="none" strike="noStrike" kern="1200" cap="none" spc="0" baseline="0" dirty="0">
                <a:solidFill>
                  <a:srgbClr val="7030A0"/>
                </a:solidFill>
                <a:uFillTx/>
                <a:latin typeface="Calibri"/>
              </a:rPr>
              <a:t>+</a:t>
            </a:r>
          </a:p>
        </p:txBody>
      </p:sp>
      <p:pic>
        <p:nvPicPr>
          <p:cNvPr id="18" name="CFC84A76">
            <a:hlinkClick r:id="" action="ppaction://media"/>
            <a:extLst>
              <a:ext uri="{FF2B5EF4-FFF2-40B4-BE49-F238E27FC236}">
                <a16:creationId xmlns:a16="http://schemas.microsoft.com/office/drawing/2014/main" id="{1FC982D8-C123-4748-91E3-549AB1BF263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677631" y="333041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584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">
    <p:bg>
      <p:bgPr>
        <a:gradFill>
          <a:gsLst>
            <a:gs pos="0">
              <a:srgbClr val="FFFF00"/>
            </a:gs>
            <a:gs pos="100000">
              <a:srgbClr val="B5D2EC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id="{86D9388C-CF11-4492-8CB0-4254FBF063B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4416" y="79735"/>
            <a:ext cx="10515600" cy="1325559"/>
          </a:xfrm>
        </p:spPr>
        <p:txBody>
          <a:bodyPr/>
          <a:lstStyle/>
          <a:p>
            <a:pPr lvl="0"/>
            <a:r>
              <a:rPr lang="cs-CZ" b="1" dirty="0"/>
              <a:t>Odečítání</a:t>
            </a:r>
          </a:p>
        </p:txBody>
      </p:sp>
      <p:sp>
        <p:nvSpPr>
          <p:cNvPr id="5" name="Zástupný obsah 8">
            <a:extLst>
              <a:ext uri="{FF2B5EF4-FFF2-40B4-BE49-F238E27FC236}">
                <a16:creationId xmlns:a16="http://schemas.microsoft.com/office/drawing/2014/main" id="{C32B6430-7B34-4F15-9989-C86116BFC12F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08872" y="1381128"/>
            <a:ext cx="10515600" cy="3969218"/>
          </a:xfrm>
        </p:spPr>
        <p:txBody>
          <a:bodyPr/>
          <a:lstStyle/>
          <a:p>
            <a:pPr marL="0" lvl="0" indent="0">
              <a:buNone/>
            </a:pPr>
            <a:r>
              <a:rPr lang="cs-CZ" sz="2400" dirty="0"/>
              <a:t>Znaménkem odečítání je </a:t>
            </a:r>
            <a:r>
              <a:rPr lang="cs-CZ" sz="2400" b="1" dirty="0">
                <a:solidFill>
                  <a:srgbClr val="7030A0"/>
                </a:solidFill>
              </a:rPr>
              <a:t>mínus</a:t>
            </a:r>
          </a:p>
          <a:p>
            <a:pPr marL="0" lvl="0" indent="0">
              <a:buNone/>
            </a:pPr>
            <a:endParaRPr lang="cs-CZ" sz="2400" dirty="0"/>
          </a:p>
          <a:p>
            <a:pPr marL="0" lvl="0" indent="0">
              <a:buNone/>
            </a:pPr>
            <a:r>
              <a:rPr lang="cs-CZ" sz="2400" dirty="0"/>
              <a:t>Při odečítání se odečítané věci jmenují menšenec a menšitel, výsledkem je rozdíl</a:t>
            </a:r>
          </a:p>
          <a:p>
            <a:pPr marL="0" lvl="0" indent="0">
              <a:buNone/>
            </a:pPr>
            <a:endParaRPr lang="cs-CZ" sz="2400" dirty="0"/>
          </a:p>
          <a:p>
            <a:pPr marL="0" lvl="0" indent="0">
              <a:buNone/>
            </a:pPr>
            <a:r>
              <a:rPr lang="cs-CZ" sz="2400" dirty="0"/>
              <a:t>Při odečítání nesmíme přehodit menšence a menšitele, kdyby se tak stalo, vyšel by nám jiný (špatný) výsledek.</a:t>
            </a:r>
          </a:p>
        </p:txBody>
      </p:sp>
      <p:sp>
        <p:nvSpPr>
          <p:cNvPr id="6" name="TextovéPole 11">
            <a:extLst>
              <a:ext uri="{FF2B5EF4-FFF2-40B4-BE49-F238E27FC236}">
                <a16:creationId xmlns:a16="http://schemas.microsoft.com/office/drawing/2014/main" id="{33C3D714-1414-4C23-8E28-8BF2FD027B39}"/>
              </a:ext>
            </a:extLst>
          </p:cNvPr>
          <p:cNvSpPr txBox="1"/>
          <p:nvPr/>
        </p:nvSpPr>
        <p:spPr>
          <a:xfrm>
            <a:off x="4515736" y="4872490"/>
            <a:ext cx="538618" cy="70788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4000" b="1" i="0" u="none" strike="noStrike" kern="0" cap="none" spc="0" baseline="0">
                <a:solidFill>
                  <a:srgbClr val="000000"/>
                </a:solidFill>
                <a:uFillTx/>
                <a:latin typeface="Calibri"/>
              </a:rPr>
              <a:t>5</a:t>
            </a:r>
            <a:endParaRPr lang="cs-CZ" sz="4000" b="1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7" name="TextovéPole 12">
            <a:extLst>
              <a:ext uri="{FF2B5EF4-FFF2-40B4-BE49-F238E27FC236}">
                <a16:creationId xmlns:a16="http://schemas.microsoft.com/office/drawing/2014/main" id="{C8C63C79-E2F7-4BD6-845F-25A3A2197F71}"/>
              </a:ext>
            </a:extLst>
          </p:cNvPr>
          <p:cNvSpPr txBox="1"/>
          <p:nvPr/>
        </p:nvSpPr>
        <p:spPr>
          <a:xfrm>
            <a:off x="5766672" y="4872490"/>
            <a:ext cx="538618" cy="70788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4000" b="1" i="0" u="none" strike="noStrike" kern="0" cap="none" spc="0" baseline="0">
                <a:solidFill>
                  <a:srgbClr val="000000"/>
                </a:solidFill>
                <a:uFillTx/>
                <a:latin typeface="Calibri"/>
              </a:rPr>
              <a:t>2</a:t>
            </a:r>
            <a:endParaRPr lang="cs-CZ" sz="4000" b="1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cxnSp>
        <p:nvCxnSpPr>
          <p:cNvPr id="8" name="Přímá spojnice se šipkou 16">
            <a:extLst>
              <a:ext uri="{FF2B5EF4-FFF2-40B4-BE49-F238E27FC236}">
                <a16:creationId xmlns:a16="http://schemas.microsoft.com/office/drawing/2014/main" id="{87CB69E7-84CA-4D1F-BC95-96FA22950A48}"/>
              </a:ext>
            </a:extLst>
          </p:cNvPr>
          <p:cNvCxnSpPr/>
          <p:nvPr/>
        </p:nvCxnSpPr>
        <p:spPr>
          <a:xfrm flipV="1">
            <a:off x="3847017" y="5515377"/>
            <a:ext cx="682106" cy="507766"/>
          </a:xfrm>
          <a:prstGeom prst="straightConnector1">
            <a:avLst/>
          </a:prstGeom>
          <a:noFill/>
          <a:ln w="19046" cap="flat">
            <a:solidFill>
              <a:srgbClr val="70AD47"/>
            </a:solidFill>
            <a:prstDash val="solid"/>
            <a:miter/>
            <a:tailEnd type="arrow"/>
          </a:ln>
        </p:spPr>
      </p:cxnSp>
      <p:sp>
        <p:nvSpPr>
          <p:cNvPr id="9" name="TextovéPole 19">
            <a:extLst>
              <a:ext uri="{FF2B5EF4-FFF2-40B4-BE49-F238E27FC236}">
                <a16:creationId xmlns:a16="http://schemas.microsoft.com/office/drawing/2014/main" id="{5E9B59C5-4EDA-4946-9AE4-7FE879EEA799}"/>
              </a:ext>
            </a:extLst>
          </p:cNvPr>
          <p:cNvSpPr txBox="1"/>
          <p:nvPr/>
        </p:nvSpPr>
        <p:spPr>
          <a:xfrm>
            <a:off x="1523993" y="5634103"/>
            <a:ext cx="2323024" cy="70788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4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menšenec</a:t>
            </a:r>
          </a:p>
        </p:txBody>
      </p:sp>
      <p:sp>
        <p:nvSpPr>
          <p:cNvPr id="10" name="TextovéPole 20">
            <a:extLst>
              <a:ext uri="{FF2B5EF4-FFF2-40B4-BE49-F238E27FC236}">
                <a16:creationId xmlns:a16="http://schemas.microsoft.com/office/drawing/2014/main" id="{2E85EFA9-0D0C-48FE-9A55-B1027E4D0BF6}"/>
              </a:ext>
            </a:extLst>
          </p:cNvPr>
          <p:cNvSpPr txBox="1"/>
          <p:nvPr/>
        </p:nvSpPr>
        <p:spPr>
          <a:xfrm>
            <a:off x="6758851" y="5693813"/>
            <a:ext cx="2083304" cy="70788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4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menšitel</a:t>
            </a:r>
          </a:p>
        </p:txBody>
      </p:sp>
      <p:cxnSp>
        <p:nvCxnSpPr>
          <p:cNvPr id="11" name="Přímá spojnice se šipkou 21">
            <a:extLst>
              <a:ext uri="{FF2B5EF4-FFF2-40B4-BE49-F238E27FC236}">
                <a16:creationId xmlns:a16="http://schemas.microsoft.com/office/drawing/2014/main" id="{DA45B258-804E-43AE-AD0A-FE039B163185}"/>
              </a:ext>
            </a:extLst>
          </p:cNvPr>
          <p:cNvCxnSpPr/>
          <p:nvPr/>
        </p:nvCxnSpPr>
        <p:spPr>
          <a:xfrm flipH="1" flipV="1">
            <a:off x="6104817" y="5500957"/>
            <a:ext cx="640528" cy="488902"/>
          </a:xfrm>
          <a:prstGeom prst="straightConnector1">
            <a:avLst/>
          </a:prstGeom>
          <a:noFill/>
          <a:ln w="19046" cap="flat">
            <a:solidFill>
              <a:srgbClr val="70AD47"/>
            </a:solidFill>
            <a:prstDash val="solid"/>
            <a:miter/>
            <a:tailEnd type="arrow"/>
          </a:ln>
        </p:spPr>
      </p:cxnSp>
      <p:sp>
        <p:nvSpPr>
          <p:cNvPr id="12" name="TextovéPole 25">
            <a:extLst>
              <a:ext uri="{FF2B5EF4-FFF2-40B4-BE49-F238E27FC236}">
                <a16:creationId xmlns:a16="http://schemas.microsoft.com/office/drawing/2014/main" id="{C259F8AF-EACD-48EB-AB21-3F636E769394}"/>
              </a:ext>
            </a:extLst>
          </p:cNvPr>
          <p:cNvSpPr txBox="1"/>
          <p:nvPr/>
        </p:nvSpPr>
        <p:spPr>
          <a:xfrm>
            <a:off x="6197903" y="4884011"/>
            <a:ext cx="538618" cy="70788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40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=</a:t>
            </a:r>
          </a:p>
        </p:txBody>
      </p:sp>
      <p:sp>
        <p:nvSpPr>
          <p:cNvPr id="13" name="TextovéPole 29">
            <a:extLst>
              <a:ext uri="{FF2B5EF4-FFF2-40B4-BE49-F238E27FC236}">
                <a16:creationId xmlns:a16="http://schemas.microsoft.com/office/drawing/2014/main" id="{A3BE6A8E-3B86-4152-8D65-BFFF3631A6D1}"/>
              </a:ext>
            </a:extLst>
          </p:cNvPr>
          <p:cNvSpPr txBox="1"/>
          <p:nvPr/>
        </p:nvSpPr>
        <p:spPr>
          <a:xfrm>
            <a:off x="6646791" y="4875736"/>
            <a:ext cx="499673" cy="70788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4000" b="1" i="0" u="none" strike="noStrike" kern="0" cap="none" spc="0" baseline="0">
                <a:solidFill>
                  <a:srgbClr val="FF0000"/>
                </a:solidFill>
                <a:uFillTx/>
                <a:latin typeface="Calibri"/>
              </a:rPr>
              <a:t>3</a:t>
            </a:r>
            <a:endParaRPr lang="cs-CZ" sz="4000" b="1" i="0" u="none" strike="noStrike" kern="1200" cap="none" spc="0" baseline="0">
              <a:solidFill>
                <a:srgbClr val="FF0000"/>
              </a:solidFill>
              <a:uFillTx/>
              <a:latin typeface="Calibri"/>
            </a:endParaRPr>
          </a:p>
        </p:txBody>
      </p:sp>
      <p:cxnSp>
        <p:nvCxnSpPr>
          <p:cNvPr id="14" name="Přímá spojnice se šipkou 30">
            <a:extLst>
              <a:ext uri="{FF2B5EF4-FFF2-40B4-BE49-F238E27FC236}">
                <a16:creationId xmlns:a16="http://schemas.microsoft.com/office/drawing/2014/main" id="{C82A9486-0088-489F-A0CB-EE68A062BFC9}"/>
              </a:ext>
            </a:extLst>
          </p:cNvPr>
          <p:cNvCxnSpPr/>
          <p:nvPr/>
        </p:nvCxnSpPr>
        <p:spPr>
          <a:xfrm flipH="1">
            <a:off x="7137641" y="4540197"/>
            <a:ext cx="891778" cy="445239"/>
          </a:xfrm>
          <a:prstGeom prst="straightConnector1">
            <a:avLst/>
          </a:prstGeom>
          <a:noFill/>
          <a:ln w="19046" cap="flat">
            <a:solidFill>
              <a:srgbClr val="70AD47"/>
            </a:solidFill>
            <a:prstDash val="solid"/>
            <a:miter/>
            <a:tailEnd type="arrow"/>
          </a:ln>
        </p:spPr>
      </p:cxnSp>
      <p:sp>
        <p:nvSpPr>
          <p:cNvPr id="15" name="TextovéPole 32">
            <a:extLst>
              <a:ext uri="{FF2B5EF4-FFF2-40B4-BE49-F238E27FC236}">
                <a16:creationId xmlns:a16="http://schemas.microsoft.com/office/drawing/2014/main" id="{5053ACEB-D7F0-47AC-83CF-446AB2261058}"/>
              </a:ext>
            </a:extLst>
          </p:cNvPr>
          <p:cNvSpPr txBox="1"/>
          <p:nvPr/>
        </p:nvSpPr>
        <p:spPr>
          <a:xfrm>
            <a:off x="8152241" y="4023213"/>
            <a:ext cx="1953012" cy="70788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4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rozdíl</a:t>
            </a:r>
          </a:p>
        </p:txBody>
      </p:sp>
      <p:sp>
        <p:nvSpPr>
          <p:cNvPr id="16" name="TextovéPole 33">
            <a:extLst>
              <a:ext uri="{FF2B5EF4-FFF2-40B4-BE49-F238E27FC236}">
                <a16:creationId xmlns:a16="http://schemas.microsoft.com/office/drawing/2014/main" id="{C2A5BF7D-773A-43A6-976E-029E31CDDF68}"/>
              </a:ext>
            </a:extLst>
          </p:cNvPr>
          <p:cNvSpPr txBox="1"/>
          <p:nvPr/>
        </p:nvSpPr>
        <p:spPr>
          <a:xfrm>
            <a:off x="5174361" y="4810932"/>
            <a:ext cx="538618" cy="76944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4400" b="1" i="0" u="none" strike="noStrike" kern="0" cap="none" spc="0" baseline="0">
                <a:solidFill>
                  <a:srgbClr val="7030A0"/>
                </a:solidFill>
                <a:uFillTx/>
                <a:latin typeface="Calibri"/>
              </a:rPr>
              <a:t>-</a:t>
            </a:r>
            <a:endParaRPr lang="cs-CZ" sz="4400" b="1" i="0" u="none" strike="noStrike" kern="1200" cap="none" spc="0" baseline="0">
              <a:solidFill>
                <a:srgbClr val="7030A0"/>
              </a:solidFill>
              <a:uFillTx/>
              <a:latin typeface="Calibri"/>
            </a:endParaRPr>
          </a:p>
        </p:txBody>
      </p:sp>
      <p:sp>
        <p:nvSpPr>
          <p:cNvPr id="17" name="TextovéPole 34">
            <a:extLst>
              <a:ext uri="{FF2B5EF4-FFF2-40B4-BE49-F238E27FC236}">
                <a16:creationId xmlns:a16="http://schemas.microsoft.com/office/drawing/2014/main" id="{22B41C9A-C6DF-43EF-8BE2-BB7170608476}"/>
              </a:ext>
            </a:extLst>
          </p:cNvPr>
          <p:cNvSpPr txBox="1"/>
          <p:nvPr/>
        </p:nvSpPr>
        <p:spPr>
          <a:xfrm>
            <a:off x="4918438" y="642667"/>
            <a:ext cx="1548774" cy="186204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1500" b="1" i="0" u="none" strike="noStrike" kern="0" cap="none" spc="0" baseline="0" dirty="0">
                <a:solidFill>
                  <a:srgbClr val="7030A0"/>
                </a:solidFill>
                <a:uFillTx/>
                <a:latin typeface="Calibri"/>
              </a:rPr>
              <a:t>-</a:t>
            </a:r>
            <a:endParaRPr lang="cs-CZ" sz="11500" b="1" i="0" u="none" strike="noStrike" kern="1200" cap="none" spc="0" baseline="0" dirty="0">
              <a:solidFill>
                <a:srgbClr val="7030A0"/>
              </a:solidFill>
              <a:uFillTx/>
              <a:latin typeface="Calibri"/>
            </a:endParaRPr>
          </a:p>
        </p:txBody>
      </p:sp>
      <p:pic>
        <p:nvPicPr>
          <p:cNvPr id="18" name="DA00E0D4">
            <a:hlinkClick r:id="" action="ppaction://media"/>
            <a:extLst>
              <a:ext uri="{FF2B5EF4-FFF2-40B4-BE49-F238E27FC236}">
                <a16:creationId xmlns:a16="http://schemas.microsoft.com/office/drawing/2014/main" id="{6D01DF76-4D13-43AB-A432-88D0D8AAA60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494380" y="437714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768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6">
    <p:bg>
      <p:bgPr>
        <a:gradFill>
          <a:gsLst>
            <a:gs pos="0">
              <a:srgbClr val="FFFF00"/>
            </a:gs>
            <a:gs pos="100000">
              <a:srgbClr val="B5D2EC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2142FEB-9A95-4B21-9BED-0F9F787F2A9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878433" y="966606"/>
            <a:ext cx="4435133" cy="1325559"/>
          </a:xfrm>
        </p:spPr>
        <p:txBody>
          <a:bodyPr/>
          <a:lstStyle/>
          <a:p>
            <a:r>
              <a:rPr lang="cs-CZ" dirty="0"/>
              <a:t>Sčítání a odečítání 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46FE51D0-2D62-42B3-8BEC-9F3B8B99D2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9093" y="2092438"/>
            <a:ext cx="609701" cy="743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Taťka Šmoula - Šmoulové - POSTAVY.cz">
            <a:extLst>
              <a:ext uri="{FF2B5EF4-FFF2-40B4-BE49-F238E27FC236}">
                <a16:creationId xmlns:a16="http://schemas.microsoft.com/office/drawing/2014/main" id="{BA8FA29B-1DC0-4154-B0CF-4DFB630CCE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0681" y="3181771"/>
            <a:ext cx="799377" cy="799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Obrázek 8" descr="Obsah obrázku čtverec&#10;&#10;Popis byl vytvořen automaticky">
            <a:extLst>
              <a:ext uri="{FF2B5EF4-FFF2-40B4-BE49-F238E27FC236}">
                <a16:creationId xmlns:a16="http://schemas.microsoft.com/office/drawing/2014/main" id="{863B163D-2BF8-4A69-96D2-5F48A5A4861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792" y="5643411"/>
            <a:ext cx="629153" cy="858666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DB23F78F-C261-43DF-8B05-011095AC88F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517" y="4326943"/>
            <a:ext cx="624655" cy="970673"/>
          </a:xfrm>
          <a:prstGeom prst="rect">
            <a:avLst/>
          </a:prstGeom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34AACF4C-53AF-463C-89B4-3F41ED15E7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60281" y="2092438"/>
            <a:ext cx="609701" cy="743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027447F5-AE07-450F-8F0F-47359E083D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02400" y="2110826"/>
            <a:ext cx="609701" cy="743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83AE8938-5DAC-4FB3-8395-D1503329C5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27522" y="2092438"/>
            <a:ext cx="609701" cy="743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ovéPole 34">
            <a:extLst>
              <a:ext uri="{FF2B5EF4-FFF2-40B4-BE49-F238E27FC236}">
                <a16:creationId xmlns:a16="http://schemas.microsoft.com/office/drawing/2014/main" id="{AF08ECEE-7606-4BC4-BEEB-B38264CE3D2A}"/>
              </a:ext>
            </a:extLst>
          </p:cNvPr>
          <p:cNvSpPr txBox="1"/>
          <p:nvPr/>
        </p:nvSpPr>
        <p:spPr>
          <a:xfrm>
            <a:off x="3278720" y="1548252"/>
            <a:ext cx="1548774" cy="186204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1500" b="1" i="0" u="none" strike="noStrike" kern="1200" cap="none" spc="0" baseline="0" dirty="0">
                <a:solidFill>
                  <a:srgbClr val="7030A0"/>
                </a:solidFill>
                <a:uFillTx/>
                <a:latin typeface="Calibri"/>
              </a:rPr>
              <a:t>+</a:t>
            </a:r>
          </a:p>
        </p:txBody>
      </p:sp>
      <p:pic>
        <p:nvPicPr>
          <p:cNvPr id="15" name="Picture 2">
            <a:extLst>
              <a:ext uri="{FF2B5EF4-FFF2-40B4-BE49-F238E27FC236}">
                <a16:creationId xmlns:a16="http://schemas.microsoft.com/office/drawing/2014/main" id="{A23A89A8-CEBA-4D04-B13D-DE28D4ACD1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84674" y="2135306"/>
            <a:ext cx="609701" cy="743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>
            <a:extLst>
              <a:ext uri="{FF2B5EF4-FFF2-40B4-BE49-F238E27FC236}">
                <a16:creationId xmlns:a16="http://schemas.microsoft.com/office/drawing/2014/main" id="{4C0F15DC-D6B5-4FDB-88A7-8F6F11E74C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80909" y="2112714"/>
            <a:ext cx="609701" cy="743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ovéPole 34">
            <a:extLst>
              <a:ext uri="{FF2B5EF4-FFF2-40B4-BE49-F238E27FC236}">
                <a16:creationId xmlns:a16="http://schemas.microsoft.com/office/drawing/2014/main" id="{D4EA6AE8-078E-48F7-B8AB-721B2F9BEF06}"/>
              </a:ext>
            </a:extLst>
          </p:cNvPr>
          <p:cNvSpPr txBox="1"/>
          <p:nvPr/>
        </p:nvSpPr>
        <p:spPr>
          <a:xfrm>
            <a:off x="5621335" y="1429761"/>
            <a:ext cx="4188490" cy="186204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1500" b="1" dirty="0">
                <a:solidFill>
                  <a:srgbClr val="7030A0"/>
                </a:solidFill>
                <a:latin typeface="Calibri"/>
              </a:rPr>
              <a:t>= </a:t>
            </a:r>
            <a:endParaRPr lang="cs-CZ" sz="11500" b="1" i="0" u="none" strike="noStrike" kern="1200" cap="none" spc="0" baseline="0" dirty="0">
              <a:solidFill>
                <a:srgbClr val="7030A0"/>
              </a:solidFill>
              <a:uFillTx/>
              <a:latin typeface="Calibri"/>
            </a:endParaRPr>
          </a:p>
        </p:txBody>
      </p:sp>
      <p:pic>
        <p:nvPicPr>
          <p:cNvPr id="24" name="Picture 2" descr="Taťka Šmoula - Šmoulové - POSTAVY.cz">
            <a:extLst>
              <a:ext uri="{FF2B5EF4-FFF2-40B4-BE49-F238E27FC236}">
                <a16:creationId xmlns:a16="http://schemas.microsoft.com/office/drawing/2014/main" id="{CC7EC281-8E7E-4C79-854B-84C62CFD4A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41613" y="3149555"/>
            <a:ext cx="799377" cy="799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Taťka Šmoula - Šmoulové - POSTAVY.cz">
            <a:extLst>
              <a:ext uri="{FF2B5EF4-FFF2-40B4-BE49-F238E27FC236}">
                <a16:creationId xmlns:a16="http://schemas.microsoft.com/office/drawing/2014/main" id="{5ED1A13F-3D95-48D4-9B55-26FB547A8C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86147" y="3181771"/>
            <a:ext cx="799377" cy="799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Taťka Šmoula - Šmoulové - POSTAVY.cz">
            <a:extLst>
              <a:ext uri="{FF2B5EF4-FFF2-40B4-BE49-F238E27FC236}">
                <a16:creationId xmlns:a16="http://schemas.microsoft.com/office/drawing/2014/main" id="{643E671C-703C-4B22-9B01-B7E8DC182D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78433" y="3238675"/>
            <a:ext cx="799377" cy="799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ovéPole 34">
            <a:extLst>
              <a:ext uri="{FF2B5EF4-FFF2-40B4-BE49-F238E27FC236}">
                <a16:creationId xmlns:a16="http://schemas.microsoft.com/office/drawing/2014/main" id="{18528F79-8C26-458A-B8F8-1794A8AF4B19}"/>
              </a:ext>
            </a:extLst>
          </p:cNvPr>
          <p:cNvSpPr txBox="1"/>
          <p:nvPr/>
        </p:nvSpPr>
        <p:spPr>
          <a:xfrm>
            <a:off x="3084592" y="2565616"/>
            <a:ext cx="1548774" cy="186204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1500" b="1" dirty="0">
                <a:solidFill>
                  <a:srgbClr val="7030A0"/>
                </a:solidFill>
                <a:latin typeface="Calibri"/>
              </a:rPr>
              <a:t>-</a:t>
            </a:r>
            <a:endParaRPr lang="cs-CZ" sz="11500" b="1" i="0" u="none" strike="noStrike" kern="1200" cap="none" spc="0" baseline="0" dirty="0">
              <a:solidFill>
                <a:srgbClr val="7030A0"/>
              </a:solidFill>
              <a:uFillTx/>
              <a:latin typeface="Calibri"/>
            </a:endParaRPr>
          </a:p>
        </p:txBody>
      </p:sp>
      <p:pic>
        <p:nvPicPr>
          <p:cNvPr id="29" name="Picture 2" descr="Taťka Šmoula - Šmoulové - POSTAVY.cz">
            <a:extLst>
              <a:ext uri="{FF2B5EF4-FFF2-40B4-BE49-F238E27FC236}">
                <a16:creationId xmlns:a16="http://schemas.microsoft.com/office/drawing/2014/main" id="{E329B940-0D8C-4360-986A-EE4BC4E1C8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95524" y="3238674"/>
            <a:ext cx="799377" cy="799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Obrázek 32">
            <a:extLst>
              <a:ext uri="{FF2B5EF4-FFF2-40B4-BE49-F238E27FC236}">
                <a16:creationId xmlns:a16="http://schemas.microsoft.com/office/drawing/2014/main" id="{84E8A77F-9778-4054-AFF2-EBE55AB5403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199" y="4369006"/>
            <a:ext cx="624655" cy="970673"/>
          </a:xfrm>
          <a:prstGeom prst="rect">
            <a:avLst/>
          </a:prstGeom>
        </p:spPr>
      </p:pic>
      <p:sp>
        <p:nvSpPr>
          <p:cNvPr id="34" name="TextovéPole 34">
            <a:extLst>
              <a:ext uri="{FF2B5EF4-FFF2-40B4-BE49-F238E27FC236}">
                <a16:creationId xmlns:a16="http://schemas.microsoft.com/office/drawing/2014/main" id="{F94F8983-0CE6-49C7-BF9A-3BC00D530009}"/>
              </a:ext>
            </a:extLst>
          </p:cNvPr>
          <p:cNvSpPr txBox="1"/>
          <p:nvPr/>
        </p:nvSpPr>
        <p:spPr>
          <a:xfrm>
            <a:off x="1915005" y="3887129"/>
            <a:ext cx="1548774" cy="186204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1500" b="1" i="0" u="none" strike="noStrike" kern="1200" cap="none" spc="0" baseline="0" dirty="0">
                <a:solidFill>
                  <a:srgbClr val="7030A0"/>
                </a:solidFill>
                <a:uFillTx/>
                <a:latin typeface="Calibri"/>
              </a:rPr>
              <a:t>+</a:t>
            </a:r>
          </a:p>
        </p:txBody>
      </p:sp>
      <p:pic>
        <p:nvPicPr>
          <p:cNvPr id="36" name="Obrázek 35">
            <a:extLst>
              <a:ext uri="{FF2B5EF4-FFF2-40B4-BE49-F238E27FC236}">
                <a16:creationId xmlns:a16="http://schemas.microsoft.com/office/drawing/2014/main" id="{92A27453-293C-4D2E-829E-F25033E4FBB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2800" y="4327814"/>
            <a:ext cx="624655" cy="970673"/>
          </a:xfrm>
          <a:prstGeom prst="rect">
            <a:avLst/>
          </a:prstGeom>
        </p:spPr>
      </p:pic>
      <p:pic>
        <p:nvPicPr>
          <p:cNvPr id="37" name="Obrázek 36">
            <a:extLst>
              <a:ext uri="{FF2B5EF4-FFF2-40B4-BE49-F238E27FC236}">
                <a16:creationId xmlns:a16="http://schemas.microsoft.com/office/drawing/2014/main" id="{6B7CBD91-E526-4B2F-AE43-4E9EE98725C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2293" y="4339075"/>
            <a:ext cx="624655" cy="970673"/>
          </a:xfrm>
          <a:prstGeom prst="rect">
            <a:avLst/>
          </a:prstGeom>
        </p:spPr>
      </p:pic>
      <p:pic>
        <p:nvPicPr>
          <p:cNvPr id="38" name="Obrázek 37">
            <a:extLst>
              <a:ext uri="{FF2B5EF4-FFF2-40B4-BE49-F238E27FC236}">
                <a16:creationId xmlns:a16="http://schemas.microsoft.com/office/drawing/2014/main" id="{EAFF385A-367A-4ADD-AD49-2BE74156FA3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7205" y="4339075"/>
            <a:ext cx="624655" cy="970673"/>
          </a:xfrm>
          <a:prstGeom prst="rect">
            <a:avLst/>
          </a:prstGeom>
        </p:spPr>
      </p:pic>
      <p:sp>
        <p:nvSpPr>
          <p:cNvPr id="41" name="TextovéPole 34">
            <a:extLst>
              <a:ext uri="{FF2B5EF4-FFF2-40B4-BE49-F238E27FC236}">
                <a16:creationId xmlns:a16="http://schemas.microsoft.com/office/drawing/2014/main" id="{C4DA31EB-3BC7-495B-B1A4-9B7A53C366BB}"/>
              </a:ext>
            </a:extLst>
          </p:cNvPr>
          <p:cNvSpPr txBox="1"/>
          <p:nvPr/>
        </p:nvSpPr>
        <p:spPr>
          <a:xfrm>
            <a:off x="5580957" y="3893387"/>
            <a:ext cx="3962537" cy="186204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1500" b="1" dirty="0">
                <a:solidFill>
                  <a:srgbClr val="7030A0"/>
                </a:solidFill>
                <a:latin typeface="Calibri"/>
              </a:rPr>
              <a:t>=</a:t>
            </a:r>
            <a:endParaRPr lang="cs-CZ" sz="11500" b="1" i="0" u="none" strike="noStrike" kern="1200" cap="none" spc="0" baseline="0" dirty="0">
              <a:solidFill>
                <a:srgbClr val="7030A0"/>
              </a:solidFill>
              <a:uFillTx/>
              <a:latin typeface="Calibri"/>
            </a:endParaRPr>
          </a:p>
        </p:txBody>
      </p:sp>
      <p:pic>
        <p:nvPicPr>
          <p:cNvPr id="44" name="Obrázek 43" descr="Obsah obrázku čtverec&#10;&#10;Popis byl vytvořen automaticky">
            <a:extLst>
              <a:ext uri="{FF2B5EF4-FFF2-40B4-BE49-F238E27FC236}">
                <a16:creationId xmlns:a16="http://schemas.microsoft.com/office/drawing/2014/main" id="{FE7E9E39-19B1-4EA9-8957-A09C544D5D9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199" y="5655600"/>
            <a:ext cx="629153" cy="858666"/>
          </a:xfrm>
          <a:prstGeom prst="rect">
            <a:avLst/>
          </a:prstGeom>
        </p:spPr>
      </p:pic>
      <p:pic>
        <p:nvPicPr>
          <p:cNvPr id="45" name="Obrázek 44" descr="Obsah obrázku čtverec&#10;&#10;Popis byl vytvořen automaticky">
            <a:extLst>
              <a:ext uri="{FF2B5EF4-FFF2-40B4-BE49-F238E27FC236}">
                <a16:creationId xmlns:a16="http://schemas.microsoft.com/office/drawing/2014/main" id="{3005713D-A77D-4E1C-8717-3C6D2CE6C50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9217" y="5655600"/>
            <a:ext cx="629153" cy="858666"/>
          </a:xfrm>
          <a:prstGeom prst="rect">
            <a:avLst/>
          </a:prstGeom>
        </p:spPr>
      </p:pic>
      <p:pic>
        <p:nvPicPr>
          <p:cNvPr id="46" name="Obrázek 45" descr="Obsah obrázku čtverec&#10;&#10;Popis byl vytvořen automaticky">
            <a:extLst>
              <a:ext uri="{FF2B5EF4-FFF2-40B4-BE49-F238E27FC236}">
                <a16:creationId xmlns:a16="http://schemas.microsoft.com/office/drawing/2014/main" id="{6887FC0F-3D77-4630-A925-1C56E2B62DB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0699" y="5655600"/>
            <a:ext cx="629153" cy="858666"/>
          </a:xfrm>
          <a:prstGeom prst="rect">
            <a:avLst/>
          </a:prstGeom>
        </p:spPr>
      </p:pic>
      <p:pic>
        <p:nvPicPr>
          <p:cNvPr id="47" name="Obrázek 46" descr="Obsah obrázku čtverec&#10;&#10;Popis byl vytvořen automaticky">
            <a:extLst>
              <a:ext uri="{FF2B5EF4-FFF2-40B4-BE49-F238E27FC236}">
                <a16:creationId xmlns:a16="http://schemas.microsoft.com/office/drawing/2014/main" id="{AE6C1159-B4AD-40BB-B8BB-C06B3AD7D8F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6200" y="5631997"/>
            <a:ext cx="629153" cy="858666"/>
          </a:xfrm>
          <a:prstGeom prst="rect">
            <a:avLst/>
          </a:prstGeom>
        </p:spPr>
      </p:pic>
      <p:sp>
        <p:nvSpPr>
          <p:cNvPr id="50" name="TextovéPole 34">
            <a:extLst>
              <a:ext uri="{FF2B5EF4-FFF2-40B4-BE49-F238E27FC236}">
                <a16:creationId xmlns:a16="http://schemas.microsoft.com/office/drawing/2014/main" id="{1D2D24D4-81ED-47E6-A8D1-A219AC7448EC}"/>
              </a:ext>
            </a:extLst>
          </p:cNvPr>
          <p:cNvSpPr txBox="1"/>
          <p:nvPr/>
        </p:nvSpPr>
        <p:spPr>
          <a:xfrm>
            <a:off x="4521972" y="5023206"/>
            <a:ext cx="1548774" cy="186204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1500" b="1" dirty="0">
                <a:solidFill>
                  <a:srgbClr val="7030A0"/>
                </a:solidFill>
                <a:latin typeface="Calibri"/>
              </a:rPr>
              <a:t>-</a:t>
            </a:r>
            <a:endParaRPr lang="cs-CZ" sz="11500" b="1" i="0" u="none" strike="noStrike" kern="1200" cap="none" spc="0" baseline="0" dirty="0">
              <a:solidFill>
                <a:srgbClr val="7030A0"/>
              </a:solidFill>
              <a:uFillTx/>
              <a:latin typeface="Calibri"/>
            </a:endParaRPr>
          </a:p>
        </p:txBody>
      </p:sp>
      <p:pic>
        <p:nvPicPr>
          <p:cNvPr id="51" name="Obrázek 50" descr="Obsah obrázku čtverec&#10;&#10;Popis byl vytvořen automaticky">
            <a:extLst>
              <a:ext uri="{FF2B5EF4-FFF2-40B4-BE49-F238E27FC236}">
                <a16:creationId xmlns:a16="http://schemas.microsoft.com/office/drawing/2014/main" id="{E1904598-AF60-49DD-96DF-E4F61DF326A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1401" y="5590368"/>
            <a:ext cx="629153" cy="858666"/>
          </a:xfrm>
          <a:prstGeom prst="rect">
            <a:avLst/>
          </a:prstGeom>
        </p:spPr>
      </p:pic>
      <p:pic>
        <p:nvPicPr>
          <p:cNvPr id="52" name="Obrázek 51" descr="Obsah obrázku čtverec&#10;&#10;Popis byl vytvořen automaticky">
            <a:extLst>
              <a:ext uri="{FF2B5EF4-FFF2-40B4-BE49-F238E27FC236}">
                <a16:creationId xmlns:a16="http://schemas.microsoft.com/office/drawing/2014/main" id="{EF719B2D-75ED-4C00-9926-34A5514525F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4808" y="5602557"/>
            <a:ext cx="629153" cy="858666"/>
          </a:xfrm>
          <a:prstGeom prst="rect">
            <a:avLst/>
          </a:prstGeom>
        </p:spPr>
      </p:pic>
      <p:sp>
        <p:nvSpPr>
          <p:cNvPr id="54" name="TextovéPole 34">
            <a:extLst>
              <a:ext uri="{FF2B5EF4-FFF2-40B4-BE49-F238E27FC236}">
                <a16:creationId xmlns:a16="http://schemas.microsoft.com/office/drawing/2014/main" id="{B8F2C03F-D1FC-4E91-BAFB-A4ECF5AD4B09}"/>
              </a:ext>
            </a:extLst>
          </p:cNvPr>
          <p:cNvSpPr txBox="1"/>
          <p:nvPr/>
        </p:nvSpPr>
        <p:spPr>
          <a:xfrm>
            <a:off x="6926563" y="5095633"/>
            <a:ext cx="3350432" cy="186204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1500" b="1" dirty="0">
                <a:solidFill>
                  <a:srgbClr val="7030A0"/>
                </a:solidFill>
                <a:latin typeface="Calibri"/>
              </a:rPr>
              <a:t>=</a:t>
            </a:r>
            <a:endParaRPr lang="cs-CZ" sz="11500" b="1" i="0" u="none" strike="noStrike" kern="1200" cap="none" spc="0" baseline="0" dirty="0">
              <a:solidFill>
                <a:srgbClr val="7030A0"/>
              </a:solidFill>
              <a:uFillTx/>
              <a:latin typeface="Calibri"/>
            </a:endParaRPr>
          </a:p>
        </p:txBody>
      </p:sp>
      <p:sp>
        <p:nvSpPr>
          <p:cNvPr id="58" name="TextovéPole 34">
            <a:extLst>
              <a:ext uri="{FF2B5EF4-FFF2-40B4-BE49-F238E27FC236}">
                <a16:creationId xmlns:a16="http://schemas.microsoft.com/office/drawing/2014/main" id="{7AE2AA13-BDC4-4629-B027-754EFC052202}"/>
              </a:ext>
            </a:extLst>
          </p:cNvPr>
          <p:cNvSpPr txBox="1"/>
          <p:nvPr/>
        </p:nvSpPr>
        <p:spPr>
          <a:xfrm>
            <a:off x="5891297" y="2700833"/>
            <a:ext cx="2853208" cy="186204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1500" b="1" dirty="0">
                <a:solidFill>
                  <a:srgbClr val="7030A0"/>
                </a:solidFill>
                <a:latin typeface="Calibri"/>
              </a:rPr>
              <a:t>=</a:t>
            </a:r>
            <a:endParaRPr lang="cs-CZ" sz="11500" b="1" i="0" u="none" strike="noStrike" kern="1200" cap="none" spc="0" baseline="0" dirty="0">
              <a:solidFill>
                <a:srgbClr val="7030A0"/>
              </a:solidFill>
              <a:uFillTx/>
              <a:latin typeface="Calibri"/>
            </a:endParaRPr>
          </a:p>
        </p:txBody>
      </p:sp>
      <p:pic>
        <p:nvPicPr>
          <p:cNvPr id="3" name="58486FFD">
            <a:hlinkClick r:id="" action="ppaction://media"/>
            <a:extLst>
              <a:ext uri="{FF2B5EF4-FFF2-40B4-BE49-F238E27FC236}">
                <a16:creationId xmlns:a16="http://schemas.microsoft.com/office/drawing/2014/main" id="{997C60BD-2652-4C97-8E84-84BEFBC85A8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505025" y="357006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31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0">
    <p:bg>
      <p:bgPr>
        <a:gradFill>
          <a:gsLst>
            <a:gs pos="0">
              <a:srgbClr val="FFFF00"/>
            </a:gs>
            <a:gs pos="100000">
              <a:srgbClr val="B5D2EC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C78212B-8532-4E15-8091-7A3922C47AC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34664" y="1113933"/>
            <a:ext cx="2907100" cy="1035291"/>
          </a:xfrm>
        </p:spPr>
        <p:txBody>
          <a:bodyPr/>
          <a:lstStyle/>
          <a:p>
            <a:pPr lvl="0"/>
            <a:r>
              <a:rPr lang="cs-CZ" sz="4000" dirty="0"/>
              <a:t>Oprav chyby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03475DE-96D5-4C40-A6D4-93BB72EE048C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916228" y="2029894"/>
            <a:ext cx="1833975" cy="493638"/>
          </a:xfrm>
        </p:spPr>
        <p:txBody>
          <a:bodyPr/>
          <a:lstStyle/>
          <a:p>
            <a:pPr marL="0" lvl="0" indent="0">
              <a:buNone/>
            </a:pPr>
            <a:r>
              <a:rPr lang="cs-CZ" b="1" dirty="0"/>
              <a:t>5 </a:t>
            </a:r>
            <a:r>
              <a:rPr lang="cs-CZ" b="1" dirty="0">
                <a:solidFill>
                  <a:srgbClr val="7030A0"/>
                </a:solidFill>
              </a:rPr>
              <a:t>+</a:t>
            </a:r>
            <a:r>
              <a:rPr lang="cs-CZ" b="1" dirty="0"/>
              <a:t> 4 = </a:t>
            </a:r>
            <a:r>
              <a:rPr lang="cs-CZ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7809A233-8345-4BB9-AB14-4864C39EC8EE}"/>
              </a:ext>
            </a:extLst>
          </p:cNvPr>
          <p:cNvSpPr txBox="1"/>
          <p:nvPr/>
        </p:nvSpPr>
        <p:spPr>
          <a:xfrm>
            <a:off x="2750204" y="3737180"/>
            <a:ext cx="1418978" cy="523220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1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2 </a:t>
            </a:r>
            <a:r>
              <a:rPr lang="cs-CZ" sz="2800" b="1" i="0" u="none" strike="noStrike" kern="1200" cap="none" spc="0" baseline="0" dirty="0">
                <a:solidFill>
                  <a:srgbClr val="7030A0"/>
                </a:solidFill>
                <a:uFillTx/>
                <a:latin typeface="Calibri"/>
              </a:rPr>
              <a:t>+</a:t>
            </a:r>
            <a:r>
              <a:rPr lang="cs-CZ" sz="2800" b="1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1 = </a:t>
            </a:r>
            <a:r>
              <a:rPr lang="cs-CZ" sz="2800" b="1" dirty="0">
                <a:solidFill>
                  <a:srgbClr val="FF0000"/>
                </a:solidFill>
                <a:latin typeface="Calibri"/>
              </a:rPr>
              <a:t>8</a:t>
            </a:r>
            <a:endParaRPr lang="cs-CZ" sz="2800" b="1" i="0" u="none" strike="noStrike" kern="1200" cap="none" spc="0" baseline="0" dirty="0">
              <a:solidFill>
                <a:srgbClr val="FF0000"/>
              </a:solidFill>
              <a:uFillTx/>
              <a:latin typeface="Calibri"/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AC4C5B0B-0279-4911-A8BF-71C4782D60C4}"/>
              </a:ext>
            </a:extLst>
          </p:cNvPr>
          <p:cNvSpPr txBox="1"/>
          <p:nvPr/>
        </p:nvSpPr>
        <p:spPr>
          <a:xfrm>
            <a:off x="2750204" y="5112190"/>
            <a:ext cx="1601721" cy="523220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1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11 </a:t>
            </a:r>
            <a:r>
              <a:rPr lang="cs-CZ" sz="2800" b="1" i="0" u="none" strike="noStrike" kern="1200" cap="none" spc="0" baseline="0" dirty="0">
                <a:solidFill>
                  <a:srgbClr val="7030A0"/>
                </a:solidFill>
                <a:uFillTx/>
                <a:latin typeface="Calibri"/>
              </a:rPr>
              <a:t>+</a:t>
            </a:r>
            <a:r>
              <a:rPr lang="cs-CZ" sz="2800" b="1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3 = </a:t>
            </a:r>
            <a:r>
              <a:rPr lang="cs-CZ" sz="2800" b="1" dirty="0">
                <a:solidFill>
                  <a:srgbClr val="FF0000"/>
                </a:solidFill>
                <a:latin typeface="Calibri"/>
              </a:rPr>
              <a:t>9</a:t>
            </a:r>
            <a:endParaRPr lang="cs-CZ" sz="2800" b="1" i="0" u="none" strike="noStrike" kern="1200" cap="none" spc="0" baseline="0" dirty="0">
              <a:solidFill>
                <a:srgbClr val="FF0000"/>
              </a:solidFill>
              <a:uFillTx/>
              <a:latin typeface="Calibri"/>
            </a:endParaRP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2EFAEB70-45F7-4EE1-87E2-D3EA1168C54B}"/>
              </a:ext>
            </a:extLst>
          </p:cNvPr>
          <p:cNvSpPr txBox="1"/>
          <p:nvPr/>
        </p:nvSpPr>
        <p:spPr>
          <a:xfrm>
            <a:off x="8002682" y="4555833"/>
            <a:ext cx="1715533" cy="523219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18 </a:t>
            </a:r>
            <a:r>
              <a:rPr lang="cs-CZ" sz="2800" b="1" i="0" u="none" strike="noStrike" kern="1200" cap="none" spc="0" baseline="0">
                <a:solidFill>
                  <a:srgbClr val="7030A0"/>
                </a:solidFill>
                <a:uFillTx/>
                <a:latin typeface="Calibri"/>
              </a:rPr>
              <a:t>-</a:t>
            </a:r>
            <a:r>
              <a:rPr lang="cs-CZ" sz="28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 8 = </a:t>
            </a:r>
            <a:r>
              <a:rPr lang="cs-CZ" sz="2800" b="1" i="0" u="none" strike="noStrike" kern="1200" cap="none" spc="0" baseline="0">
                <a:solidFill>
                  <a:srgbClr val="FF0000"/>
                </a:solidFill>
                <a:uFillTx/>
                <a:latin typeface="Calibri"/>
              </a:rPr>
              <a:t>10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9823BFDE-6642-4238-B772-5A29F7CBFA8C}"/>
              </a:ext>
            </a:extLst>
          </p:cNvPr>
          <p:cNvSpPr txBox="1"/>
          <p:nvPr/>
        </p:nvSpPr>
        <p:spPr>
          <a:xfrm>
            <a:off x="9860853" y="5366823"/>
            <a:ext cx="1532792" cy="523220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1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14 </a:t>
            </a:r>
            <a:r>
              <a:rPr lang="cs-CZ" sz="2800" b="1" i="0" u="none" strike="noStrike" kern="1200" cap="none" spc="0" baseline="0" dirty="0">
                <a:solidFill>
                  <a:srgbClr val="7030A0"/>
                </a:solidFill>
                <a:uFillTx/>
                <a:latin typeface="Calibri"/>
              </a:rPr>
              <a:t>-</a:t>
            </a:r>
            <a:r>
              <a:rPr lang="cs-CZ" sz="2800" b="1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5 = </a:t>
            </a:r>
            <a:r>
              <a:rPr lang="cs-CZ" sz="2800" b="1" dirty="0">
                <a:solidFill>
                  <a:srgbClr val="FF0000"/>
                </a:solidFill>
                <a:latin typeface="Calibri"/>
              </a:rPr>
              <a:t>5</a:t>
            </a:r>
            <a:endParaRPr lang="cs-CZ" sz="2800" b="1" i="0" u="none" strike="noStrike" kern="1200" cap="none" spc="0" baseline="0" dirty="0">
              <a:solidFill>
                <a:srgbClr val="FF0000"/>
              </a:solidFill>
              <a:uFillTx/>
              <a:latin typeface="Calibri"/>
            </a:endParaRP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CD485783-E91F-45FB-B31D-28931BF421F1}"/>
              </a:ext>
            </a:extLst>
          </p:cNvPr>
          <p:cNvSpPr txBox="1"/>
          <p:nvPr/>
        </p:nvSpPr>
        <p:spPr>
          <a:xfrm>
            <a:off x="2750204" y="2434800"/>
            <a:ext cx="1601721" cy="523220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1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6 </a:t>
            </a:r>
            <a:r>
              <a:rPr lang="cs-CZ" sz="2800" b="1" i="0" u="none" strike="noStrike" kern="1200" cap="none" spc="0" baseline="0" dirty="0">
                <a:solidFill>
                  <a:srgbClr val="7030A0"/>
                </a:solidFill>
                <a:uFillTx/>
                <a:latin typeface="Calibri"/>
              </a:rPr>
              <a:t>+</a:t>
            </a:r>
            <a:r>
              <a:rPr lang="cs-CZ" sz="2800" b="1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6 = </a:t>
            </a:r>
            <a:r>
              <a:rPr lang="cs-CZ" sz="2800" b="1" dirty="0">
                <a:solidFill>
                  <a:srgbClr val="FF0000"/>
                </a:solidFill>
                <a:latin typeface="Calibri"/>
              </a:rPr>
              <a:t>12</a:t>
            </a:r>
            <a:endParaRPr lang="cs-CZ" sz="2800" b="1" i="0" u="none" strike="noStrike" kern="1200" cap="none" spc="0" baseline="0" dirty="0">
              <a:solidFill>
                <a:srgbClr val="FF0000"/>
              </a:solidFill>
              <a:uFillTx/>
              <a:latin typeface="Calibri"/>
            </a:endParaRP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3D7A8211-2D35-46FC-A140-3F8FED7DF083}"/>
              </a:ext>
            </a:extLst>
          </p:cNvPr>
          <p:cNvSpPr txBox="1"/>
          <p:nvPr/>
        </p:nvSpPr>
        <p:spPr>
          <a:xfrm>
            <a:off x="854086" y="3147584"/>
            <a:ext cx="1418978" cy="523220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1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7 </a:t>
            </a:r>
            <a:r>
              <a:rPr lang="cs-CZ" sz="2800" b="1" i="0" u="none" strike="noStrike" kern="1200" cap="none" spc="0" baseline="0" dirty="0">
                <a:solidFill>
                  <a:srgbClr val="7030A0"/>
                </a:solidFill>
                <a:uFillTx/>
                <a:latin typeface="Calibri"/>
              </a:rPr>
              <a:t>+</a:t>
            </a:r>
            <a:r>
              <a:rPr lang="cs-CZ" sz="2800" b="1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1 = </a:t>
            </a:r>
            <a:r>
              <a:rPr lang="cs-CZ" sz="2800" b="1" dirty="0">
                <a:solidFill>
                  <a:srgbClr val="FF0000"/>
                </a:solidFill>
                <a:latin typeface="Calibri"/>
              </a:rPr>
              <a:t>4</a:t>
            </a:r>
            <a:endParaRPr lang="cs-CZ" sz="2800" b="1" i="0" u="none" strike="noStrike" kern="1200" cap="none" spc="0" baseline="0" dirty="0">
              <a:solidFill>
                <a:srgbClr val="FF0000"/>
              </a:solidFill>
              <a:uFillTx/>
              <a:latin typeface="Calibri"/>
            </a:endParaRPr>
          </a:p>
        </p:txBody>
      </p:sp>
      <p:sp>
        <p:nvSpPr>
          <p:cNvPr id="13" name="TextovéPole 34">
            <a:extLst>
              <a:ext uri="{FF2B5EF4-FFF2-40B4-BE49-F238E27FC236}">
                <a16:creationId xmlns:a16="http://schemas.microsoft.com/office/drawing/2014/main" id="{518074F0-927D-4C36-B120-B2259A16CBF5}"/>
              </a:ext>
            </a:extLst>
          </p:cNvPr>
          <p:cNvSpPr txBox="1"/>
          <p:nvPr/>
        </p:nvSpPr>
        <p:spPr>
          <a:xfrm>
            <a:off x="955657" y="-11237"/>
            <a:ext cx="1548774" cy="186204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1500" b="1" i="0" u="none" strike="noStrike" kern="1200" cap="none" spc="0" baseline="0">
                <a:solidFill>
                  <a:srgbClr val="7030A0"/>
                </a:solidFill>
                <a:uFillTx/>
                <a:latin typeface="Calibri"/>
              </a:rPr>
              <a:t>+</a:t>
            </a:r>
          </a:p>
        </p:txBody>
      </p:sp>
      <p:sp>
        <p:nvSpPr>
          <p:cNvPr id="14" name="TextovéPole 34">
            <a:extLst>
              <a:ext uri="{FF2B5EF4-FFF2-40B4-BE49-F238E27FC236}">
                <a16:creationId xmlns:a16="http://schemas.microsoft.com/office/drawing/2014/main" id="{A90D49CA-231D-413A-B74C-DE71F08C697C}"/>
              </a:ext>
            </a:extLst>
          </p:cNvPr>
          <p:cNvSpPr txBox="1"/>
          <p:nvPr/>
        </p:nvSpPr>
        <p:spPr>
          <a:xfrm>
            <a:off x="10200689" y="109984"/>
            <a:ext cx="1548774" cy="186204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1500" b="1" i="0" u="none" strike="noStrike" kern="0" cap="none" spc="0" baseline="0">
                <a:solidFill>
                  <a:srgbClr val="7030A0"/>
                </a:solidFill>
                <a:uFillTx/>
                <a:latin typeface="Calibri"/>
              </a:rPr>
              <a:t>-</a:t>
            </a:r>
            <a:endParaRPr lang="cs-CZ" sz="11500" b="1" i="0" u="none" strike="noStrike" kern="1200" cap="none" spc="0" baseline="0">
              <a:solidFill>
                <a:srgbClr val="7030A0"/>
              </a:solidFill>
              <a:uFillTx/>
              <a:latin typeface="Calibri"/>
            </a:endParaRPr>
          </a:p>
        </p:txBody>
      </p:sp>
      <p:sp>
        <p:nvSpPr>
          <p:cNvPr id="15" name="TextovéPole 16">
            <a:extLst>
              <a:ext uri="{FF2B5EF4-FFF2-40B4-BE49-F238E27FC236}">
                <a16:creationId xmlns:a16="http://schemas.microsoft.com/office/drawing/2014/main" id="{FB78E13B-16AA-4523-982D-76339C3EC667}"/>
              </a:ext>
            </a:extLst>
          </p:cNvPr>
          <p:cNvSpPr txBox="1"/>
          <p:nvPr/>
        </p:nvSpPr>
        <p:spPr>
          <a:xfrm>
            <a:off x="826123" y="5791114"/>
            <a:ext cx="1784460" cy="523219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1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19 </a:t>
            </a:r>
            <a:r>
              <a:rPr lang="cs-CZ" sz="2800" b="1" i="0" u="none" strike="noStrike" kern="1200" cap="none" spc="0" baseline="0" dirty="0">
                <a:solidFill>
                  <a:srgbClr val="7030A0"/>
                </a:solidFill>
                <a:uFillTx/>
                <a:latin typeface="Calibri"/>
              </a:rPr>
              <a:t>+</a:t>
            </a:r>
            <a:r>
              <a:rPr lang="cs-CZ" sz="2800" b="1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1 = </a:t>
            </a:r>
            <a:r>
              <a:rPr lang="cs-CZ" sz="2800" b="1" i="0" u="none" strike="noStrike" kern="1200" cap="none" spc="0" baseline="0" dirty="0">
                <a:solidFill>
                  <a:srgbClr val="FF0000"/>
                </a:solidFill>
                <a:uFillTx/>
                <a:latin typeface="Calibri"/>
              </a:rPr>
              <a:t>20</a:t>
            </a:r>
          </a:p>
        </p:txBody>
      </p:sp>
      <p:sp>
        <p:nvSpPr>
          <p:cNvPr id="16" name="TextovéPole 17">
            <a:extLst>
              <a:ext uri="{FF2B5EF4-FFF2-40B4-BE49-F238E27FC236}">
                <a16:creationId xmlns:a16="http://schemas.microsoft.com/office/drawing/2014/main" id="{2C5C85E3-EFF4-47D1-B1AA-92296B0245D7}"/>
              </a:ext>
            </a:extLst>
          </p:cNvPr>
          <p:cNvSpPr txBox="1"/>
          <p:nvPr/>
        </p:nvSpPr>
        <p:spPr>
          <a:xfrm>
            <a:off x="854086" y="4488725"/>
            <a:ext cx="1601717" cy="523219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1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6 </a:t>
            </a:r>
            <a:r>
              <a:rPr lang="cs-CZ" sz="2800" b="1" i="0" u="none" strike="noStrike" kern="1200" cap="none" spc="0" baseline="0" dirty="0">
                <a:solidFill>
                  <a:srgbClr val="7030A0"/>
                </a:solidFill>
                <a:uFillTx/>
                <a:latin typeface="Calibri"/>
              </a:rPr>
              <a:t>+</a:t>
            </a:r>
            <a:r>
              <a:rPr lang="cs-CZ" sz="2800" b="1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6 = </a:t>
            </a:r>
            <a:r>
              <a:rPr lang="cs-CZ" sz="2800" b="1" i="0" u="none" strike="noStrike" kern="1200" cap="none" spc="0" baseline="0" dirty="0">
                <a:solidFill>
                  <a:srgbClr val="FF0000"/>
                </a:solidFill>
                <a:uFillTx/>
                <a:latin typeface="Calibri"/>
              </a:rPr>
              <a:t>12</a:t>
            </a:r>
          </a:p>
        </p:txBody>
      </p:sp>
      <p:sp>
        <p:nvSpPr>
          <p:cNvPr id="17" name="TextovéPole 18">
            <a:extLst>
              <a:ext uri="{FF2B5EF4-FFF2-40B4-BE49-F238E27FC236}">
                <a16:creationId xmlns:a16="http://schemas.microsoft.com/office/drawing/2014/main" id="{9298C64F-7A78-49B7-A982-6B075D201AE0}"/>
              </a:ext>
            </a:extLst>
          </p:cNvPr>
          <p:cNvSpPr txBox="1"/>
          <p:nvPr/>
        </p:nvSpPr>
        <p:spPr>
          <a:xfrm>
            <a:off x="9844869" y="2564261"/>
            <a:ext cx="1350047" cy="523219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6 </a:t>
            </a:r>
            <a:r>
              <a:rPr lang="cs-CZ" sz="2800" b="1" i="0" u="none" strike="noStrike" kern="1200" cap="none" spc="0" baseline="0">
                <a:solidFill>
                  <a:srgbClr val="7030A0"/>
                </a:solidFill>
                <a:uFillTx/>
                <a:latin typeface="Calibri"/>
              </a:rPr>
              <a:t>-</a:t>
            </a:r>
            <a:r>
              <a:rPr lang="cs-CZ" sz="28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 6 = </a:t>
            </a:r>
            <a:r>
              <a:rPr lang="cs-CZ" sz="2800" b="1" i="0" u="none" strike="noStrike" kern="1200" cap="none" spc="0" baseline="0">
                <a:solidFill>
                  <a:srgbClr val="FF0000"/>
                </a:solidFill>
                <a:uFillTx/>
                <a:latin typeface="Calibri"/>
              </a:rPr>
              <a:t>0</a:t>
            </a:r>
          </a:p>
        </p:txBody>
      </p:sp>
      <p:sp>
        <p:nvSpPr>
          <p:cNvPr id="18" name="TextovéPole 19">
            <a:extLst>
              <a:ext uri="{FF2B5EF4-FFF2-40B4-BE49-F238E27FC236}">
                <a16:creationId xmlns:a16="http://schemas.microsoft.com/office/drawing/2014/main" id="{894043F1-A5CF-49A6-A7C4-8525BF5B9E57}"/>
              </a:ext>
            </a:extLst>
          </p:cNvPr>
          <p:cNvSpPr txBox="1"/>
          <p:nvPr/>
        </p:nvSpPr>
        <p:spPr>
          <a:xfrm>
            <a:off x="9860853" y="3864345"/>
            <a:ext cx="1715534" cy="523220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1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12 </a:t>
            </a:r>
            <a:r>
              <a:rPr lang="cs-CZ" sz="2800" b="1" i="0" u="none" strike="noStrike" kern="1200" cap="none" spc="0" baseline="0" dirty="0">
                <a:solidFill>
                  <a:srgbClr val="7030A0"/>
                </a:solidFill>
                <a:uFillTx/>
                <a:latin typeface="Calibri"/>
              </a:rPr>
              <a:t>-</a:t>
            </a:r>
            <a:r>
              <a:rPr lang="cs-CZ" sz="2800" b="1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8 = </a:t>
            </a:r>
            <a:r>
              <a:rPr lang="cs-CZ" sz="2800" b="1" dirty="0">
                <a:solidFill>
                  <a:srgbClr val="FF0000"/>
                </a:solidFill>
                <a:latin typeface="Calibri"/>
              </a:rPr>
              <a:t>14</a:t>
            </a:r>
            <a:endParaRPr lang="cs-CZ" sz="2800" b="1" i="0" u="none" strike="noStrike" kern="1200" cap="none" spc="0" baseline="0" dirty="0">
              <a:solidFill>
                <a:srgbClr val="FF0000"/>
              </a:solidFill>
              <a:uFillTx/>
              <a:latin typeface="Calibri"/>
            </a:endParaRPr>
          </a:p>
        </p:txBody>
      </p:sp>
      <p:sp>
        <p:nvSpPr>
          <p:cNvPr id="19" name="TextovéPole 20">
            <a:extLst>
              <a:ext uri="{FF2B5EF4-FFF2-40B4-BE49-F238E27FC236}">
                <a16:creationId xmlns:a16="http://schemas.microsoft.com/office/drawing/2014/main" id="{31A99D1F-19F8-4C3C-B08F-6DA376295EA2}"/>
              </a:ext>
            </a:extLst>
          </p:cNvPr>
          <p:cNvSpPr txBox="1"/>
          <p:nvPr/>
        </p:nvSpPr>
        <p:spPr>
          <a:xfrm>
            <a:off x="8074773" y="3177238"/>
            <a:ext cx="1350050" cy="523220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1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5 </a:t>
            </a:r>
            <a:r>
              <a:rPr lang="cs-CZ" sz="2800" b="1" i="0" u="none" strike="noStrike" kern="1200" cap="none" spc="0" baseline="0" dirty="0">
                <a:solidFill>
                  <a:srgbClr val="7030A0"/>
                </a:solidFill>
                <a:uFillTx/>
                <a:latin typeface="Calibri"/>
              </a:rPr>
              <a:t>-</a:t>
            </a:r>
            <a:r>
              <a:rPr lang="cs-CZ" sz="2800" b="1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1 = </a:t>
            </a:r>
            <a:r>
              <a:rPr lang="cs-CZ" sz="2800" b="1" dirty="0">
                <a:solidFill>
                  <a:srgbClr val="FF0000"/>
                </a:solidFill>
                <a:latin typeface="Calibri"/>
              </a:rPr>
              <a:t>9</a:t>
            </a:r>
            <a:endParaRPr lang="cs-CZ" sz="2800" b="1" i="0" u="none" strike="noStrike" kern="1200" cap="none" spc="0" baseline="0" dirty="0">
              <a:solidFill>
                <a:srgbClr val="FF0000"/>
              </a:solidFill>
              <a:uFillTx/>
              <a:latin typeface="Calibri"/>
            </a:endParaRPr>
          </a:p>
        </p:txBody>
      </p:sp>
      <p:sp>
        <p:nvSpPr>
          <p:cNvPr id="20" name="TextovéPole 21">
            <a:extLst>
              <a:ext uri="{FF2B5EF4-FFF2-40B4-BE49-F238E27FC236}">
                <a16:creationId xmlns:a16="http://schemas.microsoft.com/office/drawing/2014/main" id="{0E1FAB8F-128B-403B-A67C-FF2C249D5E37}"/>
              </a:ext>
            </a:extLst>
          </p:cNvPr>
          <p:cNvSpPr txBox="1"/>
          <p:nvPr/>
        </p:nvSpPr>
        <p:spPr>
          <a:xfrm>
            <a:off x="8002682" y="5851647"/>
            <a:ext cx="1715534" cy="523220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1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20 </a:t>
            </a:r>
            <a:r>
              <a:rPr lang="cs-CZ" sz="2800" b="1" i="0" u="none" strike="noStrike" kern="1200" cap="none" spc="0" baseline="0" dirty="0">
                <a:solidFill>
                  <a:srgbClr val="7030A0"/>
                </a:solidFill>
                <a:uFillTx/>
                <a:latin typeface="Calibri"/>
              </a:rPr>
              <a:t>-</a:t>
            </a:r>
            <a:r>
              <a:rPr lang="cs-CZ" sz="2800" b="1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7 = </a:t>
            </a:r>
            <a:r>
              <a:rPr lang="cs-CZ" sz="2800" b="1" i="0" u="none" strike="noStrike" kern="1200" cap="none" spc="0" baseline="0" dirty="0">
                <a:solidFill>
                  <a:srgbClr val="FF0000"/>
                </a:solidFill>
                <a:uFillTx/>
                <a:latin typeface="Calibri"/>
              </a:rPr>
              <a:t>11</a:t>
            </a:r>
          </a:p>
        </p:txBody>
      </p:sp>
      <p:sp>
        <p:nvSpPr>
          <p:cNvPr id="21" name="TextovéPole 40">
            <a:extLst>
              <a:ext uri="{FF2B5EF4-FFF2-40B4-BE49-F238E27FC236}">
                <a16:creationId xmlns:a16="http://schemas.microsoft.com/office/drawing/2014/main" id="{73E4C91B-E0CE-4E0C-A56C-C056C9C36914}"/>
              </a:ext>
            </a:extLst>
          </p:cNvPr>
          <p:cNvSpPr txBox="1"/>
          <p:nvPr/>
        </p:nvSpPr>
        <p:spPr>
          <a:xfrm>
            <a:off x="8053780" y="1918010"/>
            <a:ext cx="1532792" cy="523220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1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6 </a:t>
            </a:r>
            <a:r>
              <a:rPr lang="cs-CZ" sz="2800" b="1" i="0" u="none" strike="noStrike" kern="1200" cap="none" spc="0" baseline="0" dirty="0">
                <a:solidFill>
                  <a:srgbClr val="7030A0"/>
                </a:solidFill>
                <a:uFillTx/>
                <a:latin typeface="Calibri"/>
              </a:rPr>
              <a:t>-</a:t>
            </a:r>
            <a:r>
              <a:rPr lang="cs-CZ" sz="2800" b="1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1 = </a:t>
            </a:r>
            <a:r>
              <a:rPr lang="cs-CZ" sz="2800" b="1" dirty="0">
                <a:solidFill>
                  <a:srgbClr val="FF0000"/>
                </a:solidFill>
                <a:latin typeface="Calibri"/>
              </a:rPr>
              <a:t>10</a:t>
            </a:r>
            <a:endParaRPr lang="cs-CZ" sz="2800" b="1" i="0" u="none" strike="noStrike" kern="1200" cap="none" spc="0" baseline="0" dirty="0">
              <a:solidFill>
                <a:srgbClr val="FF0000"/>
              </a:solidFill>
              <a:uFillTx/>
              <a:latin typeface="Calibri"/>
            </a:endParaRPr>
          </a:p>
        </p:txBody>
      </p:sp>
      <p:pic>
        <p:nvPicPr>
          <p:cNvPr id="7" name="FBE0FDC0">
            <a:hlinkClick r:id="" action="ppaction://media"/>
            <a:extLst>
              <a:ext uri="{FF2B5EF4-FFF2-40B4-BE49-F238E27FC236}">
                <a16:creationId xmlns:a16="http://schemas.microsoft.com/office/drawing/2014/main" id="{209D9C20-91C3-4C83-973C-442AED47A20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83414" y="2095981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35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3">
    <p:bg>
      <p:bgPr>
        <a:gradFill>
          <a:gsLst>
            <a:gs pos="0">
              <a:srgbClr val="FFFF00"/>
            </a:gs>
            <a:gs pos="100000">
              <a:srgbClr val="B5D2EC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C859960-404A-4C2C-B01D-0B0BB8C70B6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975015" y="913485"/>
            <a:ext cx="4580878" cy="1325559"/>
          </a:xfrm>
        </p:spPr>
        <p:txBody>
          <a:bodyPr/>
          <a:lstStyle/>
          <a:p>
            <a:pPr lvl="0"/>
            <a:r>
              <a:rPr lang="cs-CZ" sz="4000"/>
              <a:t>Příklady na sčítání</a:t>
            </a:r>
          </a:p>
        </p:txBody>
      </p:sp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CA7D8B4F-6D30-47C8-9FD0-0B4BE4F7C14A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16206" y="899476"/>
            <a:ext cx="1833975" cy="493638"/>
          </a:xfrm>
        </p:spPr>
        <p:txBody>
          <a:bodyPr/>
          <a:lstStyle/>
          <a:p>
            <a:pPr marL="0" lvl="0" indent="0">
              <a:buNone/>
            </a:pPr>
            <a:r>
              <a:rPr lang="cs-CZ" b="1"/>
              <a:t>6 </a:t>
            </a:r>
            <a:r>
              <a:rPr lang="cs-CZ" b="1">
                <a:solidFill>
                  <a:srgbClr val="7030A0"/>
                </a:solidFill>
              </a:rPr>
              <a:t>+</a:t>
            </a:r>
            <a:r>
              <a:rPr lang="cs-CZ" b="1"/>
              <a:t> 4 = </a:t>
            </a:r>
            <a:r>
              <a:rPr lang="cs-CZ" b="1">
                <a:solidFill>
                  <a:srgbClr val="FF0000"/>
                </a:solidFill>
              </a:rPr>
              <a:t>__</a:t>
            </a:r>
            <a:endParaRPr lang="cs-CZ" b="1">
              <a:solidFill>
                <a:srgbClr val="FF0000"/>
              </a:solidFill>
              <a:highlight>
                <a:srgbClr val="000080"/>
              </a:highlight>
            </a:endParaRPr>
          </a:p>
        </p:txBody>
      </p:sp>
      <p:sp>
        <p:nvSpPr>
          <p:cNvPr id="6" name="TextovéPole 6">
            <a:extLst>
              <a:ext uri="{FF2B5EF4-FFF2-40B4-BE49-F238E27FC236}">
                <a16:creationId xmlns:a16="http://schemas.microsoft.com/office/drawing/2014/main" id="{C4E73491-90C6-4D37-866E-C32CCEF7494C}"/>
              </a:ext>
            </a:extLst>
          </p:cNvPr>
          <p:cNvSpPr txBox="1"/>
          <p:nvPr/>
        </p:nvSpPr>
        <p:spPr>
          <a:xfrm>
            <a:off x="3476585" y="3863056"/>
            <a:ext cx="1595307" cy="523219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2 </a:t>
            </a:r>
            <a:r>
              <a:rPr lang="cs-CZ" sz="2800" b="1" i="0" u="none" strike="noStrike" kern="1200" cap="none" spc="0" baseline="0">
                <a:solidFill>
                  <a:srgbClr val="7030A0"/>
                </a:solidFill>
                <a:uFillTx/>
                <a:latin typeface="Calibri"/>
              </a:rPr>
              <a:t>+</a:t>
            </a:r>
            <a:r>
              <a:rPr lang="cs-CZ" sz="28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 7 = </a:t>
            </a:r>
            <a:r>
              <a:rPr lang="cs-CZ" sz="2800" b="1" i="0" u="none" strike="noStrike" kern="1200" cap="none" spc="0" baseline="0">
                <a:solidFill>
                  <a:srgbClr val="FF0000"/>
                </a:solidFill>
                <a:uFillTx/>
                <a:latin typeface="Calibri"/>
              </a:rPr>
              <a:t>__</a:t>
            </a:r>
          </a:p>
        </p:txBody>
      </p:sp>
      <p:sp>
        <p:nvSpPr>
          <p:cNvPr id="7" name="TextovéPole 7">
            <a:extLst>
              <a:ext uri="{FF2B5EF4-FFF2-40B4-BE49-F238E27FC236}">
                <a16:creationId xmlns:a16="http://schemas.microsoft.com/office/drawing/2014/main" id="{68BCF3FB-5A0D-44CD-BE86-C48F4828470D}"/>
              </a:ext>
            </a:extLst>
          </p:cNvPr>
          <p:cNvSpPr txBox="1"/>
          <p:nvPr/>
        </p:nvSpPr>
        <p:spPr>
          <a:xfrm>
            <a:off x="4616997" y="5367207"/>
            <a:ext cx="1778050" cy="523219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12 </a:t>
            </a:r>
            <a:r>
              <a:rPr lang="cs-CZ" sz="2800" b="1" i="0" u="none" strike="noStrike" kern="1200" cap="none" spc="0" baseline="0">
                <a:solidFill>
                  <a:srgbClr val="7030A0"/>
                </a:solidFill>
                <a:uFillTx/>
                <a:latin typeface="Calibri"/>
              </a:rPr>
              <a:t>+</a:t>
            </a:r>
            <a:r>
              <a:rPr lang="cs-CZ" sz="28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 3 = </a:t>
            </a:r>
            <a:r>
              <a:rPr lang="cs-CZ" sz="2800" b="1" i="0" u="none" strike="noStrike" kern="1200" cap="none" spc="0" baseline="0">
                <a:solidFill>
                  <a:srgbClr val="FF0000"/>
                </a:solidFill>
                <a:uFillTx/>
                <a:latin typeface="Calibri"/>
              </a:rPr>
              <a:t>__</a:t>
            </a:r>
          </a:p>
        </p:txBody>
      </p:sp>
      <p:sp>
        <p:nvSpPr>
          <p:cNvPr id="8" name="TextovéPole 8">
            <a:extLst>
              <a:ext uri="{FF2B5EF4-FFF2-40B4-BE49-F238E27FC236}">
                <a16:creationId xmlns:a16="http://schemas.microsoft.com/office/drawing/2014/main" id="{61720524-8FC2-4C99-A97F-3D94D1B25A71}"/>
              </a:ext>
            </a:extLst>
          </p:cNvPr>
          <p:cNvSpPr txBox="1"/>
          <p:nvPr/>
        </p:nvSpPr>
        <p:spPr>
          <a:xfrm>
            <a:off x="3174147" y="2096106"/>
            <a:ext cx="1595307" cy="523219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6 </a:t>
            </a:r>
            <a:r>
              <a:rPr lang="cs-CZ" sz="2800" b="1" i="0" u="none" strike="noStrike" kern="1200" cap="none" spc="0" baseline="0">
                <a:solidFill>
                  <a:srgbClr val="7030A0"/>
                </a:solidFill>
                <a:uFillTx/>
                <a:latin typeface="Calibri"/>
              </a:rPr>
              <a:t>+</a:t>
            </a:r>
            <a:r>
              <a:rPr lang="cs-CZ" sz="28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 8 = </a:t>
            </a:r>
            <a:r>
              <a:rPr lang="cs-CZ" sz="2800" b="1" i="0" u="none" strike="noStrike" kern="1200" cap="none" spc="0" baseline="0">
                <a:solidFill>
                  <a:srgbClr val="FF0000"/>
                </a:solidFill>
                <a:uFillTx/>
                <a:latin typeface="Calibri"/>
              </a:rPr>
              <a:t>__</a:t>
            </a:r>
          </a:p>
        </p:txBody>
      </p:sp>
      <p:sp>
        <p:nvSpPr>
          <p:cNvPr id="9" name="TextovéPole 9">
            <a:extLst>
              <a:ext uri="{FF2B5EF4-FFF2-40B4-BE49-F238E27FC236}">
                <a16:creationId xmlns:a16="http://schemas.microsoft.com/office/drawing/2014/main" id="{98453BA6-AD1E-4027-A84C-38A11BD33037}"/>
              </a:ext>
            </a:extLst>
          </p:cNvPr>
          <p:cNvSpPr txBox="1"/>
          <p:nvPr/>
        </p:nvSpPr>
        <p:spPr>
          <a:xfrm>
            <a:off x="631768" y="2727920"/>
            <a:ext cx="1595307" cy="523219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7 </a:t>
            </a:r>
            <a:r>
              <a:rPr lang="cs-CZ" sz="2800" b="1" i="0" u="none" strike="noStrike" kern="1200" cap="none" spc="0" baseline="0">
                <a:solidFill>
                  <a:srgbClr val="7030A0"/>
                </a:solidFill>
                <a:uFillTx/>
                <a:latin typeface="Calibri"/>
              </a:rPr>
              <a:t>+</a:t>
            </a:r>
            <a:r>
              <a:rPr lang="cs-CZ" sz="28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 9 = </a:t>
            </a:r>
            <a:r>
              <a:rPr lang="cs-CZ" sz="2800" b="1" i="0" u="none" strike="noStrike" kern="1200" cap="none" spc="0" baseline="0">
                <a:solidFill>
                  <a:srgbClr val="FF0000"/>
                </a:solidFill>
                <a:uFillTx/>
                <a:latin typeface="Calibri"/>
              </a:rPr>
              <a:t>__</a:t>
            </a:r>
          </a:p>
        </p:txBody>
      </p:sp>
      <p:sp>
        <p:nvSpPr>
          <p:cNvPr id="10" name="TextovéPole 10">
            <a:extLst>
              <a:ext uri="{FF2B5EF4-FFF2-40B4-BE49-F238E27FC236}">
                <a16:creationId xmlns:a16="http://schemas.microsoft.com/office/drawing/2014/main" id="{C1093625-F5CA-4D82-8308-046AC770AC35}"/>
              </a:ext>
            </a:extLst>
          </p:cNvPr>
          <p:cNvSpPr txBox="1"/>
          <p:nvPr/>
        </p:nvSpPr>
        <p:spPr>
          <a:xfrm>
            <a:off x="516206" y="5852992"/>
            <a:ext cx="1778050" cy="523219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17 </a:t>
            </a:r>
            <a:r>
              <a:rPr lang="cs-CZ" sz="2800" b="1" i="0" u="none" strike="noStrike" kern="1200" cap="none" spc="0" baseline="0">
                <a:solidFill>
                  <a:srgbClr val="7030A0"/>
                </a:solidFill>
                <a:uFillTx/>
                <a:latin typeface="Calibri"/>
              </a:rPr>
              <a:t>+</a:t>
            </a:r>
            <a:r>
              <a:rPr lang="cs-CZ" sz="28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 1 = </a:t>
            </a:r>
            <a:r>
              <a:rPr lang="cs-CZ" sz="2800" b="1" i="0" u="none" strike="noStrike" kern="1200" cap="none" spc="0" baseline="0">
                <a:solidFill>
                  <a:srgbClr val="FF0000"/>
                </a:solidFill>
                <a:uFillTx/>
                <a:latin typeface="Calibri"/>
              </a:rPr>
              <a:t>__</a:t>
            </a:r>
          </a:p>
        </p:txBody>
      </p:sp>
      <p:sp>
        <p:nvSpPr>
          <p:cNvPr id="11" name="TextovéPole 11">
            <a:extLst>
              <a:ext uri="{FF2B5EF4-FFF2-40B4-BE49-F238E27FC236}">
                <a16:creationId xmlns:a16="http://schemas.microsoft.com/office/drawing/2014/main" id="{C6D4BE51-4A29-4D45-96A3-82B0183BC861}"/>
              </a:ext>
            </a:extLst>
          </p:cNvPr>
          <p:cNvSpPr txBox="1"/>
          <p:nvPr/>
        </p:nvSpPr>
        <p:spPr>
          <a:xfrm>
            <a:off x="1078287" y="4231943"/>
            <a:ext cx="1595307" cy="523219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6 </a:t>
            </a:r>
            <a:r>
              <a:rPr lang="cs-CZ" sz="2800" b="1" i="0" u="none" strike="noStrike" kern="1200" cap="none" spc="0" baseline="0">
                <a:solidFill>
                  <a:srgbClr val="7030A0"/>
                </a:solidFill>
                <a:uFillTx/>
                <a:latin typeface="Calibri"/>
              </a:rPr>
              <a:t>+</a:t>
            </a:r>
            <a:r>
              <a:rPr lang="cs-CZ" sz="28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 2 = </a:t>
            </a:r>
            <a:r>
              <a:rPr lang="cs-CZ" sz="2800" b="1" i="0" u="none" strike="noStrike" kern="1200" cap="none" spc="0" baseline="0">
                <a:solidFill>
                  <a:srgbClr val="FF0000"/>
                </a:solidFill>
                <a:uFillTx/>
                <a:latin typeface="Calibri"/>
              </a:rPr>
              <a:t>__</a:t>
            </a:r>
          </a:p>
        </p:txBody>
      </p:sp>
      <p:sp>
        <p:nvSpPr>
          <p:cNvPr id="12" name="Zástupný symbol pro obsah 2">
            <a:extLst>
              <a:ext uri="{FF2B5EF4-FFF2-40B4-BE49-F238E27FC236}">
                <a16:creationId xmlns:a16="http://schemas.microsoft.com/office/drawing/2014/main" id="{8EC2EB2A-B1F3-4879-91D1-AC27342129B9}"/>
              </a:ext>
            </a:extLst>
          </p:cNvPr>
          <p:cNvSpPr txBox="1"/>
          <p:nvPr/>
        </p:nvSpPr>
        <p:spPr>
          <a:xfrm>
            <a:off x="5666829" y="1923778"/>
            <a:ext cx="1833975" cy="4936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5 </a:t>
            </a:r>
            <a:r>
              <a:rPr lang="cs-CZ" sz="2800" b="1" i="0" u="none" strike="noStrike" kern="1200" cap="none" spc="0" baseline="0">
                <a:solidFill>
                  <a:srgbClr val="7030A0"/>
                </a:solidFill>
                <a:uFillTx/>
                <a:latin typeface="Calibri"/>
              </a:rPr>
              <a:t>+</a:t>
            </a:r>
            <a:r>
              <a:rPr lang="cs-CZ" sz="28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 4 = </a:t>
            </a:r>
            <a:r>
              <a:rPr lang="cs-CZ" sz="2800" b="1" i="0" u="none" strike="noStrike" kern="1200" cap="none" spc="0" baseline="0">
                <a:solidFill>
                  <a:srgbClr val="FF0000"/>
                </a:solidFill>
                <a:uFillTx/>
                <a:latin typeface="Calibri"/>
              </a:rPr>
              <a:t>__</a:t>
            </a:r>
          </a:p>
        </p:txBody>
      </p:sp>
      <p:sp>
        <p:nvSpPr>
          <p:cNvPr id="13" name="TextovéPole 13">
            <a:extLst>
              <a:ext uri="{FF2B5EF4-FFF2-40B4-BE49-F238E27FC236}">
                <a16:creationId xmlns:a16="http://schemas.microsoft.com/office/drawing/2014/main" id="{FE50B200-5830-4CF4-B924-DB87550CAB54}"/>
              </a:ext>
            </a:extLst>
          </p:cNvPr>
          <p:cNvSpPr txBox="1"/>
          <p:nvPr/>
        </p:nvSpPr>
        <p:spPr>
          <a:xfrm>
            <a:off x="10377178" y="1768285"/>
            <a:ext cx="1595307" cy="523219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2 </a:t>
            </a:r>
            <a:r>
              <a:rPr lang="cs-CZ" sz="2800" b="1" i="0" u="none" strike="noStrike" kern="1200" cap="none" spc="0" baseline="0">
                <a:solidFill>
                  <a:srgbClr val="7030A0"/>
                </a:solidFill>
                <a:uFillTx/>
                <a:latin typeface="Calibri"/>
              </a:rPr>
              <a:t>+</a:t>
            </a:r>
            <a:r>
              <a:rPr lang="cs-CZ" sz="28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 2 = </a:t>
            </a:r>
            <a:r>
              <a:rPr lang="cs-CZ" sz="2800" b="1" i="0" u="none" strike="noStrike" kern="1200" cap="none" spc="0" baseline="0">
                <a:solidFill>
                  <a:srgbClr val="FF0000"/>
                </a:solidFill>
                <a:uFillTx/>
                <a:latin typeface="Calibri"/>
              </a:rPr>
              <a:t>__</a:t>
            </a:r>
          </a:p>
        </p:txBody>
      </p:sp>
      <p:sp>
        <p:nvSpPr>
          <p:cNvPr id="14" name="TextovéPole 14">
            <a:extLst>
              <a:ext uri="{FF2B5EF4-FFF2-40B4-BE49-F238E27FC236}">
                <a16:creationId xmlns:a16="http://schemas.microsoft.com/office/drawing/2014/main" id="{E8C18AF9-3AE5-4514-8B7E-201C5019013C}"/>
              </a:ext>
            </a:extLst>
          </p:cNvPr>
          <p:cNvSpPr txBox="1"/>
          <p:nvPr/>
        </p:nvSpPr>
        <p:spPr>
          <a:xfrm>
            <a:off x="9553459" y="4151467"/>
            <a:ext cx="1595307" cy="523219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1 </a:t>
            </a:r>
            <a:r>
              <a:rPr lang="cs-CZ" sz="2800" b="1" i="0" u="none" strike="noStrike" kern="1200" cap="none" spc="0" baseline="0">
                <a:solidFill>
                  <a:srgbClr val="7030A0"/>
                </a:solidFill>
                <a:uFillTx/>
                <a:latin typeface="Calibri"/>
              </a:rPr>
              <a:t>+</a:t>
            </a:r>
            <a:r>
              <a:rPr lang="cs-CZ" sz="28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 3 = </a:t>
            </a:r>
            <a:r>
              <a:rPr lang="cs-CZ" sz="2800" b="1" i="0" u="none" strike="noStrike" kern="1200" cap="none" spc="0" baseline="0">
                <a:solidFill>
                  <a:srgbClr val="FF0000"/>
                </a:solidFill>
                <a:uFillTx/>
                <a:latin typeface="Calibri"/>
              </a:rPr>
              <a:t>__</a:t>
            </a:r>
          </a:p>
        </p:txBody>
      </p:sp>
      <p:sp>
        <p:nvSpPr>
          <p:cNvPr id="15" name="TextovéPole 15">
            <a:extLst>
              <a:ext uri="{FF2B5EF4-FFF2-40B4-BE49-F238E27FC236}">
                <a16:creationId xmlns:a16="http://schemas.microsoft.com/office/drawing/2014/main" id="{E61B7170-4162-42A0-95C8-6DFE8EE0869D}"/>
              </a:ext>
            </a:extLst>
          </p:cNvPr>
          <p:cNvSpPr txBox="1"/>
          <p:nvPr/>
        </p:nvSpPr>
        <p:spPr>
          <a:xfrm>
            <a:off x="9374648" y="503916"/>
            <a:ext cx="1595307" cy="523219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6 </a:t>
            </a:r>
            <a:r>
              <a:rPr lang="cs-CZ" sz="2800" b="1" i="0" u="none" strike="noStrike" kern="1200" cap="none" spc="0" baseline="0">
                <a:solidFill>
                  <a:srgbClr val="7030A0"/>
                </a:solidFill>
                <a:uFillTx/>
                <a:latin typeface="Calibri"/>
              </a:rPr>
              <a:t>+</a:t>
            </a:r>
            <a:r>
              <a:rPr lang="cs-CZ" sz="28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 5 = </a:t>
            </a:r>
            <a:r>
              <a:rPr lang="cs-CZ" sz="2800" b="1" i="0" u="none" strike="noStrike" kern="1200" cap="none" spc="0" baseline="0">
                <a:solidFill>
                  <a:srgbClr val="FF0000"/>
                </a:solidFill>
                <a:uFillTx/>
                <a:latin typeface="Calibri"/>
              </a:rPr>
              <a:t>__</a:t>
            </a:r>
          </a:p>
        </p:txBody>
      </p:sp>
      <p:sp>
        <p:nvSpPr>
          <p:cNvPr id="16" name="TextovéPole 16">
            <a:extLst>
              <a:ext uri="{FF2B5EF4-FFF2-40B4-BE49-F238E27FC236}">
                <a16:creationId xmlns:a16="http://schemas.microsoft.com/office/drawing/2014/main" id="{B58B623C-9FA8-41FD-BDB9-7B2E200234FA}"/>
              </a:ext>
            </a:extLst>
          </p:cNvPr>
          <p:cNvSpPr txBox="1"/>
          <p:nvPr/>
        </p:nvSpPr>
        <p:spPr>
          <a:xfrm>
            <a:off x="8022506" y="2365159"/>
            <a:ext cx="1595307" cy="523219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9 </a:t>
            </a:r>
            <a:r>
              <a:rPr lang="cs-CZ" sz="2800" b="1" i="0" u="none" strike="noStrike" kern="1200" cap="none" spc="0" baseline="0">
                <a:solidFill>
                  <a:srgbClr val="7030A0"/>
                </a:solidFill>
                <a:uFillTx/>
                <a:latin typeface="Calibri"/>
              </a:rPr>
              <a:t>+</a:t>
            </a:r>
            <a:r>
              <a:rPr lang="cs-CZ" sz="28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 1 = </a:t>
            </a:r>
            <a:r>
              <a:rPr lang="cs-CZ" sz="2800" b="1" i="0" u="none" strike="noStrike" kern="1200" cap="none" spc="0" baseline="0">
                <a:solidFill>
                  <a:srgbClr val="FF0000"/>
                </a:solidFill>
                <a:uFillTx/>
                <a:latin typeface="Calibri"/>
              </a:rPr>
              <a:t>__</a:t>
            </a:r>
          </a:p>
        </p:txBody>
      </p:sp>
      <p:sp>
        <p:nvSpPr>
          <p:cNvPr id="17" name="TextovéPole 17">
            <a:extLst>
              <a:ext uri="{FF2B5EF4-FFF2-40B4-BE49-F238E27FC236}">
                <a16:creationId xmlns:a16="http://schemas.microsoft.com/office/drawing/2014/main" id="{1E465598-CBB5-49D0-830E-33CEB9E2FD51}"/>
              </a:ext>
            </a:extLst>
          </p:cNvPr>
          <p:cNvSpPr txBox="1"/>
          <p:nvPr/>
        </p:nvSpPr>
        <p:spPr>
          <a:xfrm>
            <a:off x="8106869" y="5722187"/>
            <a:ext cx="1778050" cy="523219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11 </a:t>
            </a:r>
            <a:r>
              <a:rPr lang="cs-CZ" sz="2800" b="1" i="0" u="none" strike="noStrike" kern="1200" cap="none" spc="0" baseline="0">
                <a:solidFill>
                  <a:srgbClr val="7030A0"/>
                </a:solidFill>
                <a:uFillTx/>
                <a:latin typeface="Calibri"/>
              </a:rPr>
              <a:t>+</a:t>
            </a:r>
            <a:r>
              <a:rPr lang="cs-CZ" sz="28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 1 = </a:t>
            </a:r>
            <a:r>
              <a:rPr lang="cs-CZ" sz="2800" b="1" i="0" u="none" strike="noStrike" kern="1200" cap="none" spc="0" baseline="0">
                <a:solidFill>
                  <a:srgbClr val="FF0000"/>
                </a:solidFill>
                <a:uFillTx/>
                <a:latin typeface="Calibri"/>
              </a:rPr>
              <a:t>__</a:t>
            </a:r>
          </a:p>
        </p:txBody>
      </p:sp>
      <p:sp>
        <p:nvSpPr>
          <p:cNvPr id="18" name="TextovéPole 18">
            <a:extLst>
              <a:ext uri="{FF2B5EF4-FFF2-40B4-BE49-F238E27FC236}">
                <a16:creationId xmlns:a16="http://schemas.microsoft.com/office/drawing/2014/main" id="{DBDF2E09-AB6A-47F3-8807-D09D48C76AFE}"/>
              </a:ext>
            </a:extLst>
          </p:cNvPr>
          <p:cNvSpPr txBox="1"/>
          <p:nvPr/>
        </p:nvSpPr>
        <p:spPr>
          <a:xfrm>
            <a:off x="6265450" y="3698967"/>
            <a:ext cx="1778050" cy="523219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6 </a:t>
            </a:r>
            <a:r>
              <a:rPr lang="cs-CZ" sz="2800" b="1" i="0" u="none" strike="noStrike" kern="1200" cap="none" spc="0" baseline="0">
                <a:solidFill>
                  <a:srgbClr val="7030A0"/>
                </a:solidFill>
                <a:uFillTx/>
                <a:latin typeface="Calibri"/>
              </a:rPr>
              <a:t>+</a:t>
            </a:r>
            <a:r>
              <a:rPr lang="cs-CZ" sz="28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 14 = </a:t>
            </a:r>
            <a:r>
              <a:rPr lang="cs-CZ" sz="2800" b="1" i="0" u="none" strike="noStrike" kern="1200" cap="none" spc="0" baseline="0">
                <a:solidFill>
                  <a:srgbClr val="FF0000"/>
                </a:solidFill>
                <a:uFillTx/>
                <a:latin typeface="Calibri"/>
              </a:rPr>
              <a:t>__</a:t>
            </a:r>
          </a:p>
        </p:txBody>
      </p:sp>
      <p:sp>
        <p:nvSpPr>
          <p:cNvPr id="19" name="TextovéPole 19">
            <a:extLst>
              <a:ext uri="{FF2B5EF4-FFF2-40B4-BE49-F238E27FC236}">
                <a16:creationId xmlns:a16="http://schemas.microsoft.com/office/drawing/2014/main" id="{DA8F2DB4-6651-4CAF-AE47-B300A6F1FE9B}"/>
              </a:ext>
            </a:extLst>
          </p:cNvPr>
          <p:cNvSpPr txBox="1"/>
          <p:nvPr/>
        </p:nvSpPr>
        <p:spPr>
          <a:xfrm>
            <a:off x="10377178" y="5386913"/>
            <a:ext cx="1778050" cy="523219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0 </a:t>
            </a:r>
            <a:r>
              <a:rPr lang="cs-CZ" sz="2800" b="1" i="0" u="none" strike="noStrike" kern="1200" cap="none" spc="0" baseline="0">
                <a:solidFill>
                  <a:srgbClr val="7030A0"/>
                </a:solidFill>
                <a:uFillTx/>
                <a:latin typeface="Calibri"/>
              </a:rPr>
              <a:t>+</a:t>
            </a:r>
            <a:r>
              <a:rPr lang="cs-CZ" sz="28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 15 = </a:t>
            </a:r>
            <a:r>
              <a:rPr lang="cs-CZ" sz="2800" b="1" i="0" u="none" strike="noStrike" kern="1200" cap="none" spc="0" baseline="0">
                <a:solidFill>
                  <a:srgbClr val="FF0000"/>
                </a:solidFill>
                <a:uFillTx/>
                <a:latin typeface="Calibri"/>
              </a:rPr>
              <a:t>__</a:t>
            </a:r>
          </a:p>
        </p:txBody>
      </p:sp>
      <p:pic>
        <p:nvPicPr>
          <p:cNvPr id="20" name="B84C79EF">
            <a:hlinkClick r:id="" action="ppaction://media"/>
            <a:extLst>
              <a:ext uri="{FF2B5EF4-FFF2-40B4-BE49-F238E27FC236}">
                <a16:creationId xmlns:a16="http://schemas.microsoft.com/office/drawing/2014/main" id="{CD74D959-9F0B-4CCA-8714-4D951201B33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227075" y="174475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700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5">
    <p:bg>
      <p:bgPr>
        <a:gradFill>
          <a:gsLst>
            <a:gs pos="0">
              <a:srgbClr val="FFFF00"/>
            </a:gs>
            <a:gs pos="100000">
              <a:srgbClr val="B5D2EC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id="{6A71A62B-5128-457D-BCAA-5994AE2C4B7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975015" y="913485"/>
            <a:ext cx="4580878" cy="1325559"/>
          </a:xfrm>
        </p:spPr>
        <p:txBody>
          <a:bodyPr/>
          <a:lstStyle/>
          <a:p>
            <a:pPr lvl="0"/>
            <a:r>
              <a:rPr lang="cs-CZ" sz="4000"/>
              <a:t>Příklady na odečítání</a:t>
            </a:r>
          </a:p>
        </p:txBody>
      </p:sp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AFB74372-B5CA-47D2-82AE-3DB333FC3AC7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16206" y="899476"/>
            <a:ext cx="1833975" cy="493638"/>
          </a:xfrm>
        </p:spPr>
        <p:txBody>
          <a:bodyPr/>
          <a:lstStyle/>
          <a:p>
            <a:pPr marL="0" lvl="0" indent="0">
              <a:buNone/>
            </a:pPr>
            <a:r>
              <a:rPr lang="cs-CZ" b="1"/>
              <a:t>8 </a:t>
            </a:r>
            <a:r>
              <a:rPr lang="cs-CZ" b="1">
                <a:solidFill>
                  <a:srgbClr val="7030A0"/>
                </a:solidFill>
              </a:rPr>
              <a:t>-</a:t>
            </a:r>
            <a:r>
              <a:rPr lang="cs-CZ" b="1"/>
              <a:t> 4 = </a:t>
            </a:r>
            <a:r>
              <a:rPr lang="cs-CZ" b="1">
                <a:solidFill>
                  <a:srgbClr val="FF0000"/>
                </a:solidFill>
              </a:rPr>
              <a:t>__</a:t>
            </a:r>
            <a:endParaRPr lang="cs-CZ" b="1">
              <a:solidFill>
                <a:srgbClr val="FF0000"/>
              </a:solidFill>
              <a:highlight>
                <a:srgbClr val="000080"/>
              </a:highlight>
            </a:endParaRPr>
          </a:p>
        </p:txBody>
      </p:sp>
      <p:sp>
        <p:nvSpPr>
          <p:cNvPr id="6" name="TextovéPole 7">
            <a:extLst>
              <a:ext uri="{FF2B5EF4-FFF2-40B4-BE49-F238E27FC236}">
                <a16:creationId xmlns:a16="http://schemas.microsoft.com/office/drawing/2014/main" id="{EC66A0F0-36A5-457C-A254-59D41352F843}"/>
              </a:ext>
            </a:extLst>
          </p:cNvPr>
          <p:cNvSpPr txBox="1"/>
          <p:nvPr/>
        </p:nvSpPr>
        <p:spPr>
          <a:xfrm>
            <a:off x="3476585" y="3863056"/>
            <a:ext cx="1526380" cy="523219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9 </a:t>
            </a:r>
            <a:r>
              <a:rPr lang="cs-CZ" sz="2800" b="1" i="0" u="none" strike="noStrike" kern="1200" cap="none" spc="0" baseline="0">
                <a:solidFill>
                  <a:srgbClr val="7030A0"/>
                </a:solidFill>
                <a:uFillTx/>
                <a:latin typeface="Calibri"/>
              </a:rPr>
              <a:t>-</a:t>
            </a:r>
            <a:r>
              <a:rPr lang="cs-CZ" sz="28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 6 = </a:t>
            </a:r>
            <a:r>
              <a:rPr lang="cs-CZ" sz="2800" b="1" i="0" u="none" strike="noStrike" kern="1200" cap="none" spc="0" baseline="0">
                <a:solidFill>
                  <a:srgbClr val="FF0000"/>
                </a:solidFill>
                <a:uFillTx/>
                <a:latin typeface="Calibri"/>
              </a:rPr>
              <a:t>__</a:t>
            </a:r>
          </a:p>
        </p:txBody>
      </p:sp>
      <p:sp>
        <p:nvSpPr>
          <p:cNvPr id="7" name="TextovéPole 8">
            <a:extLst>
              <a:ext uri="{FF2B5EF4-FFF2-40B4-BE49-F238E27FC236}">
                <a16:creationId xmlns:a16="http://schemas.microsoft.com/office/drawing/2014/main" id="{D9EEE724-03AC-4795-BE36-5399F908C230}"/>
              </a:ext>
            </a:extLst>
          </p:cNvPr>
          <p:cNvSpPr txBox="1"/>
          <p:nvPr/>
        </p:nvSpPr>
        <p:spPr>
          <a:xfrm>
            <a:off x="4616997" y="5367207"/>
            <a:ext cx="1709123" cy="523219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14 </a:t>
            </a:r>
            <a:r>
              <a:rPr lang="cs-CZ" sz="2800" b="1" i="0" u="none" strike="noStrike" kern="1200" cap="none" spc="0" baseline="0">
                <a:solidFill>
                  <a:srgbClr val="7030A0"/>
                </a:solidFill>
                <a:uFillTx/>
                <a:latin typeface="Calibri"/>
              </a:rPr>
              <a:t>-</a:t>
            </a:r>
            <a:r>
              <a:rPr lang="cs-CZ" sz="28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 4 = </a:t>
            </a:r>
            <a:r>
              <a:rPr lang="cs-CZ" sz="2800" b="1" i="0" u="none" strike="noStrike" kern="1200" cap="none" spc="0" baseline="0">
                <a:solidFill>
                  <a:srgbClr val="FF0000"/>
                </a:solidFill>
                <a:uFillTx/>
                <a:latin typeface="Calibri"/>
              </a:rPr>
              <a:t>__</a:t>
            </a:r>
          </a:p>
        </p:txBody>
      </p:sp>
      <p:sp>
        <p:nvSpPr>
          <p:cNvPr id="8" name="TextovéPole 9">
            <a:extLst>
              <a:ext uri="{FF2B5EF4-FFF2-40B4-BE49-F238E27FC236}">
                <a16:creationId xmlns:a16="http://schemas.microsoft.com/office/drawing/2014/main" id="{3A98C4A8-4EC3-4490-B5BE-E0C6CE9778CF}"/>
              </a:ext>
            </a:extLst>
          </p:cNvPr>
          <p:cNvSpPr txBox="1"/>
          <p:nvPr/>
        </p:nvSpPr>
        <p:spPr>
          <a:xfrm>
            <a:off x="3174147" y="2096106"/>
            <a:ext cx="1526380" cy="523219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8 </a:t>
            </a:r>
            <a:r>
              <a:rPr lang="cs-CZ" sz="2800" b="1" i="0" u="none" strike="noStrike" kern="1200" cap="none" spc="0" baseline="0">
                <a:solidFill>
                  <a:srgbClr val="7030A0"/>
                </a:solidFill>
                <a:uFillTx/>
                <a:latin typeface="Calibri"/>
              </a:rPr>
              <a:t>-</a:t>
            </a:r>
            <a:r>
              <a:rPr lang="cs-CZ" sz="28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 8 = </a:t>
            </a:r>
            <a:r>
              <a:rPr lang="cs-CZ" sz="2800" b="1" i="0" u="none" strike="noStrike" kern="1200" cap="none" spc="0" baseline="0">
                <a:solidFill>
                  <a:srgbClr val="FF0000"/>
                </a:solidFill>
                <a:uFillTx/>
                <a:latin typeface="Calibri"/>
              </a:rPr>
              <a:t>__</a:t>
            </a:r>
          </a:p>
        </p:txBody>
      </p:sp>
      <p:sp>
        <p:nvSpPr>
          <p:cNvPr id="9" name="TextovéPole 10">
            <a:extLst>
              <a:ext uri="{FF2B5EF4-FFF2-40B4-BE49-F238E27FC236}">
                <a16:creationId xmlns:a16="http://schemas.microsoft.com/office/drawing/2014/main" id="{1ED10D8C-38ED-435D-905B-E45DBDE03471}"/>
              </a:ext>
            </a:extLst>
          </p:cNvPr>
          <p:cNvSpPr txBox="1"/>
          <p:nvPr/>
        </p:nvSpPr>
        <p:spPr>
          <a:xfrm>
            <a:off x="631768" y="2727920"/>
            <a:ext cx="1709123" cy="523219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15 </a:t>
            </a:r>
            <a:r>
              <a:rPr lang="cs-CZ" sz="2800" b="1" i="0" u="none" strike="noStrike" kern="1200" cap="none" spc="0" baseline="0">
                <a:solidFill>
                  <a:srgbClr val="7030A0"/>
                </a:solidFill>
                <a:uFillTx/>
                <a:latin typeface="Calibri"/>
              </a:rPr>
              <a:t>-</a:t>
            </a:r>
            <a:r>
              <a:rPr lang="cs-CZ" sz="28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 9 = </a:t>
            </a:r>
            <a:r>
              <a:rPr lang="cs-CZ" sz="2800" b="1" i="0" u="none" strike="noStrike" kern="1200" cap="none" spc="0" baseline="0">
                <a:solidFill>
                  <a:srgbClr val="FF0000"/>
                </a:solidFill>
                <a:uFillTx/>
                <a:latin typeface="Calibri"/>
              </a:rPr>
              <a:t>__</a:t>
            </a:r>
          </a:p>
        </p:txBody>
      </p:sp>
      <p:sp>
        <p:nvSpPr>
          <p:cNvPr id="10" name="TextovéPole 11">
            <a:extLst>
              <a:ext uri="{FF2B5EF4-FFF2-40B4-BE49-F238E27FC236}">
                <a16:creationId xmlns:a16="http://schemas.microsoft.com/office/drawing/2014/main" id="{5E9E2AA0-8340-414F-8642-3EEF5DBC0649}"/>
              </a:ext>
            </a:extLst>
          </p:cNvPr>
          <p:cNvSpPr txBox="1"/>
          <p:nvPr/>
        </p:nvSpPr>
        <p:spPr>
          <a:xfrm>
            <a:off x="516206" y="5852992"/>
            <a:ext cx="1891866" cy="523219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17 </a:t>
            </a:r>
            <a:r>
              <a:rPr lang="cs-CZ" sz="2800" b="1" i="0" u="none" strike="noStrike" kern="1200" cap="none" spc="0" baseline="0">
                <a:solidFill>
                  <a:srgbClr val="7030A0"/>
                </a:solidFill>
                <a:uFillTx/>
                <a:latin typeface="Calibri"/>
              </a:rPr>
              <a:t>-</a:t>
            </a:r>
            <a:r>
              <a:rPr lang="cs-CZ" sz="28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 11 = </a:t>
            </a:r>
            <a:r>
              <a:rPr lang="cs-CZ" sz="2800" b="1" i="0" u="none" strike="noStrike" kern="1200" cap="none" spc="0" baseline="0">
                <a:solidFill>
                  <a:srgbClr val="FF0000"/>
                </a:solidFill>
                <a:uFillTx/>
                <a:latin typeface="Calibri"/>
              </a:rPr>
              <a:t>__</a:t>
            </a:r>
          </a:p>
        </p:txBody>
      </p:sp>
      <p:sp>
        <p:nvSpPr>
          <p:cNvPr id="11" name="TextovéPole 12">
            <a:extLst>
              <a:ext uri="{FF2B5EF4-FFF2-40B4-BE49-F238E27FC236}">
                <a16:creationId xmlns:a16="http://schemas.microsoft.com/office/drawing/2014/main" id="{CBF2E1B8-F065-4ABF-B8A7-4DE3AD71ACF4}"/>
              </a:ext>
            </a:extLst>
          </p:cNvPr>
          <p:cNvSpPr txBox="1"/>
          <p:nvPr/>
        </p:nvSpPr>
        <p:spPr>
          <a:xfrm>
            <a:off x="1078287" y="4231943"/>
            <a:ext cx="1526380" cy="523219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7 </a:t>
            </a:r>
            <a:r>
              <a:rPr lang="cs-CZ" sz="2800" b="1" i="0" u="none" strike="noStrike" kern="1200" cap="none" spc="0" baseline="0">
                <a:solidFill>
                  <a:srgbClr val="7030A0"/>
                </a:solidFill>
                <a:uFillTx/>
                <a:latin typeface="Calibri"/>
              </a:rPr>
              <a:t>-</a:t>
            </a:r>
            <a:r>
              <a:rPr lang="cs-CZ" sz="28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 2 = </a:t>
            </a:r>
            <a:r>
              <a:rPr lang="cs-CZ" sz="2800" b="1" i="0" u="none" strike="noStrike" kern="1200" cap="none" spc="0" baseline="0">
                <a:solidFill>
                  <a:srgbClr val="FF0000"/>
                </a:solidFill>
                <a:uFillTx/>
                <a:latin typeface="Calibri"/>
              </a:rPr>
              <a:t>__</a:t>
            </a:r>
          </a:p>
        </p:txBody>
      </p:sp>
      <p:sp>
        <p:nvSpPr>
          <p:cNvPr id="12" name="Zástupný symbol pro obsah 2">
            <a:extLst>
              <a:ext uri="{FF2B5EF4-FFF2-40B4-BE49-F238E27FC236}">
                <a16:creationId xmlns:a16="http://schemas.microsoft.com/office/drawing/2014/main" id="{88E74AE4-802E-4DEA-8DB4-4BF92D9F3D3E}"/>
              </a:ext>
            </a:extLst>
          </p:cNvPr>
          <p:cNvSpPr txBox="1"/>
          <p:nvPr/>
        </p:nvSpPr>
        <p:spPr>
          <a:xfrm>
            <a:off x="5666829" y="1923778"/>
            <a:ext cx="1833975" cy="4936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19 </a:t>
            </a:r>
            <a:r>
              <a:rPr lang="cs-CZ" sz="2800" b="1" i="0" u="none" strike="noStrike" kern="1200" cap="none" spc="0" baseline="0">
                <a:solidFill>
                  <a:srgbClr val="7030A0"/>
                </a:solidFill>
                <a:uFillTx/>
                <a:latin typeface="Calibri"/>
              </a:rPr>
              <a:t>-</a:t>
            </a:r>
            <a:r>
              <a:rPr lang="cs-CZ" sz="28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 4 = </a:t>
            </a:r>
            <a:r>
              <a:rPr lang="cs-CZ" sz="2800" b="1" i="0" u="none" strike="noStrike" kern="1200" cap="none" spc="0" baseline="0">
                <a:solidFill>
                  <a:srgbClr val="FF0000"/>
                </a:solidFill>
                <a:uFillTx/>
                <a:latin typeface="Calibri"/>
              </a:rPr>
              <a:t>__</a:t>
            </a:r>
          </a:p>
        </p:txBody>
      </p:sp>
      <p:sp>
        <p:nvSpPr>
          <p:cNvPr id="13" name="TextovéPole 14">
            <a:extLst>
              <a:ext uri="{FF2B5EF4-FFF2-40B4-BE49-F238E27FC236}">
                <a16:creationId xmlns:a16="http://schemas.microsoft.com/office/drawing/2014/main" id="{4B32F8BB-B038-4687-B50D-45B9C0CC828E}"/>
              </a:ext>
            </a:extLst>
          </p:cNvPr>
          <p:cNvSpPr txBox="1"/>
          <p:nvPr/>
        </p:nvSpPr>
        <p:spPr>
          <a:xfrm>
            <a:off x="10377178" y="1768285"/>
            <a:ext cx="1709123" cy="523219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12 </a:t>
            </a:r>
            <a:r>
              <a:rPr lang="cs-CZ" sz="2800" b="1" i="0" u="none" strike="noStrike" kern="1200" cap="none" spc="0" baseline="0">
                <a:solidFill>
                  <a:srgbClr val="7030A0"/>
                </a:solidFill>
                <a:uFillTx/>
                <a:latin typeface="Calibri"/>
              </a:rPr>
              <a:t>-</a:t>
            </a:r>
            <a:r>
              <a:rPr lang="cs-CZ" sz="28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 2 = </a:t>
            </a:r>
            <a:r>
              <a:rPr lang="cs-CZ" sz="2800" b="1" i="0" u="none" strike="noStrike" kern="1200" cap="none" spc="0" baseline="0">
                <a:solidFill>
                  <a:srgbClr val="FF0000"/>
                </a:solidFill>
                <a:uFillTx/>
                <a:latin typeface="Calibri"/>
              </a:rPr>
              <a:t>__</a:t>
            </a:r>
          </a:p>
        </p:txBody>
      </p:sp>
      <p:sp>
        <p:nvSpPr>
          <p:cNvPr id="14" name="TextovéPole 15">
            <a:extLst>
              <a:ext uri="{FF2B5EF4-FFF2-40B4-BE49-F238E27FC236}">
                <a16:creationId xmlns:a16="http://schemas.microsoft.com/office/drawing/2014/main" id="{48AFB497-36F2-45BE-AB38-2DADB4EFC79E}"/>
              </a:ext>
            </a:extLst>
          </p:cNvPr>
          <p:cNvSpPr txBox="1"/>
          <p:nvPr/>
        </p:nvSpPr>
        <p:spPr>
          <a:xfrm>
            <a:off x="9553459" y="4151467"/>
            <a:ext cx="1709123" cy="523219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11 </a:t>
            </a:r>
            <a:r>
              <a:rPr lang="cs-CZ" sz="2800" b="1" i="0" u="none" strike="noStrike" kern="1200" cap="none" spc="0" baseline="0">
                <a:solidFill>
                  <a:srgbClr val="7030A0"/>
                </a:solidFill>
                <a:uFillTx/>
                <a:latin typeface="Calibri"/>
              </a:rPr>
              <a:t>-</a:t>
            </a:r>
            <a:r>
              <a:rPr lang="cs-CZ" sz="28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 3 = </a:t>
            </a:r>
            <a:r>
              <a:rPr lang="cs-CZ" sz="2800" b="1" i="0" u="none" strike="noStrike" kern="1200" cap="none" spc="0" baseline="0">
                <a:solidFill>
                  <a:srgbClr val="FF0000"/>
                </a:solidFill>
                <a:uFillTx/>
                <a:latin typeface="Calibri"/>
              </a:rPr>
              <a:t>__</a:t>
            </a:r>
          </a:p>
        </p:txBody>
      </p:sp>
      <p:sp>
        <p:nvSpPr>
          <p:cNvPr id="15" name="TextovéPole 16">
            <a:extLst>
              <a:ext uri="{FF2B5EF4-FFF2-40B4-BE49-F238E27FC236}">
                <a16:creationId xmlns:a16="http://schemas.microsoft.com/office/drawing/2014/main" id="{43270B79-E414-4452-82A1-341CDC3777AF}"/>
              </a:ext>
            </a:extLst>
          </p:cNvPr>
          <p:cNvSpPr txBox="1"/>
          <p:nvPr/>
        </p:nvSpPr>
        <p:spPr>
          <a:xfrm>
            <a:off x="8022506" y="2365159"/>
            <a:ext cx="1526380" cy="523219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6 </a:t>
            </a:r>
            <a:r>
              <a:rPr lang="cs-CZ" sz="2800" b="1" i="0" u="none" strike="noStrike" kern="1200" cap="none" spc="0" baseline="0">
                <a:solidFill>
                  <a:srgbClr val="7030A0"/>
                </a:solidFill>
                <a:uFillTx/>
                <a:latin typeface="Calibri"/>
              </a:rPr>
              <a:t>-</a:t>
            </a:r>
            <a:r>
              <a:rPr lang="cs-CZ" sz="28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 3 = </a:t>
            </a:r>
            <a:r>
              <a:rPr lang="cs-CZ" sz="2800" b="1" i="0" u="none" strike="noStrike" kern="1200" cap="none" spc="0" baseline="0">
                <a:solidFill>
                  <a:srgbClr val="FF0000"/>
                </a:solidFill>
                <a:uFillTx/>
                <a:latin typeface="Calibri"/>
              </a:rPr>
              <a:t>__</a:t>
            </a:r>
          </a:p>
        </p:txBody>
      </p:sp>
      <p:sp>
        <p:nvSpPr>
          <p:cNvPr id="16" name="TextovéPole 17">
            <a:extLst>
              <a:ext uri="{FF2B5EF4-FFF2-40B4-BE49-F238E27FC236}">
                <a16:creationId xmlns:a16="http://schemas.microsoft.com/office/drawing/2014/main" id="{432BB6DC-8A76-45CB-9AC6-CB043CDA4826}"/>
              </a:ext>
            </a:extLst>
          </p:cNvPr>
          <p:cNvSpPr txBox="1"/>
          <p:nvPr/>
        </p:nvSpPr>
        <p:spPr>
          <a:xfrm>
            <a:off x="8106869" y="5722187"/>
            <a:ext cx="1709123" cy="523219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18 </a:t>
            </a:r>
            <a:r>
              <a:rPr lang="cs-CZ" sz="2800" b="1" i="0" u="none" strike="noStrike" kern="1200" cap="none" spc="0" baseline="0">
                <a:solidFill>
                  <a:srgbClr val="7030A0"/>
                </a:solidFill>
                <a:uFillTx/>
                <a:latin typeface="Calibri"/>
              </a:rPr>
              <a:t>-</a:t>
            </a:r>
            <a:r>
              <a:rPr lang="cs-CZ" sz="28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 9 = </a:t>
            </a:r>
            <a:r>
              <a:rPr lang="cs-CZ" sz="2800" b="1" i="0" u="none" strike="noStrike" kern="1200" cap="none" spc="0" baseline="0">
                <a:solidFill>
                  <a:srgbClr val="FF0000"/>
                </a:solidFill>
                <a:uFillTx/>
                <a:latin typeface="Calibri"/>
              </a:rPr>
              <a:t>__</a:t>
            </a:r>
          </a:p>
        </p:txBody>
      </p:sp>
      <p:sp>
        <p:nvSpPr>
          <p:cNvPr id="17" name="TextovéPole 18">
            <a:extLst>
              <a:ext uri="{FF2B5EF4-FFF2-40B4-BE49-F238E27FC236}">
                <a16:creationId xmlns:a16="http://schemas.microsoft.com/office/drawing/2014/main" id="{5CF52CD5-CCEA-4532-B0FD-521B804F3F7B}"/>
              </a:ext>
            </a:extLst>
          </p:cNvPr>
          <p:cNvSpPr txBox="1"/>
          <p:nvPr/>
        </p:nvSpPr>
        <p:spPr>
          <a:xfrm>
            <a:off x="6265450" y="3698967"/>
            <a:ext cx="1526380" cy="523219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6 </a:t>
            </a:r>
            <a:r>
              <a:rPr lang="cs-CZ" sz="2800" b="1" i="0" u="none" strike="noStrike" kern="1200" cap="none" spc="0" baseline="0">
                <a:solidFill>
                  <a:srgbClr val="7030A0"/>
                </a:solidFill>
                <a:uFillTx/>
                <a:latin typeface="Calibri"/>
              </a:rPr>
              <a:t>-</a:t>
            </a:r>
            <a:r>
              <a:rPr lang="cs-CZ" sz="28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 2 = </a:t>
            </a:r>
            <a:r>
              <a:rPr lang="cs-CZ" sz="2800" b="1" i="0" u="none" strike="noStrike" kern="1200" cap="none" spc="0" baseline="0">
                <a:solidFill>
                  <a:srgbClr val="FF0000"/>
                </a:solidFill>
                <a:uFillTx/>
                <a:latin typeface="Calibri"/>
              </a:rPr>
              <a:t>__</a:t>
            </a:r>
          </a:p>
        </p:txBody>
      </p:sp>
      <p:sp>
        <p:nvSpPr>
          <p:cNvPr id="18" name="TextovéPole 19">
            <a:extLst>
              <a:ext uri="{FF2B5EF4-FFF2-40B4-BE49-F238E27FC236}">
                <a16:creationId xmlns:a16="http://schemas.microsoft.com/office/drawing/2014/main" id="{FF586A23-DB78-4621-90B5-EE7C3B6A27F7}"/>
              </a:ext>
            </a:extLst>
          </p:cNvPr>
          <p:cNvSpPr txBox="1"/>
          <p:nvPr/>
        </p:nvSpPr>
        <p:spPr>
          <a:xfrm>
            <a:off x="9374648" y="503916"/>
            <a:ext cx="1709123" cy="523219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13 </a:t>
            </a:r>
            <a:r>
              <a:rPr lang="cs-CZ" sz="2800" b="1" i="0" u="none" strike="noStrike" kern="1200" cap="none" spc="0" baseline="0">
                <a:solidFill>
                  <a:srgbClr val="7030A0"/>
                </a:solidFill>
                <a:uFillTx/>
                <a:latin typeface="Calibri"/>
              </a:rPr>
              <a:t>-</a:t>
            </a:r>
            <a:r>
              <a:rPr lang="cs-CZ" sz="28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 5 = </a:t>
            </a:r>
            <a:r>
              <a:rPr lang="cs-CZ" sz="2800" b="1" i="0" u="none" strike="noStrike" kern="1200" cap="none" spc="0" baseline="0">
                <a:solidFill>
                  <a:srgbClr val="FF0000"/>
                </a:solidFill>
                <a:uFillTx/>
                <a:latin typeface="Calibri"/>
              </a:rPr>
              <a:t>__</a:t>
            </a:r>
          </a:p>
        </p:txBody>
      </p:sp>
      <p:pic>
        <p:nvPicPr>
          <p:cNvPr id="19" name="BAD3F6E9">
            <a:hlinkClick r:id="" action="ppaction://media"/>
            <a:extLst>
              <a:ext uri="{FF2B5EF4-FFF2-40B4-BE49-F238E27FC236}">
                <a16:creationId xmlns:a16="http://schemas.microsoft.com/office/drawing/2014/main" id="{F5E1E4DE-FF67-441D-B6AE-0F0811DE816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72002" y="366466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796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100000">
              <a:srgbClr val="B5D2EC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FBCBE52-916C-4604-8B1C-90BD89151E8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731796" y="1894287"/>
            <a:ext cx="5396162" cy="1325559"/>
          </a:xfrm>
        </p:spPr>
        <p:txBody>
          <a:bodyPr>
            <a:noAutofit/>
          </a:bodyPr>
          <a:lstStyle/>
          <a:p>
            <a:pPr lvl="0"/>
            <a:r>
              <a:rPr lang="cs-CZ" sz="6600" b="1" dirty="0"/>
              <a:t>Jsi na konci </a:t>
            </a:r>
            <a:r>
              <a:rPr lang="cs-CZ" sz="6600" b="1" dirty="0">
                <a:sym typeface="Wingdings" panose="05000000000000000000" pitchFamily="2" charset="2"/>
              </a:rPr>
              <a:t> </a:t>
            </a:r>
            <a:endParaRPr lang="cs-CZ" sz="6600" b="1" dirty="0"/>
          </a:p>
        </p:txBody>
      </p:sp>
      <p:sp>
        <p:nvSpPr>
          <p:cNvPr id="8" name="TextovéPole 34">
            <a:extLst>
              <a:ext uri="{FF2B5EF4-FFF2-40B4-BE49-F238E27FC236}">
                <a16:creationId xmlns:a16="http://schemas.microsoft.com/office/drawing/2014/main" id="{FC1A5E77-BD8F-40DF-9ECA-028B8D740081}"/>
              </a:ext>
            </a:extLst>
          </p:cNvPr>
          <p:cNvSpPr txBox="1"/>
          <p:nvPr/>
        </p:nvSpPr>
        <p:spPr>
          <a:xfrm>
            <a:off x="2381865" y="2288822"/>
            <a:ext cx="1548774" cy="186204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1500" b="1" i="0" u="none" strike="noStrike" kern="1200" cap="none" spc="0" baseline="0" dirty="0">
                <a:solidFill>
                  <a:srgbClr val="7030A0"/>
                </a:solidFill>
                <a:uFillTx/>
                <a:latin typeface="Calibri"/>
              </a:rPr>
              <a:t>+</a:t>
            </a:r>
          </a:p>
        </p:txBody>
      </p:sp>
      <p:sp>
        <p:nvSpPr>
          <p:cNvPr id="9" name="TextovéPole 34">
            <a:extLst>
              <a:ext uri="{FF2B5EF4-FFF2-40B4-BE49-F238E27FC236}">
                <a16:creationId xmlns:a16="http://schemas.microsoft.com/office/drawing/2014/main" id="{24ACC867-F7EB-46C5-BDC3-5D9CE42D16A6}"/>
              </a:ext>
            </a:extLst>
          </p:cNvPr>
          <p:cNvSpPr txBox="1"/>
          <p:nvPr/>
        </p:nvSpPr>
        <p:spPr>
          <a:xfrm>
            <a:off x="8261361" y="2288822"/>
            <a:ext cx="1548774" cy="186204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1500" b="1" i="0" u="none" strike="noStrike" kern="0" cap="none" spc="0" baseline="0" dirty="0">
                <a:solidFill>
                  <a:srgbClr val="7030A0"/>
                </a:solidFill>
                <a:uFillTx/>
                <a:latin typeface="Calibri"/>
              </a:rPr>
              <a:t>-</a:t>
            </a:r>
            <a:endParaRPr lang="cs-CZ" sz="11500" b="1" i="0" u="none" strike="noStrike" kern="1200" cap="none" spc="0" baseline="0" dirty="0">
              <a:solidFill>
                <a:srgbClr val="7030A0"/>
              </a:solidFill>
              <a:uFillTx/>
              <a:latin typeface="Calibri"/>
            </a:endParaRPr>
          </a:p>
        </p:txBody>
      </p:sp>
      <p:pic>
        <p:nvPicPr>
          <p:cNvPr id="3" name="8F8B9C42">
            <a:hlinkClick r:id="" action="ppaction://media"/>
            <a:extLst>
              <a:ext uri="{FF2B5EF4-FFF2-40B4-BE49-F238E27FC236}">
                <a16:creationId xmlns:a16="http://schemas.microsoft.com/office/drawing/2014/main" id="{D80AB5B6-F510-477E-A5EE-1C00829FF30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077065" y="34043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754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58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TM02900688%5b%5bfn=Fazeta%5d%5d</Template>
  <TotalTime>226</TotalTime>
  <Words>549</Words>
  <Application>Microsoft Office PowerPoint</Application>
  <PresentationFormat>Widescreen</PresentationFormat>
  <Paragraphs>108</Paragraphs>
  <Slides>11</Slides>
  <Notes>1</Notes>
  <HiddenSlides>0</HiddenSlides>
  <MMClips>9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Source Sans Pro Semibold</vt:lpstr>
      <vt:lpstr>Motiv Office</vt:lpstr>
      <vt:lpstr>Sčítání a odečítání do 20</vt:lpstr>
      <vt:lpstr>Co je to sčítání a odečítání ?</vt:lpstr>
      <vt:lpstr>Sčítání</vt:lpstr>
      <vt:lpstr>Odečítání</vt:lpstr>
      <vt:lpstr>Sčítání a odečítání </vt:lpstr>
      <vt:lpstr>Oprav chyby</vt:lpstr>
      <vt:lpstr>Příklady na sčítání</vt:lpstr>
      <vt:lpstr>Příklady na odečítání</vt:lpstr>
      <vt:lpstr>Jsi na konci  </vt:lpstr>
      <vt:lpstr>Citace</vt:lpstr>
      <vt:lpstr>Obrázky</vt:lpstr>
    </vt:vector>
  </TitlesOfParts>
  <Manager>Adriana Wiegerová</Manager>
  <Company>Univerzita Tomáše Bati ve Zlíně, Fakulta humanitních studií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Daniel Patera</dc:creator>
  <cp:lastModifiedBy>Juraj Obonya</cp:lastModifiedBy>
  <cp:revision>23</cp:revision>
  <dcterms:created xsi:type="dcterms:W3CDTF">2021-01-04T16:00:53Z</dcterms:created>
  <dcterms:modified xsi:type="dcterms:W3CDTF">2022-01-26T18:00:07Z</dcterms:modified>
</cp:coreProperties>
</file>