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70" r:id="rId19"/>
    <p:sldId id="283" r:id="rId20"/>
    <p:sldId id="262" r:id="rId21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studenti%202023%20data%20a%20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absolventi%2024\data%20absolventi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5E-49F8-9EB5-89574A33AF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5E-49F8-9EB5-89574A33AF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5E-49F8-9EB5-89574A33AF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5E-49F8-9EB5-89574A33AF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5E-49F8-9EB5-89574A33AF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5E-49F8-9EB5-89574A33AF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5E-49F8-9EB5-89574A33AF2D}"/>
              </c:ext>
            </c:extLst>
          </c:dPt>
          <c:dLbls>
            <c:delete val="1"/>
          </c:dLbls>
          <c:cat>
            <c:strRef>
              <c:f>respondenti!$B$4:$B$10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FHS</c:v>
                </c:pt>
                <c:pt idx="3">
                  <c:v>FLKŘ</c:v>
                </c:pt>
                <c:pt idx="4">
                  <c:v>FAME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respondenti!$C$4:$C$10</c:f>
              <c:numCache>
                <c:formatCode>###0</c:formatCode>
                <c:ptCount val="7"/>
                <c:pt idx="0">
                  <c:v>1</c:v>
                </c:pt>
                <c:pt idx="1">
                  <c:v>55</c:v>
                </c:pt>
                <c:pt idx="2">
                  <c:v>79</c:v>
                </c:pt>
                <c:pt idx="3">
                  <c:v>37</c:v>
                </c:pt>
                <c:pt idx="4">
                  <c:v>62</c:v>
                </c:pt>
                <c:pt idx="5">
                  <c:v>52</c:v>
                </c:pt>
                <c:pt idx="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5E-49F8-9EB5-89574A33AF2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95E-49F8-9EB5-89574A33AF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95E-49F8-9EB5-89574A33AF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95E-49F8-9EB5-89574A33AF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95E-49F8-9EB5-89574A33AF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95E-49F8-9EB5-89574A33AF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95E-49F8-9EB5-89574A33AF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95E-49F8-9EB5-89574A33AF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respondenti!$B$4:$B$10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FHS</c:v>
                </c:pt>
                <c:pt idx="3">
                  <c:v>FLKŘ</c:v>
                </c:pt>
                <c:pt idx="4">
                  <c:v>FAME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respondenti!$D$4:$D$10</c:f>
              <c:numCache>
                <c:formatCode>###0.0</c:formatCode>
                <c:ptCount val="7"/>
                <c:pt idx="0">
                  <c:v>0.29498525073746312</c:v>
                </c:pt>
                <c:pt idx="1">
                  <c:v>16.224188790560472</c:v>
                </c:pt>
                <c:pt idx="2">
                  <c:v>23.303834808259587</c:v>
                </c:pt>
                <c:pt idx="3">
                  <c:v>10.914454277286136</c:v>
                </c:pt>
                <c:pt idx="4">
                  <c:v>18.289085545722713</c:v>
                </c:pt>
                <c:pt idx="5">
                  <c:v>15.339233038348082</c:v>
                </c:pt>
                <c:pt idx="6">
                  <c:v>15.634218289085547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95E-49F8-9EB5-89574A33AF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172031"/>
            <a:ext cx="5543280" cy="1969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studijních programů z pohledu absolventů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 roce 2024</a:t>
            </a:r>
            <a:endParaRPr lang="cs-CZ" sz="3200" b="1" strike="noStrike" spc="-1" dirty="0" smtClean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5.)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Čas věnovaný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studiu </a:t>
            </a:r>
          </a:p>
          <a:p>
            <a:pPr lvl="0"/>
            <a:r>
              <a:rPr lang="cs-CZ" sz="2400" b="1" spc="-1" dirty="0" smtClean="0">
                <a:latin typeface="Source Sans Pro"/>
                <a:ea typeface="DejaVu Sans"/>
              </a:rPr>
              <a:t>(reverzní škála hodnocení)</a:t>
            </a:r>
            <a:endParaRPr lang="cs-CZ" sz="2400" b="1" spc="-1" dirty="0"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80691"/>
              </p:ext>
            </p:extLst>
          </p:nvPr>
        </p:nvGraphicFramePr>
        <p:xfrm>
          <a:off x="566640" y="1611996"/>
          <a:ext cx="9155333" cy="357722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393980">
                  <a:extLst>
                    <a:ext uri="{9D8B030D-6E8A-4147-A177-3AD203B41FA5}">
                      <a16:colId xmlns:a16="http://schemas.microsoft.com/office/drawing/2014/main" val="3009702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7320443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41191456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032113172"/>
                    </a:ext>
                  </a:extLst>
                </a:gridCol>
                <a:gridCol w="824117">
                  <a:extLst>
                    <a:ext uri="{9D8B030D-6E8A-4147-A177-3AD203B41FA5}">
                      <a16:colId xmlns:a16="http://schemas.microsoft.com/office/drawing/2014/main" val="986148250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1228517029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625237024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16231954"/>
                    </a:ext>
                  </a:extLst>
                </a:gridCol>
              </a:tblGrid>
              <a:tr h="8672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Čas věnovaný studiu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27607007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hodin pro výuku a další organizované aktivity </a:t>
                      </a:r>
                      <a:r>
                        <a:rPr lang="cs-CZ" sz="1800" u="none" strike="noStrike" dirty="0" smtClean="0">
                          <a:effectLst/>
                        </a:rPr>
                        <a:t>bylo </a:t>
                      </a:r>
                      <a:r>
                        <a:rPr lang="cs-CZ" sz="1800" u="none" strike="noStrike" dirty="0">
                          <a:effectLst/>
                        </a:rPr>
                        <a:t>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62223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Objem požadovaného učiva ke čtení </a:t>
                      </a:r>
                      <a:r>
                        <a:rPr lang="cs-CZ" sz="1800" u="none" strike="noStrike" dirty="0" smtClean="0">
                          <a:effectLst/>
                        </a:rPr>
                        <a:t>byl </a:t>
                      </a:r>
                      <a:r>
                        <a:rPr lang="cs-CZ" sz="1800" u="none" strike="noStrike" dirty="0">
                          <a:effectLst/>
                        </a:rPr>
                        <a:t>příliš vysoký.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08010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psaných úkolů </a:t>
                      </a:r>
                      <a:r>
                        <a:rPr lang="cs-CZ" sz="1800" u="none" strike="noStrike" dirty="0" smtClean="0">
                          <a:effectLst/>
                        </a:rPr>
                        <a:t>bylo </a:t>
                      </a:r>
                      <a:r>
                        <a:rPr lang="cs-CZ" sz="1800" u="none" strike="noStrike" dirty="0">
                          <a:effectLst/>
                        </a:rPr>
                        <a:t>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83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6.)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Relevance pro trh práce 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90015"/>
              </p:ext>
            </p:extLst>
          </p:nvPr>
        </p:nvGraphicFramePr>
        <p:xfrm>
          <a:off x="566640" y="1611996"/>
          <a:ext cx="9070920" cy="367628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Relevance pro trh práce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uplatnění na trhu práce v oboru, který jste vystudoval/a.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dobré kariérní příležitosti.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  <a:tr h="113366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Rozvíjel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znalosti a dovednosti, které vám byly/jsou užitečné v pracovním životě.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01344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dostatečnou praxi.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7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</a:rPr>
              <a:t>Mobilitní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příležitosti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07907"/>
              </p:ext>
            </p:extLst>
          </p:nvPr>
        </p:nvGraphicFramePr>
        <p:xfrm>
          <a:off x="566640" y="1611996"/>
          <a:ext cx="9070920" cy="225188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Mobilitní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přiležitosti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868571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Dobře 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informoval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možnostech mezinárodní mobility.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dobrou nabídku mezinárodních mobilit.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81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8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Hodnocení studijních výsledků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93709"/>
              </p:ext>
            </p:extLst>
          </p:nvPr>
        </p:nvGraphicFramePr>
        <p:xfrm>
          <a:off x="566640" y="1611996"/>
          <a:ext cx="9156477" cy="357722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57199">
                  <a:extLst>
                    <a:ext uri="{9D8B030D-6E8A-4147-A177-3AD203B41FA5}">
                      <a16:colId xmlns:a16="http://schemas.microsoft.com/office/drawing/2014/main" val="2986307120"/>
                    </a:ext>
                  </a:extLst>
                </a:gridCol>
                <a:gridCol w="727570">
                  <a:extLst>
                    <a:ext uri="{9D8B030D-6E8A-4147-A177-3AD203B41FA5}">
                      <a16:colId xmlns:a16="http://schemas.microsoft.com/office/drawing/2014/main" val="1389927922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16005323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297452391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4025283270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803197926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73816628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81708791"/>
                    </a:ext>
                  </a:extLst>
                </a:gridCol>
              </a:tblGrid>
              <a:tr h="14194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Hodnocení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0983639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Vycházelo </a:t>
                      </a:r>
                      <a:r>
                        <a:rPr lang="cs-CZ" sz="1800" kern="1200" dirty="0">
                          <a:effectLst/>
                        </a:rPr>
                        <a:t>z obsahu vašeho vzdělávání.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82712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Kladlo </a:t>
                      </a:r>
                      <a:r>
                        <a:rPr lang="cs-CZ" sz="1800" kern="1200" dirty="0">
                          <a:effectLst/>
                        </a:rPr>
                        <a:t>nároky na porozumění a vysvětlení látky.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7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1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9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Výsledky učení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63226"/>
              </p:ext>
            </p:extLst>
          </p:nvPr>
        </p:nvGraphicFramePr>
        <p:xfrm>
          <a:off x="566640" y="1211538"/>
          <a:ext cx="9148861" cy="436977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00678">
                  <a:extLst>
                    <a:ext uri="{9D8B030D-6E8A-4147-A177-3AD203B41FA5}">
                      <a16:colId xmlns:a16="http://schemas.microsoft.com/office/drawing/2014/main" val="1225786654"/>
                    </a:ext>
                  </a:extLst>
                </a:gridCol>
                <a:gridCol w="734565">
                  <a:extLst>
                    <a:ext uri="{9D8B030D-6E8A-4147-A177-3AD203B41FA5}">
                      <a16:colId xmlns:a16="http://schemas.microsoft.com/office/drawing/2014/main" val="1106528396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1528905895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4229363752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035400764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335280503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318092778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783349480"/>
                    </a:ext>
                  </a:extLst>
                </a:gridCol>
              </a:tblGrid>
              <a:tr h="3852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Výsledky </a:t>
                      </a:r>
                      <a:r>
                        <a:rPr lang="cs-CZ" sz="1600" kern="1200" dirty="0">
                          <a:effectLst/>
                        </a:rPr>
                        <a:t>učení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341742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Teoretické znalosti</a:t>
                      </a:r>
                      <a:r>
                        <a:rPr lang="cs-CZ" sz="1600" kern="12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151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Znalosti </a:t>
                      </a:r>
                      <a:r>
                        <a:rPr lang="cs-CZ" sz="1600" kern="1200" dirty="0">
                          <a:effectLst/>
                        </a:rPr>
                        <a:t>vědeckých pracovních postupů a výzkumu.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34699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Vlastní </a:t>
                      </a:r>
                      <a:r>
                        <a:rPr lang="cs-CZ" sz="1600" kern="1200" dirty="0" smtClean="0">
                          <a:effectLst/>
                        </a:rPr>
                        <a:t>zkušenost </a:t>
                      </a:r>
                      <a:r>
                        <a:rPr lang="cs-CZ" sz="1600" kern="1200" dirty="0">
                          <a:effectLst/>
                        </a:rPr>
                        <a:t>s výzkumem.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64331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Dovednosti uplatnitelné </a:t>
                      </a:r>
                      <a:r>
                        <a:rPr lang="cs-CZ" sz="1600" kern="1200" dirty="0">
                          <a:effectLst/>
                        </a:rPr>
                        <a:t>v pracovním životě.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88188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Kritick</a:t>
                      </a:r>
                      <a:r>
                        <a:rPr lang="cs-CZ" sz="1600" kern="1200" dirty="0" smtClean="0">
                          <a:effectLst/>
                        </a:rPr>
                        <a:t>é</a:t>
                      </a:r>
                      <a:r>
                        <a:rPr lang="pt-BR" sz="1600" kern="1200" dirty="0" smtClean="0">
                          <a:effectLst/>
                        </a:rPr>
                        <a:t> myšlení </a:t>
                      </a:r>
                      <a:r>
                        <a:rPr lang="pt-BR" sz="1600" kern="1200" dirty="0">
                          <a:effectLst/>
                        </a:rPr>
                        <a:t>a </a:t>
                      </a:r>
                      <a:r>
                        <a:rPr lang="pt-BR" sz="1600" kern="1200" dirty="0" smtClean="0">
                          <a:effectLst/>
                        </a:rPr>
                        <a:t>reflex</a:t>
                      </a:r>
                      <a:r>
                        <a:rPr lang="cs-CZ" sz="1600" kern="1200" dirty="0" smtClean="0">
                          <a:effectLst/>
                        </a:rPr>
                        <a:t>e</a:t>
                      </a:r>
                      <a:r>
                        <a:rPr lang="pt-BR" sz="1600" kern="1200" dirty="0" smtClean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4815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spolupracovat s druhými.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5450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samostatné práce.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0518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Komunikační dovednosti </a:t>
                      </a:r>
                      <a:r>
                        <a:rPr lang="cs-CZ" sz="1600" kern="1200" dirty="0">
                          <a:effectLst/>
                        </a:rPr>
                        <a:t>(zejména </a:t>
                      </a: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prezentovat své myšlenky).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9448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Psaná komunikace.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333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inovativně přemýšlet.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8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2215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10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Očekávání, spokojenost, motivace</a:t>
            </a:r>
          </a:p>
          <a:p>
            <a:pPr lvl="0"/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80646"/>
              </p:ext>
            </p:extLst>
          </p:nvPr>
        </p:nvGraphicFramePr>
        <p:xfrm>
          <a:off x="566640" y="1611995"/>
          <a:ext cx="9164099" cy="355619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85420">
                  <a:extLst>
                    <a:ext uri="{9D8B030D-6E8A-4147-A177-3AD203B41FA5}">
                      <a16:colId xmlns:a16="http://schemas.microsoft.com/office/drawing/2014/main" val="3293088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33120997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3601922910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526888858"/>
                    </a:ext>
                  </a:extLst>
                </a:gridCol>
                <a:gridCol w="748211">
                  <a:extLst>
                    <a:ext uri="{9D8B030D-6E8A-4147-A177-3AD203B41FA5}">
                      <a16:colId xmlns:a16="http://schemas.microsoft.com/office/drawing/2014/main" val="1446070606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2715889553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191824191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274162047"/>
                    </a:ext>
                  </a:extLst>
                </a:gridCol>
              </a:tblGrid>
              <a:tr h="5865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Očekávání, spokojenost a motivace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4473625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Studovaný</a:t>
                      </a:r>
                      <a:r>
                        <a:rPr lang="cs-CZ" sz="1600" kern="1200" baseline="0" dirty="0" smtClean="0">
                          <a:effectLst/>
                        </a:rPr>
                        <a:t> program</a:t>
                      </a:r>
                      <a:r>
                        <a:rPr lang="cs-CZ" sz="1600" kern="1200" dirty="0" smtClean="0">
                          <a:effectLst/>
                        </a:rPr>
                        <a:t> </a:t>
                      </a:r>
                      <a:r>
                        <a:rPr lang="cs-CZ" sz="1600" kern="1200" dirty="0">
                          <a:effectLst/>
                        </a:rPr>
                        <a:t>byl mou první </a:t>
                      </a:r>
                      <a:r>
                        <a:rPr lang="cs-CZ" sz="1600" kern="1200" dirty="0" smtClean="0">
                          <a:effectLst/>
                        </a:rPr>
                        <a:t>volbou při studiu.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9823"/>
                  </a:ext>
                </a:extLst>
              </a:tr>
              <a:tr h="78484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Má </a:t>
                      </a:r>
                      <a:r>
                        <a:rPr lang="cs-CZ" sz="1600" kern="1200" dirty="0">
                          <a:effectLst/>
                        </a:rPr>
                        <a:t>očekávání ohledně studia </a:t>
                      </a:r>
                      <a:r>
                        <a:rPr lang="cs-CZ" sz="1600" kern="1200" dirty="0" smtClean="0">
                          <a:effectLst/>
                        </a:rPr>
                        <a:t>se naplnila.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38946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Doporučil/a </a:t>
                      </a:r>
                      <a:r>
                        <a:rPr lang="cs-CZ" sz="1600" kern="1200" dirty="0">
                          <a:effectLst/>
                        </a:rPr>
                        <a:t>bych tento studijní program druhým.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43547"/>
                  </a:ext>
                </a:extLst>
              </a:tr>
              <a:tr h="108019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Když vezmu v úvahu všechny věci, jsem s tímto oborem </a:t>
                      </a:r>
                      <a:r>
                        <a:rPr lang="cs-CZ" sz="1600" kern="1200" dirty="0" smtClean="0">
                          <a:effectLst/>
                        </a:rPr>
                        <a:t>spokojen/a.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7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538129"/>
              </p:ext>
            </p:extLst>
          </p:nvPr>
        </p:nvGraphicFramePr>
        <p:xfrm>
          <a:off x="566640" y="1242061"/>
          <a:ext cx="9209820" cy="3725841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515900">
                  <a:extLst>
                    <a:ext uri="{9D8B030D-6E8A-4147-A177-3AD203B41FA5}">
                      <a16:colId xmlns:a16="http://schemas.microsoft.com/office/drawing/2014/main" val="1332500093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376853921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028605098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1804595864"/>
                    </a:ext>
                  </a:extLst>
                </a:gridCol>
              </a:tblGrid>
              <a:tr h="579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Oblasti hodnocení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 = 1962)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 = 562)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 = 339)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ctr"/>
                </a:tc>
                <a:extLst>
                  <a:ext uri="{0D108BD9-81ED-4DB2-BD59-A6C34878D82A}">
                    <a16:rowId xmlns:a16="http://schemas.microsoft.com/office/drawing/2014/main" val="1724703072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a podpora studentů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61112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Studijní prostředí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750913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Participace studentů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2590" marR="2590" marT="259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2590" marR="2590" marT="2590" marB="0" anchor="b"/>
                </a:tc>
                <a:extLst>
                  <a:ext uri="{0D108BD9-81ED-4DB2-BD59-A6C34878D82A}">
                    <a16:rowId xmlns:a16="http://schemas.microsoft.com/office/drawing/2014/main" val="2804402127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Stimulace a soudržnost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33498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 věnovaný studiu*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2590" marR="2590" marT="2590" marB="0" anchor="b"/>
                </a:tc>
                <a:extLst>
                  <a:ext uri="{0D108BD9-81ED-4DB2-BD59-A6C34878D82A}">
                    <a16:rowId xmlns:a16="http://schemas.microsoft.com/office/drawing/2014/main" val="3571194181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Mobilitní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příležitosti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6707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Relevance pro trh práce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87917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Hodnocení studijních výsledků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96002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Výstupy učení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103317"/>
                  </a:ext>
                </a:extLst>
              </a:tr>
              <a:tr h="34714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Očekávání, spokojenost a motivace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4170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66640" y="5020666"/>
            <a:ext cx="917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Tabulka obsahuje agregované výsledky pro </a:t>
            </a:r>
            <a:r>
              <a:rPr lang="cs-CZ" sz="1400" dirty="0"/>
              <a:t>UTB. </a:t>
            </a:r>
            <a:r>
              <a:rPr lang="cs-CZ" sz="1400" dirty="0" smtClean="0"/>
              <a:t>* Oblast s reverzním hodnocením (nižší hodnoty jsou pozitivní). Pomlčka značí oblast, kde výsledky nejsou k dispozici.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344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Celkově převažují pozitivní výsledky.</a:t>
            </a:r>
          </a:p>
          <a:p>
            <a:r>
              <a:rPr lang="cs-CZ" sz="1600" dirty="0" smtClean="0"/>
              <a:t>Ve výsledcích napříč fakultami většinou nejsou zásadní rozdíly (jde o rozdíly na úrovni desetin bodů na 5stupňové škále).</a:t>
            </a:r>
          </a:p>
          <a:p>
            <a:r>
              <a:rPr lang="cs-CZ" sz="1600" dirty="0" smtClean="0"/>
              <a:t>Pozitivně napříč fakultami jsou hodnoceny </a:t>
            </a:r>
            <a:r>
              <a:rPr lang="cs-CZ" sz="1600" dirty="0"/>
              <a:t>části Vzdělávání a podpora </a:t>
            </a:r>
            <a:r>
              <a:rPr lang="cs-CZ" sz="1600" dirty="0" smtClean="0"/>
              <a:t>studentů, Studijní prostředí</a:t>
            </a:r>
            <a:r>
              <a:rPr lang="cs-CZ" sz="1600" dirty="0"/>
              <a:t>, Hodnocení studijních </a:t>
            </a:r>
            <a:r>
              <a:rPr lang="cs-CZ" sz="1600" dirty="0" smtClean="0"/>
              <a:t>výsledků, Výsledky učení</a:t>
            </a:r>
            <a:r>
              <a:rPr lang="cs-CZ" sz="1600" dirty="0"/>
              <a:t>, Očekávání, spokojenost, </a:t>
            </a:r>
            <a:r>
              <a:rPr lang="cs-CZ" sz="1600" dirty="0" smtClean="0"/>
              <a:t>motivace.</a:t>
            </a:r>
          </a:p>
          <a:p>
            <a:r>
              <a:rPr lang="cs-CZ" sz="1600" dirty="0"/>
              <a:t>N</a:t>
            </a:r>
            <a:r>
              <a:rPr lang="cs-CZ" sz="1600" dirty="0" smtClean="0"/>
              <a:t>egativní výsledky zaznamenáváme pouze u dílčích položek na některých fakultách. Nejhůře hodnocena je položka zaměřená na dostatečnost praxe v rámci studia (průměr 3,2 za UTB).</a:t>
            </a:r>
          </a:p>
          <a:p>
            <a:endParaRPr lang="cs-CZ" sz="1600" dirty="0"/>
          </a:p>
          <a:p>
            <a:r>
              <a:rPr lang="cs-CZ" sz="1600" dirty="0"/>
              <a:t>Srovnání výsledků v čase poukazuje na mírné změny v hodnocení, celkově je hodnocení spíše pozitivní napříč realizovanými vlnami šetření. Nejpozitivněji je hodnocena oblast Studijní </a:t>
            </a:r>
            <a:r>
              <a:rPr lang="cs-CZ" sz="1600" dirty="0" smtClean="0"/>
              <a:t>prostředí</a:t>
            </a:r>
            <a:r>
              <a:rPr lang="cs-CZ" sz="1600" dirty="0"/>
              <a:t>, </a:t>
            </a:r>
            <a:r>
              <a:rPr lang="cs-CZ" sz="1600" dirty="0" smtClean="0"/>
              <a:t>slabší výsledky evidujeme v oblastech </a:t>
            </a:r>
            <a:r>
              <a:rPr lang="cs-CZ" sz="1600" dirty="0"/>
              <a:t>Participace studentů a Čas věnovaný studiu. </a:t>
            </a:r>
          </a:p>
          <a:p>
            <a:endParaRPr lang="cs-CZ" sz="1600" dirty="0"/>
          </a:p>
          <a:p>
            <a:r>
              <a:rPr lang="cs-CZ" sz="1600" dirty="0"/>
              <a:t>Jak vedení UTB, tak jednotlivé fakulty mají k dispozici podrobné výsledky šetření vztažené na jednotlivé studijní </a:t>
            </a:r>
            <a:r>
              <a:rPr lang="cs-CZ" sz="1600" dirty="0" smtClean="0"/>
              <a:t>programy. </a:t>
            </a:r>
            <a:r>
              <a:rPr lang="cs-CZ" sz="1600" dirty="0"/>
              <a:t>Mají možnost s výsledky cíleně pracovat a stavět na nich opatření vedoucí k udržení pozitivního hodnocení, nebo k jeho zlepšení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4187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18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Respondenti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trike="noStrike" spc="-1" dirty="0" smtClean="0">
                <a:latin typeface="Source Sans Pro"/>
                <a:ea typeface="Microsoft YaHei"/>
              </a:rPr>
              <a:t>Vývoj výsledků v čase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5/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Shrnutí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absolventů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Šetření vychází z převzatého a částečně modifikovaného dotazníku </a:t>
            </a:r>
            <a:r>
              <a:rPr lang="cs-CZ" sz="1400" dirty="0"/>
              <a:t>norského původu „</a:t>
            </a:r>
            <a:r>
              <a:rPr lang="cs-CZ" sz="1400" dirty="0" err="1" smtClean="0"/>
              <a:t>Studiebarometeret</a:t>
            </a:r>
            <a:r>
              <a:rPr lang="cs-CZ" sz="1400" dirty="0" smtClean="0"/>
              <a:t>“, který je mezinárodně používán pro účely hodnocení kvality studia na VŠ.</a:t>
            </a:r>
          </a:p>
          <a:p>
            <a:endParaRPr lang="cs-CZ" sz="1400" dirty="0"/>
          </a:p>
          <a:p>
            <a:r>
              <a:rPr lang="cs-CZ" sz="1400" dirty="0" smtClean="0"/>
              <a:t>Dotazník je členěn do následujících 10 oblastí: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1.) Vzdělávání a podpora studentů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2.) Studijní prostředí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3.) Participace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4.) Stimulace a soudržnost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5.) Čas věnovaný studiu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6.) Relevance pro trh práce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7.) </a:t>
            </a:r>
            <a:r>
              <a:rPr lang="cs-CZ" sz="1400" dirty="0" err="1"/>
              <a:t>Mobilitní</a:t>
            </a:r>
            <a:r>
              <a:rPr lang="cs-CZ" sz="1400" dirty="0"/>
              <a:t> příležitosti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8.) Hodnocení </a:t>
            </a:r>
            <a:r>
              <a:rPr lang="cs-CZ" sz="1400" dirty="0" smtClean="0"/>
              <a:t>studijních výsledků</a:t>
            </a:r>
            <a:endParaRPr lang="cs-CZ" sz="1400" dirty="0"/>
          </a:p>
          <a:p>
            <a:r>
              <a:rPr lang="cs-CZ" sz="1400" dirty="0" smtClean="0"/>
              <a:t>	Část </a:t>
            </a:r>
            <a:r>
              <a:rPr lang="cs-CZ" sz="1400" dirty="0"/>
              <a:t>9.) Výsledky učení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10.) Očekávání, spokojenost, </a:t>
            </a:r>
            <a:r>
              <a:rPr lang="cs-CZ" sz="1400" dirty="0" smtClean="0"/>
              <a:t>motivace</a:t>
            </a:r>
          </a:p>
          <a:p>
            <a:endParaRPr lang="cs-CZ" sz="1400" dirty="0"/>
          </a:p>
          <a:p>
            <a:r>
              <a:rPr lang="cs-CZ" sz="1400" dirty="0" smtClean="0"/>
              <a:t>Dotazník obsahuje celkem 41 položek, ke kterým se respondenti vyjadřují na 5ti bodové </a:t>
            </a:r>
            <a:r>
              <a:rPr lang="cs-CZ" sz="1400" dirty="0" err="1" smtClean="0"/>
              <a:t>Likertově</a:t>
            </a:r>
            <a:r>
              <a:rPr lang="cs-CZ" sz="1400" dirty="0" smtClean="0"/>
              <a:t> škále. Hodnocení výsledků je zpracováno formou průměrů, čím vyšší známka, tím pozitivnější hodnocení, a naopak.</a:t>
            </a:r>
          </a:p>
          <a:p>
            <a:r>
              <a:rPr lang="cs-CZ" sz="1400" dirty="0" smtClean="0"/>
              <a:t>V případě 5. části (Čas věnovaný studiu) jsou využity reverzní položky s opačnou polaritou hodnocení.</a:t>
            </a:r>
            <a:endParaRPr lang="cs-CZ" sz="1400" dirty="0"/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espondenti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7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00265"/>
              </p:ext>
            </p:extLst>
          </p:nvPr>
        </p:nvGraphicFramePr>
        <p:xfrm>
          <a:off x="566640" y="1291807"/>
          <a:ext cx="4378740" cy="3805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551720">
                  <a:extLst>
                    <a:ext uri="{9D8B030D-6E8A-4147-A177-3AD203B41FA5}">
                      <a16:colId xmlns:a16="http://schemas.microsoft.com/office/drawing/2014/main" val="11886363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9819947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791977958"/>
                    </a:ext>
                  </a:extLst>
                </a:gridCol>
              </a:tblGrid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6176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18583920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46888504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FHS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76492132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FLKŘ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013892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69558407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2628033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6393769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 UTB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80066211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449"/>
              </p:ext>
            </p:extLst>
          </p:nvPr>
        </p:nvGraphicFramePr>
        <p:xfrm>
          <a:off x="5047675" y="1291806"/>
          <a:ext cx="4572000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224934"/>
              </p:ext>
            </p:extLst>
          </p:nvPr>
        </p:nvGraphicFramePr>
        <p:xfrm>
          <a:off x="5047676" y="1291805"/>
          <a:ext cx="4572000" cy="380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0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439620"/>
            <a:ext cx="92125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Přehled celkových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výsledků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450" y="1288475"/>
            <a:ext cx="78955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Následující </a:t>
            </a:r>
            <a:r>
              <a:rPr lang="cs-CZ" b="1" dirty="0" err="1" smtClean="0"/>
              <a:t>slidy</a:t>
            </a:r>
            <a:r>
              <a:rPr lang="cs-CZ" b="1" dirty="0" smtClean="0"/>
              <a:t> shrnují výsledky podle definovaných částí hodnocení:</a:t>
            </a:r>
          </a:p>
          <a:p>
            <a:r>
              <a:rPr lang="cs-CZ" dirty="0" smtClean="0"/>
              <a:t>	Část </a:t>
            </a:r>
            <a:r>
              <a:rPr lang="cs-CZ" dirty="0"/>
              <a:t>1.) Vzdělávání a podpora studentů</a:t>
            </a:r>
          </a:p>
          <a:p>
            <a:r>
              <a:rPr lang="cs-CZ" dirty="0" smtClean="0"/>
              <a:t>	Část </a:t>
            </a:r>
            <a:r>
              <a:rPr lang="cs-CZ" dirty="0"/>
              <a:t>2.) Studijní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	Část </a:t>
            </a:r>
            <a:r>
              <a:rPr lang="cs-CZ" dirty="0"/>
              <a:t>3.) Participace</a:t>
            </a:r>
          </a:p>
          <a:p>
            <a:r>
              <a:rPr lang="cs-CZ" dirty="0" smtClean="0"/>
              <a:t>	Část </a:t>
            </a:r>
            <a:r>
              <a:rPr lang="cs-CZ" dirty="0"/>
              <a:t>4.) Stimulace a soudržnost</a:t>
            </a:r>
          </a:p>
          <a:p>
            <a:r>
              <a:rPr lang="cs-CZ" dirty="0" smtClean="0"/>
              <a:t>	Část </a:t>
            </a:r>
            <a:r>
              <a:rPr lang="cs-CZ" dirty="0"/>
              <a:t>5.) Čas věnovaný studiu</a:t>
            </a:r>
          </a:p>
          <a:p>
            <a:r>
              <a:rPr lang="cs-CZ" dirty="0" smtClean="0"/>
              <a:t>	Část </a:t>
            </a:r>
            <a:r>
              <a:rPr lang="cs-CZ" dirty="0"/>
              <a:t>6.) Relevance pro trh práce</a:t>
            </a:r>
          </a:p>
          <a:p>
            <a:r>
              <a:rPr lang="cs-CZ" dirty="0" smtClean="0"/>
              <a:t>	Část </a:t>
            </a:r>
            <a:r>
              <a:rPr lang="cs-CZ" dirty="0"/>
              <a:t>7.) </a:t>
            </a:r>
            <a:r>
              <a:rPr lang="cs-CZ" dirty="0" err="1"/>
              <a:t>Mobilitní</a:t>
            </a:r>
            <a:r>
              <a:rPr lang="cs-CZ" dirty="0"/>
              <a:t> příležitosti</a:t>
            </a:r>
          </a:p>
          <a:p>
            <a:r>
              <a:rPr lang="cs-CZ" dirty="0" smtClean="0"/>
              <a:t>	Část </a:t>
            </a:r>
            <a:r>
              <a:rPr lang="cs-CZ" dirty="0"/>
              <a:t>8.) Hodnocení </a:t>
            </a:r>
            <a:r>
              <a:rPr lang="cs-CZ" dirty="0" smtClean="0"/>
              <a:t>studijních výsledků</a:t>
            </a:r>
            <a:endParaRPr lang="cs-CZ" dirty="0"/>
          </a:p>
          <a:p>
            <a:r>
              <a:rPr lang="cs-CZ" dirty="0" smtClean="0"/>
              <a:t>	Část </a:t>
            </a:r>
            <a:r>
              <a:rPr lang="cs-CZ" dirty="0"/>
              <a:t>9.) Výsledky učení</a:t>
            </a:r>
          </a:p>
          <a:p>
            <a:r>
              <a:rPr lang="cs-CZ" dirty="0" smtClean="0"/>
              <a:t>	Část </a:t>
            </a:r>
            <a:r>
              <a:rPr lang="cs-CZ" dirty="0"/>
              <a:t>10.) Očekávání, spokojenost, </a:t>
            </a:r>
            <a:r>
              <a:rPr lang="cs-CZ" dirty="0" smtClean="0"/>
              <a:t>motivace</a:t>
            </a:r>
          </a:p>
          <a:p>
            <a:endParaRPr lang="cs-CZ" dirty="0"/>
          </a:p>
          <a:p>
            <a:r>
              <a:rPr lang="cs-CZ" sz="1400" dirty="0" smtClean="0"/>
              <a:t>Prezentace má formu tabulek s průměrnými výsledky, kde průměr 3,5 a vyšší je označen zeleně (pozitivní), průměr 3,0 a nižší je označen červeně (průměrné a negativní výsledky). </a:t>
            </a:r>
          </a:p>
          <a:p>
            <a:r>
              <a:rPr lang="cs-CZ" sz="1400" dirty="0" smtClean="0"/>
              <a:t>V části 5 je značeno reverzně.</a:t>
            </a:r>
            <a:endParaRPr lang="cs-CZ" sz="1400" dirty="0"/>
          </a:p>
        </p:txBody>
      </p:sp>
      <p:sp>
        <p:nvSpPr>
          <p:cNvPr id="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938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Část 1.) Vzdělávání a podpora studentů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27748"/>
              </p:ext>
            </p:extLst>
          </p:nvPr>
        </p:nvGraphicFramePr>
        <p:xfrm>
          <a:off x="495620" y="1352393"/>
          <a:ext cx="9072558" cy="4065427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67820">
                  <a:extLst>
                    <a:ext uri="{9D8B030D-6E8A-4147-A177-3AD203B41FA5}">
                      <a16:colId xmlns:a16="http://schemas.microsoft.com/office/drawing/2014/main" val="291157899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347748507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568907210"/>
                    </a:ext>
                  </a:extLst>
                </a:gridCol>
                <a:gridCol w="796358">
                  <a:extLst>
                    <a:ext uri="{9D8B030D-6E8A-4147-A177-3AD203B41FA5}">
                      <a16:colId xmlns:a16="http://schemas.microsoft.com/office/drawing/2014/main" val="2327090381"/>
                    </a:ext>
                  </a:extLst>
                </a:gridCol>
                <a:gridCol w="735262">
                  <a:extLst>
                    <a:ext uri="{9D8B030D-6E8A-4147-A177-3AD203B41FA5}">
                      <a16:colId xmlns:a16="http://schemas.microsoft.com/office/drawing/2014/main" val="22383044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1165701419"/>
                    </a:ext>
                  </a:extLst>
                </a:gridCol>
                <a:gridCol w="578183">
                  <a:extLst>
                    <a:ext uri="{9D8B030D-6E8A-4147-A177-3AD203B41FA5}">
                      <a16:colId xmlns:a16="http://schemas.microsoft.com/office/drawing/2014/main" val="1873909227"/>
                    </a:ext>
                  </a:extLst>
                </a:gridCol>
                <a:gridCol w="646095">
                  <a:extLst>
                    <a:ext uri="{9D8B030D-6E8A-4147-A177-3AD203B41FA5}">
                      <a16:colId xmlns:a16="http://schemas.microsoft.com/office/drawing/2014/main" val="515193536"/>
                    </a:ext>
                  </a:extLst>
                </a:gridCol>
              </a:tblGrid>
              <a:tr h="540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Vzdělávání a podpora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8031849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činit výuku zajímavou.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16685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vysvětlovat složitou učební látku.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59689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Nakolik obsah výuky odpovídal studijnímu plánu.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26510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Konstruktivní </a:t>
                      </a:r>
                      <a:r>
                        <a:rPr lang="cs-CZ" sz="1800" dirty="0" smtClean="0">
                          <a:effectLst/>
                        </a:rPr>
                        <a:t>zpětná vazba </a:t>
                      </a:r>
                      <a:r>
                        <a:rPr lang="cs-CZ" sz="1800" dirty="0">
                          <a:effectLst/>
                        </a:rPr>
                        <a:t>na vlastní studijní výsledky.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76973"/>
                  </a:ext>
                </a:extLst>
              </a:tr>
              <a:tr h="606406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ze strany vyučujících.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51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8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2.) Studijní prostředí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91390"/>
              </p:ext>
            </p:extLst>
          </p:nvPr>
        </p:nvGraphicFramePr>
        <p:xfrm>
          <a:off x="566640" y="1445695"/>
          <a:ext cx="9004082" cy="3708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913481">
                  <a:extLst>
                    <a:ext uri="{9D8B030D-6E8A-4147-A177-3AD203B41FA5}">
                      <a16:colId xmlns:a16="http://schemas.microsoft.com/office/drawing/2014/main" val="1902743587"/>
                    </a:ext>
                  </a:extLst>
                </a:gridCol>
                <a:gridCol w="726351">
                  <a:extLst>
                    <a:ext uri="{9D8B030D-6E8A-4147-A177-3AD203B41FA5}">
                      <a16:colId xmlns:a16="http://schemas.microsoft.com/office/drawing/2014/main" val="313922191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148807741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25361395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37205148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81233704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4504184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056142012"/>
                    </a:ext>
                  </a:extLst>
                </a:gridCol>
              </a:tblGrid>
              <a:tr h="3886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Studijní prostředí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2343578"/>
                  </a:ext>
                </a:extLst>
              </a:tr>
              <a:tr h="84029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Velikost </a:t>
                      </a:r>
                      <a:r>
                        <a:rPr lang="cs-CZ" sz="1600" kern="1200" dirty="0">
                          <a:effectLst/>
                        </a:rPr>
                        <a:t>studijních skupin (např. kruhů, seminárních skupin aj.) v rámci studijního oboru.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650892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effectLst/>
                        </a:rPr>
                        <a:t>Učebny </a:t>
                      </a:r>
                      <a:r>
                        <a:rPr lang="pl-PL" sz="1600" kern="1200" dirty="0">
                          <a:effectLst/>
                        </a:rPr>
                        <a:t>a </a:t>
                      </a:r>
                      <a:r>
                        <a:rPr lang="pl-PL" sz="1600" kern="1200" dirty="0" smtClean="0">
                          <a:effectLst/>
                        </a:rPr>
                        <a:t>další studijní </a:t>
                      </a:r>
                      <a:r>
                        <a:rPr lang="pl-PL" sz="1600" kern="1200" dirty="0">
                          <a:effectLst/>
                        </a:rPr>
                        <a:t>prostory.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646175"/>
                  </a:ext>
                </a:extLst>
              </a:tr>
              <a:tr h="699934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studijní pomůcky využívané</a:t>
                      </a:r>
                      <a:r>
                        <a:rPr lang="cs-CZ" sz="1600" kern="1200" baseline="0" dirty="0" smtClean="0">
                          <a:effectLst/>
                        </a:rPr>
                        <a:t> </a:t>
                      </a:r>
                      <a:r>
                        <a:rPr lang="cs-CZ" sz="1600" kern="1200" dirty="0" smtClean="0">
                          <a:effectLst/>
                        </a:rPr>
                        <a:t>při </a:t>
                      </a:r>
                      <a:r>
                        <a:rPr lang="cs-CZ" sz="1600" kern="1200" dirty="0">
                          <a:effectLst/>
                        </a:rPr>
                        <a:t>studiu.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11510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Knihovna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knihovní služby.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8944"/>
                  </a:ext>
                </a:extLst>
              </a:tr>
              <a:tr h="104246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Počítačové 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další </a:t>
                      </a:r>
                      <a:r>
                        <a:rPr lang="cs-CZ" sz="1600" kern="1200" dirty="0">
                          <a:effectLst/>
                        </a:rPr>
                        <a:t>IT </a:t>
                      </a:r>
                      <a:r>
                        <a:rPr lang="cs-CZ" sz="1600" kern="1200" dirty="0" smtClean="0">
                          <a:effectLst/>
                        </a:rPr>
                        <a:t>služby </a:t>
                      </a:r>
                      <a:r>
                        <a:rPr lang="cs-CZ" sz="1600" kern="1200" dirty="0">
                          <a:effectLst/>
                        </a:rPr>
                        <a:t>(např.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připojení k internetu,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počítačů aj.).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0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1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3.) Participace studentů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29685"/>
              </p:ext>
            </p:extLst>
          </p:nvPr>
        </p:nvGraphicFramePr>
        <p:xfrm>
          <a:off x="566640" y="1445694"/>
          <a:ext cx="9155333" cy="360281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168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7685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57189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5002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Participace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Možnost </a:t>
                      </a:r>
                      <a:r>
                        <a:rPr lang="cs-CZ" sz="1800" kern="1200" dirty="0">
                          <a:effectLst/>
                        </a:rPr>
                        <a:t>studentů ovlivňovat obsah a formy výuky.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108739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</a:rPr>
                        <a:t>Způsob, </a:t>
                      </a:r>
                      <a:r>
                        <a:rPr lang="pl-PL" sz="1800" kern="1200" dirty="0">
                          <a:effectLst/>
                        </a:rPr>
                        <a:t>jak se pracuje s kritikou a připomínkami studentů.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Vliv </a:t>
                      </a:r>
                      <a:r>
                        <a:rPr lang="cs-CZ" sz="1800" kern="1200" dirty="0">
                          <a:effectLst/>
                        </a:rPr>
                        <a:t>studentů na chod univerzity.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4.)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Stimulace a soudržnost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75976"/>
              </p:ext>
            </p:extLst>
          </p:nvPr>
        </p:nvGraphicFramePr>
        <p:xfrm>
          <a:off x="566640" y="1445694"/>
          <a:ext cx="9155333" cy="315323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501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8050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Stimulace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soudržnost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Stimulující.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749950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Akademicky náročný.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Skládal </a:t>
                      </a: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z předmětů, které </a:t>
                      </a:r>
                      <a:r>
                        <a:rPr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byly </a:t>
                      </a: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dobře propojeny a integrovány.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1598</Words>
  <Application>Microsoft Office PowerPoint</Application>
  <PresentationFormat>Vlastní</PresentationFormat>
  <Paragraphs>579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31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Times New Roman</vt:lpstr>
      <vt:lpstr>Trebuchet MS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Uživatel</cp:lastModifiedBy>
  <cp:revision>127</cp:revision>
  <dcterms:created xsi:type="dcterms:W3CDTF">2019-09-03T10:06:13Z</dcterms:created>
  <dcterms:modified xsi:type="dcterms:W3CDTF">2024-05-06T20:15:21Z</dcterms:modified>
  <dc:language>cs-CZ</dc:language>
</cp:coreProperties>
</file>